
<file path=[Content_Types].xml><?xml version="1.0" encoding="utf-8"?>
<Types xmlns="http://schemas.openxmlformats.org/package/2006/content-types">
  <Override PartName="/_rels/.rels" ContentType="application/vnd.openxmlformats-package.relationships+xml"/>
  <Override PartName="/ppt/slides/_rels/slide199.xml.rels" ContentType="application/vnd.openxmlformats-package.relationships+xml"/>
  <Override PartName="/ppt/slides/_rels/slide89.xml.rels" ContentType="application/vnd.openxmlformats-package.relationships+xml"/>
  <Override PartName="/ppt/slides/_rels/slide179.xml.rels" ContentType="application/vnd.openxmlformats-package.relationships+xml"/>
  <Override PartName="/ppt/slides/_rels/slide193.xml.rels" ContentType="application/vnd.openxmlformats-package.relationships+xml"/>
  <Override PartName="/ppt/slides/_rels/slide88.xml.rels" ContentType="application/vnd.openxmlformats-package.relationships+xml"/>
  <Override PartName="/ppt/slides/_rels/slide31.xml.rels" ContentType="application/vnd.openxmlformats-package.relationships+xml"/>
  <Override PartName="/ppt/slides/_rels/slide178.xml.rels" ContentType="application/vnd.openxmlformats-package.relationships+xml"/>
  <Override PartName="/ppt/slides/_rels/slide87.xml.rels" ContentType="application/vnd.openxmlformats-package.relationships+xml"/>
  <Override PartName="/ppt/slides/_rels/slide30.xml.rels" ContentType="application/vnd.openxmlformats-package.relationships+xml"/>
  <Override PartName="/ppt/slides/_rels/slide177.xml.rels" ContentType="application/vnd.openxmlformats-package.relationships+xml"/>
  <Override PartName="/ppt/slides/_rels/slide76.xml.rels" ContentType="application/vnd.openxmlformats-package.relationships+xml"/>
  <Override PartName="/ppt/slides/_rels/slide166.xml.rels" ContentType="application/vnd.openxmlformats-package.relationships+xml"/>
  <Override PartName="/ppt/slides/_rels/slide75.xml.rels" ContentType="application/vnd.openxmlformats-package.relationships+xml"/>
  <Override PartName="/ppt/slides/_rels/slide165.xml.rels" ContentType="application/vnd.openxmlformats-package.relationships+xml"/>
  <Override PartName="/ppt/slides/_rels/slide74.xml.rels" ContentType="application/vnd.openxmlformats-package.relationships+xml"/>
  <Override PartName="/ppt/slides/_rels/slide164.xml.rels" ContentType="application/vnd.openxmlformats-package.relationships+xml"/>
  <Override PartName="/ppt/slides/_rels/slide73.xml.rels" ContentType="application/vnd.openxmlformats-package.relationships+xml"/>
  <Override PartName="/ppt/slides/_rels/slide163.xml.rels" ContentType="application/vnd.openxmlformats-package.relationships+xml"/>
  <Override PartName="/ppt/slides/_rels/slide72.xml.rels" ContentType="application/vnd.openxmlformats-package.relationships+xml"/>
  <Override PartName="/ppt/slides/_rels/slide71.xml.rels" ContentType="application/vnd.openxmlformats-package.relationships+xml"/>
  <Override PartName="/ppt/slides/_rels/slide9.xml.rels" ContentType="application/vnd.openxmlformats-package.relationships+xml"/>
  <Override PartName="/ppt/slides/_rels/slide65.xml.rels" ContentType="application/vnd.openxmlformats-package.relationships+xml"/>
  <Override PartName="/ppt/slides/_rels/slide8.xml.rels" ContentType="application/vnd.openxmlformats-package.relationships+xml"/>
  <Override PartName="/ppt/slides/_rels/slide67.xml.rels" ContentType="application/vnd.openxmlformats-package.relationships+xml"/>
  <Override PartName="/ppt/slides/_rels/slide118.xml.rels" ContentType="application/vnd.openxmlformats-package.relationships+xml"/>
  <Override PartName="/ppt/slides/_rels/slide186.xml.rels" ContentType="application/vnd.openxmlformats-package.relationships+xml"/>
  <Override PartName="/ppt/slides/_rels/slide64.xml.rels" ContentType="application/vnd.openxmlformats-package.relationships+xml"/>
  <Override PartName="/ppt/slides/_rels/slide154.xml.rels" ContentType="application/vnd.openxmlformats-package.relationships+xml"/>
  <Override PartName="/ppt/slides/_rels/slide63.xml.rels" ContentType="application/vnd.openxmlformats-package.relationships+xml"/>
  <Override PartName="/ppt/slides/_rels/slide153.xml.rels" ContentType="application/vnd.openxmlformats-package.relationships+xml"/>
  <Override PartName="/ppt/slides/_rels/slide62.xml.rels" ContentType="application/vnd.openxmlformats-package.relationships+xml"/>
  <Override PartName="/ppt/slides/_rels/slide61.xml.rels" ContentType="application/vnd.openxmlformats-package.relationships+xml"/>
  <Override PartName="/ppt/slides/_rels/slide79.xml.rels" ContentType="application/vnd.openxmlformats-package.relationships+xml"/>
  <Override PartName="/ppt/slides/_rels/slide60.xml.rels" ContentType="application/vnd.openxmlformats-package.relationships+xml"/>
  <Override PartName="/ppt/slides/_rels/slide3.xml.rels" ContentType="application/vnd.openxmlformats-package.relationships+xml"/>
  <Override PartName="/ppt/slides/_rels/slide192.xml.rels" ContentType="application/vnd.openxmlformats-package.relationships+xml"/>
  <Override PartName="/ppt/slides/_rels/slide59.xml.rels" ContentType="application/vnd.openxmlformats-package.relationships+xml"/>
  <Override PartName="/ppt/slides/_rels/slide149.xml.rels" ContentType="application/vnd.openxmlformats-package.relationships+xml"/>
  <Override PartName="/ppt/slides/_rels/slide56.xml.rels" ContentType="application/vnd.openxmlformats-package.relationships+xml"/>
  <Override PartName="/ppt/slides/_rels/slide107.xml.rels" ContentType="application/vnd.openxmlformats-package.relationships+xml"/>
  <Override PartName="/ppt/slides/_rels/slide55.xml.rels" ContentType="application/vnd.openxmlformats-package.relationships+xml"/>
  <Override PartName="/ppt/slides/_rels/slide106.xml.rels" ContentType="application/vnd.openxmlformats-package.relationships+xml"/>
  <Override PartName="/ppt/slides/_rels/slide52.xml.rels" ContentType="application/vnd.openxmlformats-package.relationships+xml"/>
  <Override PartName="/ppt/slides/_rels/slide54.xml.rels" ContentType="application/vnd.openxmlformats-package.relationships+xml"/>
  <Override PartName="/ppt/slides/_rels/slide105.xml.rels" ContentType="application/vnd.openxmlformats-package.relationships+xml"/>
  <Override PartName="/ppt/slides/_rels/slide139.xml.rels" ContentType="application/vnd.openxmlformats-package.relationships+xml"/>
  <Override PartName="/ppt/slides/_rels/slide138.xml.rels" ContentType="application/vnd.openxmlformats-package.relationships+xml"/>
  <Override PartName="/ppt/slides/_rels/slide180.xml.rels" ContentType="application/vnd.openxmlformats-package.relationships+xml"/>
  <Override PartName="/ppt/slides/_rels/slide47.xml.rels" ContentType="application/vnd.openxmlformats-package.relationships+xml"/>
  <Override PartName="/ppt/slides/_rels/slide137.xml.rels" ContentType="application/vnd.openxmlformats-package.relationships+xml"/>
  <Override PartName="/ppt/slides/_rels/slide21.xml.rels" ContentType="application/vnd.openxmlformats-package.relationships+xml"/>
  <Override PartName="/ppt/slides/_rels/slide111.xml.rels" ContentType="application/vnd.openxmlformats-package.relationships+xml"/>
  <Override PartName="/ppt/slides/_rels/slide168.xml.rels" ContentType="application/vnd.openxmlformats-package.relationships+xml"/>
  <Override PartName="/ppt/slides/_rels/slide20.xml.rels" ContentType="application/vnd.openxmlformats-package.relationships+xml"/>
  <Override PartName="/ppt/slides/_rels/slide1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2.xml.rels" ContentType="application/vnd.openxmlformats-package.relationships+xml"/>
  <Override PartName="/ppt/slides/_rels/slide112.xml.rels" ContentType="application/vnd.openxmlformats-package.relationships+xml"/>
  <Override PartName="/ppt/slides/_rels/slide169.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78.xml.rels" ContentType="application/vnd.openxmlformats-package.relationships+xml"/>
  <Override PartName="/ppt/slides/_rels/slide103.xml.rels" ContentType="application/vnd.openxmlformats-package.relationships+xml"/>
  <Override PartName="/ppt/slides/_rels/slide69.xml.rels" ContentType="application/vnd.openxmlformats-package.relationships+xml"/>
  <Override PartName="/ppt/slides/_rels/slide83.xml.rels" ContentType="application/vnd.openxmlformats-package.relationships+xml"/>
  <Override PartName="/ppt/slides/_rels/slide173.xml.rels" ContentType="application/vnd.openxmlformats-package.relationships+xml"/>
  <Override PartName="/ppt/slides/_rels/slide50.xml.rels" ContentType="application/vnd.openxmlformats-package.relationships+xml"/>
  <Override PartName="/ppt/slides/_rels/slide140.xml.rels" ContentType="application/vnd.openxmlformats-package.relationships+xml"/>
  <Override PartName="/ppt/slides/_rels/slide197.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90.xml.rels" ContentType="application/vnd.openxmlformats-package.relationships+xml"/>
  <Override PartName="/ppt/slides/_rels/slide129.xml.rels" ContentType="application/vnd.openxmlformats-package.relationships+xml"/>
  <Override PartName="/ppt/slides/_rels/slide152.xml.rels" ContentType="application/vnd.openxmlformats-package.relationships+xml"/>
  <Override PartName="/ppt/slides/_rels/slide19.xml.rels" ContentType="application/vnd.openxmlformats-package.relationships+xml"/>
  <Override PartName="/ppt/slides/_rels/slide33.xml.rels" ContentType="application/vnd.openxmlformats-package.relationships+xml"/>
  <Override PartName="/ppt/slides/_rels/slide123.xml.rels" ContentType="application/vnd.openxmlformats-package.relationships+xml"/>
  <Override PartName="/ppt/slides/_rels/slide200.xml.rels" ContentType="application/vnd.openxmlformats-package.relationships+xml"/>
  <Override PartName="/ppt/slides/_rels/slide12.xml.rels" ContentType="application/vnd.openxmlformats-package.relationships+xml"/>
  <Override PartName="/ppt/slides/_rels/slide159.xml.rels" ContentType="application/vnd.openxmlformats-package.relationships+xml"/>
  <Override PartName="/ppt/slides/_rels/slide119.xml.rels" ContentType="application/vnd.openxmlformats-package.relationships+xml"/>
  <Override PartName="/ppt/slides/_rels/slide68.xml.rels" ContentType="application/vnd.openxmlformats-package.relationships+xml"/>
  <Override PartName="/ppt/slides/_rels/slide4.xml.rels" ContentType="application/vnd.openxmlformats-package.relationships+xml"/>
  <Override PartName="/ppt/slides/_rels/slide151.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101.xml.rels" ContentType="application/vnd.openxmlformats-package.relationships+xml"/>
  <Override PartName="/ppt/slides/_rels/slide158.xml.rels" ContentType="application/vnd.openxmlformats-package.relationships+xml"/>
  <Override PartName="/ppt/slides/_rels/slide25.xml.rels" ContentType="application/vnd.openxmlformats-package.relationships+xml"/>
  <Override PartName="/ppt/slides/_rels/slide115.xml.rels" ContentType="application/vnd.openxmlformats-package.relationships+xml"/>
  <Override PartName="/ppt/slides/_rels/slide51.xml.rels" ContentType="application/vnd.openxmlformats-package.relationships+xml"/>
  <Override PartName="/ppt/slides/_rels/slide167.xml.rels" ContentType="application/vnd.openxmlformats-package.relationships+xml"/>
  <Override PartName="/ppt/slides/_rels/slide141.xml.rels" ContentType="application/vnd.openxmlformats-package.relationships+xml"/>
  <Override PartName="/ppt/slides/_rels/slide198.xml.rels" ContentType="application/vnd.openxmlformats-package.relationships+xml"/>
  <Override PartName="/ppt/slides/_rels/slide6.xml.rels" ContentType="application/vnd.openxmlformats-package.relationships+xml"/>
  <Override PartName="/ppt/slides/_rels/slide161.xml.rels" ContentType="application/vnd.openxmlformats-package.relationships+xml"/>
  <Override PartName="/ppt/slides/_rels/slide28.xml.rels" ContentType="application/vnd.openxmlformats-package.relationships+xml"/>
  <Override PartName="/ppt/slides/_rels/slide84.xml.rels" ContentType="application/vnd.openxmlformats-package.relationships+xml"/>
  <Override PartName="/ppt/slides/_rels/slide174.xml.rels" ContentType="application/vnd.openxmlformats-package.relationships+xml"/>
  <Override PartName="/ppt/slides/_rels/slide7.xml.rels" ContentType="application/vnd.openxmlformats-package.relationships+xml"/>
  <Override PartName="/ppt/slides/_rels/slide66.xml.rels" ContentType="application/vnd.openxmlformats-package.relationships+xml"/>
  <Override PartName="/ppt/slides/_rels/slide117.xml.rels" ContentType="application/vnd.openxmlformats-package.relationships+xml"/>
  <Override PartName="/ppt/slides/_rels/slide1.xml.rels" ContentType="application/vnd.openxmlformats-package.relationships+xml"/>
  <Override PartName="/ppt/slides/_rels/slide44.xml.rels" ContentType="application/vnd.openxmlformats-package.relationships+xml"/>
  <Override PartName="/ppt/slides/_rels/slide134.xml.rels" ContentType="application/vnd.openxmlformats-package.relationships+xml"/>
  <Override PartName="/ppt/slides/_rels/slide23.xml.rels" ContentType="application/vnd.openxmlformats-package.relationships+xml"/>
  <Override PartName="/ppt/slides/_rels/slide113.xml.rels" ContentType="application/vnd.openxmlformats-package.relationships+xml"/>
  <Override PartName="/ppt/slides/_rels/slide85.xml.rels" ContentType="application/vnd.openxmlformats-package.relationships+xml"/>
  <Override PartName="/ppt/slides/_rels/slide175.xml.rels" ContentType="application/vnd.openxmlformats-package.relationships+xml"/>
  <Override PartName="/ppt/slides/_rels/slide2.xml.rels" ContentType="application/vnd.openxmlformats-package.relationships+xml"/>
  <Override PartName="/ppt/slides/_rels/slide45.xml.rels" ContentType="application/vnd.openxmlformats-package.relationships+xml"/>
  <Override PartName="/ppt/slides/_rels/slide133.xml.rels" ContentType="application/vnd.openxmlformats-package.relationships+xml"/>
  <Override PartName="/ppt/slides/_rels/slide82.xml.rels" ContentType="application/vnd.openxmlformats-package.relationships+xml"/>
  <Override PartName="/ppt/slides/_rels/slide135.xml.rels" ContentType="application/vnd.openxmlformats-package.relationships+xml"/>
  <Override PartName="/ppt/slides/_rels/slide24.xml.rels" ContentType="application/vnd.openxmlformats-package.relationships+xml"/>
  <Override PartName="/ppt/slides/_rels/slide114.xml.rels" ContentType="application/vnd.openxmlformats-package.relationships+xml"/>
  <Override PartName="/ppt/slides/_rels/slide86.xml.rels" ContentType="application/vnd.openxmlformats-package.relationships+xml"/>
  <Override PartName="/ppt/slides/_rels/slide176.xml.rels" ContentType="application/vnd.openxmlformats-package.relationships+xml"/>
  <Override PartName="/ppt/slides/_rels/slide150.xml.rels" ContentType="application/vnd.openxmlformats-package.relationships+xml"/>
  <Override PartName="/ppt/slides/_rels/slide17.xml.rels" ContentType="application/vnd.openxmlformats-package.relationships+xml"/>
  <Override PartName="/ppt/slides/_rels/slide162.xml.rels" ContentType="application/vnd.openxmlformats-package.relationships+xml"/>
  <Override PartName="/ppt/slides/_rels/slide29.xml.rels" ContentType="application/vnd.openxmlformats-package.relationships+xml"/>
  <Override PartName="/ppt/slides/_rels/slide10.xml.rels" ContentType="application/vnd.openxmlformats-package.relationships+xml"/>
  <Override PartName="/ppt/slides/_rels/slide100.xml.rels" ContentType="application/vnd.openxmlformats-package.relationships+xml"/>
  <Override PartName="/ppt/slides/_rels/slide157.xml.rels" ContentType="application/vnd.openxmlformats-package.relationships+xml"/>
  <Override PartName="/ppt/slides/_rels/slide32.xml.rels" ContentType="application/vnd.openxmlformats-package.relationships+xml"/>
  <Override PartName="/ppt/slides/_rels/slide58.xml.rels" ContentType="application/vnd.openxmlformats-package.relationships+xml"/>
  <Override PartName="/ppt/slides/_rels/slide26.xml.rels" ContentType="application/vnd.openxmlformats-package.relationships+xml"/>
  <Override PartName="/ppt/slides/_rels/slide116.xml.rels" ContentType="application/vnd.openxmlformats-package.relationships+xml"/>
  <Override PartName="/ppt/slides/_rels/slide130.xml.rels" ContentType="application/vnd.openxmlformats-package.relationships+xml"/>
  <Override PartName="/ppt/slides/_rels/slide143.xml.rels" ContentType="application/vnd.openxmlformats-package.relationships+xml"/>
  <Override PartName="/ppt/slides/_rels/slide92.xml.rels" ContentType="application/vnd.openxmlformats-package.relationships+xml"/>
  <Override PartName="/ppt/slides/_rels/slide34.xml.rels" ContentType="application/vnd.openxmlformats-package.relationships+xml"/>
  <Override PartName="/ppt/slides/_rels/slide124.xml.rels" ContentType="application/vnd.openxmlformats-package.relationships+xml"/>
  <Override PartName="/ppt/slides/_rels/slide102.xml.rels" ContentType="application/vnd.openxmlformats-package.relationships+xml"/>
  <Override PartName="/ppt/slides/_rels/slide77.xml.rels" ContentType="application/vnd.openxmlformats-package.relationships+xml"/>
  <Override PartName="/ppt/slides/_rels/slide144.xml.rels" ContentType="application/vnd.openxmlformats-package.relationships+xml"/>
  <Override PartName="/ppt/slides/_rels/slide93.xml.rels" ContentType="application/vnd.openxmlformats-package.relationships+xml"/>
  <Override PartName="/ppt/slides/_rels/slide35.xml.rels" ContentType="application/vnd.openxmlformats-package.relationships+xml"/>
  <Override PartName="/ppt/slides/_rels/slide125.xml.rels" ContentType="application/vnd.openxmlformats-package.relationships+xml"/>
  <Override PartName="/ppt/slides/_rels/slide145.xml.rels" ContentType="application/vnd.openxmlformats-package.relationships+xml"/>
  <Override PartName="/ppt/slides/_rels/slide94.xml.rels" ContentType="application/vnd.openxmlformats-package.relationships+xml"/>
  <Override PartName="/ppt/slides/_rels/slide147.xml.rels" ContentType="application/vnd.openxmlformats-package.relationships+xml"/>
  <Override PartName="/ppt/slides/_rels/slide36.xml.rels" ContentType="application/vnd.openxmlformats-package.relationships+xml"/>
  <Override PartName="/ppt/slides/_rels/slide126.xml.rels" ContentType="application/vnd.openxmlformats-package.relationships+xml"/>
  <Override PartName="/ppt/slides/_rels/slide146.xml.rels" ContentType="application/vnd.openxmlformats-package.relationships+xml"/>
  <Override PartName="/ppt/slides/_rels/slide95.xml.rels" ContentType="application/vnd.openxmlformats-package.relationships+xml"/>
  <Override PartName="/ppt/slides/_rels/slide148.xml.rels" ContentType="application/vnd.openxmlformats-package.relationships+xml"/>
  <Override PartName="/ppt/slides/_rels/slide127.xml.rels" ContentType="application/vnd.openxmlformats-package.relationships+xml"/>
  <Override PartName="/ppt/slides/_rels/slide128.xml.rels" ContentType="application/vnd.openxmlformats-package.relationships+xml"/>
  <Override PartName="/ppt/slides/_rels/slide91.xml.rels" ContentType="application/vnd.openxmlformats-package.relationships+xml"/>
  <Override PartName="/ppt/slides/_rels/slide142.xml.rels" ContentType="application/vnd.openxmlformats-package.relationships+xml"/>
  <Override PartName="/ppt/slides/_rels/slide40.xml.rels" ContentType="application/vnd.openxmlformats-package.relationships+xml"/>
  <Override PartName="/ppt/slides/_rels/slide187.xml.rels" ContentType="application/vnd.openxmlformats-package.relationships+xml"/>
  <Override PartName="/ppt/slides/_rels/slide41.xml.rels" ContentType="application/vnd.openxmlformats-package.relationships+xml"/>
  <Override PartName="/ppt/slides/_rels/slide98.xml.rels" ContentType="application/vnd.openxmlformats-package.relationships+xml"/>
  <Override PartName="/ppt/slides/_rels/slide188.xml.rels" ContentType="application/vnd.openxmlformats-package.relationships+xml"/>
  <Override PartName="/ppt/slides/_rels/slide42.xml.rels" ContentType="application/vnd.openxmlformats-package.relationships+xml"/>
  <Override PartName="/ppt/slides/_rels/slide99.xml.rels" ContentType="application/vnd.openxmlformats-package.relationships+xml"/>
  <Override PartName="/ppt/slides/_rels/slide189.xml.rels" ContentType="application/vnd.openxmlformats-package.relationships+xml"/>
  <Override PartName="/ppt/slides/_rels/slide43.xml.rels" ContentType="application/vnd.openxmlformats-package.relationships+xml"/>
  <Override PartName="/ppt/slides/_rels/slide46.xml.rels" ContentType="application/vnd.openxmlformats-package.relationships+xml"/>
  <Override PartName="/ppt/slides/_rels/slide136.xml.rels" ContentType="application/vnd.openxmlformats-package.relationships+xml"/>
  <Override PartName="/ppt/slides/_rels/slide53.xml.rels" ContentType="application/vnd.openxmlformats-package.relationships+xml"/>
  <Override PartName="/ppt/slides/_rels/slide104.xml.rels" ContentType="application/vnd.openxmlformats-package.relationships+xml"/>
  <Override PartName="/ppt/slides/_rels/slide120.xml.rels" ContentType="application/vnd.openxmlformats-package.relationships+xml"/>
  <Override PartName="/ppt/slides/_rels/slide96.xml.rels" ContentType="application/vnd.openxmlformats-package.relationships+xml"/>
  <Override PartName="/ppt/slides/_rels/slide70.xml.rels" ContentType="application/vnd.openxmlformats-package.relationships+xml"/>
  <Override PartName="/ppt/slides/_rels/slide121.xml.rels" ContentType="application/vnd.openxmlformats-package.relationships+xml"/>
  <Override PartName="/ppt/slides/_rels/slide97.xml.rels" ContentType="application/vnd.openxmlformats-package.relationships+xml"/>
  <Override PartName="/ppt/slides/_rels/slide122.xml.rels" ContentType="application/vnd.openxmlformats-package.relationships+xml"/>
  <Override PartName="/ppt/slides/_rels/slide80.xml.rels" ContentType="application/vnd.openxmlformats-package.relationships+xml"/>
  <Override PartName="/ppt/slides/_rels/slide131.xml.rels" ContentType="application/vnd.openxmlformats-package.relationships+xml"/>
  <Override PartName="/ppt/slides/_rels/slide81.xml.rels" ContentType="application/vnd.openxmlformats-package.relationships+xml"/>
  <Override PartName="/ppt/slides/_rels/slide132.xml.rels" ContentType="application/vnd.openxmlformats-package.relationships+xml"/>
  <Override PartName="/ppt/slides/_rels/slide155.xml.rels" ContentType="application/vnd.openxmlformats-package.relationships+xml"/>
  <Override PartName="/ppt/slides/_rels/slide156.xml.rels" ContentType="application/vnd.openxmlformats-package.relationships+xml"/>
  <Override PartName="/ppt/slides/_rels/slide160.xml.rels" ContentType="application/vnd.openxmlformats-package.relationships+xml"/>
  <Override PartName="/ppt/slides/_rels/slide37.xml.rels" ContentType="application/vnd.openxmlformats-package.relationships+xml"/>
  <Override PartName="/ppt/slides/_rels/slide170.xml.rels" ContentType="application/vnd.openxmlformats-package.relationships+xml"/>
  <Override PartName="/ppt/slides/_rels/slide38.xml.rels" ContentType="application/vnd.openxmlformats-package.relationships+xml"/>
  <Override PartName="/ppt/slides/_rels/slide171.xml.rels" ContentType="application/vnd.openxmlformats-package.relationships+xml"/>
  <Override PartName="/ppt/slides/_rels/slide39.xml.rels" ContentType="application/vnd.openxmlformats-package.relationships+xml"/>
  <Override PartName="/ppt/slides/_rels/slide172.xml.rels" ContentType="application/vnd.openxmlformats-package.relationships+xml"/>
  <Override PartName="/ppt/slides/_rels/slide48.xml.rels" ContentType="application/vnd.openxmlformats-package.relationships+xml"/>
  <Override PartName="/ppt/slides/_rels/slide181.xml.rels" ContentType="application/vnd.openxmlformats-package.relationships+xml"/>
  <Override PartName="/ppt/slides/_rels/slide49.xml.rels" ContentType="application/vnd.openxmlformats-package.relationships+xml"/>
  <Override PartName="/ppt/slides/_rels/slide182.xml.rels" ContentType="application/vnd.openxmlformats-package.relationships+xml"/>
  <Override PartName="/ppt/slides/_rels/slide183.xml.rels" ContentType="application/vnd.openxmlformats-package.relationships+xml"/>
  <Override PartName="/ppt/slides/_rels/slide184.xml.rels" ContentType="application/vnd.openxmlformats-package.relationships+xml"/>
  <Override PartName="/ppt/slides/_rels/slide185.xml.rels" ContentType="application/vnd.openxmlformats-package.relationships+xml"/>
  <Override PartName="/ppt/slides/_rels/slide57.xml.rels" ContentType="application/vnd.openxmlformats-package.relationships+xml"/>
  <Override PartName="/ppt/slides/_rels/slide108.xml.rels" ContentType="application/vnd.openxmlformats-package.relationships+xml"/>
  <Override PartName="/ppt/slides/_rels/slide190.xml.rels" ContentType="application/vnd.openxmlformats-package.relationships+xml"/>
  <Override PartName="/ppt/slides/_rels/slide109.xml.rels" ContentType="application/vnd.openxmlformats-package.relationships+xml"/>
  <Override PartName="/ppt/slides/_rels/slide191.xml.rels" ContentType="application/vnd.openxmlformats-package.relationships+xml"/>
  <Override PartName="/ppt/slides/_rels/slide194.xml.rels" ContentType="application/vnd.openxmlformats-package.relationships+xml"/>
  <Override PartName="/ppt/slides/_rels/slide195.xml.rels" ContentType="application/vnd.openxmlformats-package.relationships+xml"/>
  <Override PartName="/ppt/slides/_rels/slide196.xml.rels" ContentType="application/vnd.openxmlformats-package.relationships+xml"/>
  <Override PartName="/ppt/slides/slide200.xml" ContentType="application/vnd.openxmlformats-officedocument.presentationml.slide+xml"/>
  <Override PartName="/ppt/slides/slide199.xml" ContentType="application/vnd.openxmlformats-officedocument.presentationml.slide+xml"/>
  <Override PartName="/ppt/slides/slide96.xml" ContentType="application/vnd.openxmlformats-officedocument.presentationml.slide+xml"/>
  <Override PartName="/ppt/slides/slide131.xml" ContentType="application/vnd.openxmlformats-officedocument.presentationml.slide+xml"/>
  <Override PartName="/ppt/slides/slide95.xml" ContentType="application/vnd.openxmlformats-officedocument.presentationml.slide+xml"/>
  <Override PartName="/ppt/slides/slide130.xml" ContentType="application/vnd.openxmlformats-officedocument.presentationml.slide+xml"/>
  <Override PartName="/ppt/slides/slide88.xml" ContentType="application/vnd.openxmlformats-officedocument.presentationml.slide+xml"/>
  <Override PartName="/ppt/slides/slide123.xml" ContentType="application/vnd.openxmlformats-officedocument.presentationml.slide+xml"/>
  <Override PartName="/ppt/slides/slide87.xml" ContentType="application/vnd.openxmlformats-officedocument.presentationml.slide+xml"/>
  <Override PartName="/ppt/slides/slide122.xml" ContentType="application/vnd.openxmlformats-officedocument.presentationml.slide+xml"/>
  <Override PartName="/ppt/slides/slide86.xml" ContentType="application/vnd.openxmlformats-officedocument.presentationml.slide+xml"/>
  <Override PartName="/ppt/slides/slide121.xml" ContentType="application/vnd.openxmlformats-officedocument.presentationml.slide+xml"/>
  <Override PartName="/ppt/slides/slide85.xml" ContentType="application/vnd.openxmlformats-officedocument.presentationml.slide+xml"/>
  <Override PartName="/ppt/slides/slide120.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179.xml" ContentType="application/vnd.openxmlformats-officedocument.presentationml.slide+xml"/>
  <Override PartName="/ppt/slides/slide78.xml" ContentType="application/vnd.openxmlformats-officedocument.presentationml.slide+xml"/>
  <Override PartName="/ppt/slides/slide113.xml" ContentType="application/vnd.openxmlformats-officedocument.presentationml.slide+xml"/>
  <Override PartName="/ppt/slides/slide77.xml" ContentType="application/vnd.openxmlformats-officedocument.presentationml.slide+xml"/>
  <Override PartName="/ppt/slides/slide112.xml" ContentType="application/vnd.openxmlformats-officedocument.presentationml.slide+xml"/>
  <Override PartName="/ppt/slides/slide76.xml" ContentType="application/vnd.openxmlformats-officedocument.presentationml.slide+xml"/>
  <Override PartName="/ppt/slides/slide111.xml" ContentType="application/vnd.openxmlformats-officedocument.presentationml.slide+xml"/>
  <Override PartName="/ppt/slides/slide75.xml" ContentType="application/vnd.openxmlformats-officedocument.presentationml.slide+xml"/>
  <Override PartName="/ppt/slides/slide110.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169.xml" ContentType="application/vnd.openxmlformats-officedocument.presentationml.slide+xml"/>
  <Override PartName="/ppt/slides/slide68.xml" ContentType="application/vnd.openxmlformats-officedocument.presentationml.slide+xml"/>
  <Override PartName="/ppt/slides/slide103.xml" ContentType="application/vnd.openxmlformats-officedocument.presentationml.slide+xml"/>
  <Override PartName="/ppt/slides/slide67.xml" ContentType="application/vnd.openxmlformats-officedocument.presentationml.slide+xml"/>
  <Override PartName="/ppt/slides/slide102.xml" ContentType="application/vnd.openxmlformats-officedocument.presentationml.slide+xml"/>
  <Override PartName="/ppt/slides/slide66.xml" ContentType="application/vnd.openxmlformats-officedocument.presentationml.slide+xml"/>
  <Override PartName="/ppt/slides/slide101.xml" ContentType="application/vnd.openxmlformats-officedocument.presentationml.slide+xml"/>
  <Override PartName="/ppt/slides/slide65.xml" ContentType="application/vnd.openxmlformats-officedocument.presentationml.slide+xml"/>
  <Override PartName="/ppt/slides/slide100.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159.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93.xml" ContentType="application/vnd.openxmlformats-officedocument.presentationml.slide+xml"/>
  <Override PartName="/ppt/slides/slide18.xml" ContentType="application/vnd.openxmlformats-officedocument.presentationml.slide+xml"/>
  <Override PartName="/ppt/slides/slide92.xml" ContentType="application/vnd.openxmlformats-officedocument.presentationml.slide+xml"/>
  <Override PartName="/ppt/slides/slide17.xml" ContentType="application/vnd.openxmlformats-officedocument.presentationml.slide+xml"/>
  <Override PartName="/ppt/slides/slide91.xml" ContentType="application/vnd.openxmlformats-officedocument.presentationml.slide+xml"/>
  <Override PartName="/ppt/slides/slide16.xml" ContentType="application/vnd.openxmlformats-officedocument.presentationml.slide+xml"/>
  <Override PartName="/ppt/slides/slide90.xml" ContentType="application/vnd.openxmlformats-officedocument.presentationml.slide+xml"/>
  <Override PartName="/ppt/slides/slide18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7.xml" ContentType="application/vnd.openxmlformats-officedocument.presentationml.slide+xml"/>
  <Override PartName="/ppt/slides/slide197.xml" ContentType="application/vnd.openxmlformats-officedocument.presentationml.slide+xml"/>
  <Override PartName="/ppt/slides/slide94.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69.xml" ContentType="application/vnd.openxmlformats-officedocument.presentationml.slide+xml"/>
  <Override PartName="/ppt/slides/slide104.xml" ContentType="application/vnd.openxmlformats-officedocument.presentationml.slide+xml"/>
  <Override PartName="/ppt/slides/slide10.xml" ContentType="application/vnd.openxmlformats-officedocument.presentationml.slide+xml"/>
  <Override PartName="/ppt/slides/slide109.xml" ContentType="application/vnd.openxmlformats-officedocument.presentationml.slide+xml"/>
  <Override PartName="/ppt/slides/slide56.xml" ContentType="application/vnd.openxmlformats-officedocument.presentationml.slide+xml"/>
  <Override PartName="/ppt/slides/slide196.xml" ContentType="application/vnd.openxmlformats-officedocument.presentationml.slide+xml"/>
  <Override PartName="/ppt/slides/slide149.xml" ContentType="application/vnd.openxmlformats-officedocument.presentationml.slide+xml"/>
  <Override PartName="/ppt/slides/slide2.xml" ContentType="application/vnd.openxmlformats-officedocument.presentationml.slide+xml"/>
  <Override PartName="/ppt/slides/slide190.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191.xml" ContentType="application/vnd.openxmlformats-officedocument.presentationml.slide+xml"/>
  <Override PartName="/ppt/slides/slide25.xml" ContentType="application/vnd.openxmlformats-officedocument.presentationml.slide+xml"/>
  <Override PartName="/ppt/slides/slide50.xml" ContentType="application/vnd.openxmlformats-officedocument.presentationml.slide+xml"/>
  <Override PartName="/ppt/slides/slide4.xml" ContentType="application/vnd.openxmlformats-officedocument.presentationml.slide+xml"/>
  <Override PartName="/ppt/slides/slide192.xml" ContentType="application/vnd.openxmlformats-officedocument.presentationml.slide+xml"/>
  <Override PartName="/ppt/slides/slide26.xml" ContentType="application/vnd.openxmlformats-officedocument.presentationml.slide+xml"/>
  <Override PartName="/ppt/slides/slide51.xml" ContentType="application/vnd.openxmlformats-officedocument.presentationml.slide+xml"/>
  <Override PartName="/ppt/slides/slide5.xml" ContentType="application/vnd.openxmlformats-officedocument.presentationml.slide+xml"/>
  <Override PartName="/ppt/slides/slide193.xml" ContentType="application/vnd.openxmlformats-officedocument.presentationml.slide+xml"/>
  <Override PartName="/ppt/slides/slide27.xml" ContentType="application/vnd.openxmlformats-officedocument.presentationml.slide+xml"/>
  <Override PartName="/ppt/slides/slide79.xml" ContentType="application/vnd.openxmlformats-officedocument.presentationml.slide+xml"/>
  <Override PartName="/ppt/slides/slide114.xml" ContentType="application/vnd.openxmlformats-officedocument.presentationml.slide+xml"/>
  <Override PartName="/ppt/slides/slide20.xml" ContentType="application/vnd.openxmlformats-officedocument.presentationml.slide+xml"/>
  <Override PartName="/ppt/slides/slide119.xml" ContentType="application/vnd.openxmlformats-officedocument.presentationml.slide+xml"/>
  <Override PartName="/ppt/slides/slide8.xml" ContentType="application/vnd.openxmlformats-officedocument.presentationml.slide+xml"/>
  <Override PartName="/ppt/slides/slide54.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194.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55.xml" ContentType="application/vnd.openxmlformats-officedocument.presentationml.slide+xml"/>
  <Override PartName="/ppt/slides/slide53.xml" ContentType="application/vnd.openxmlformats-officedocument.presentationml.slide+xml"/>
  <Override PartName="/ppt/slides/slide7.xml" ContentType="application/vnd.openxmlformats-officedocument.presentationml.slide+xml"/>
  <Override PartName="/ppt/slides/slide195.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89.xml" ContentType="application/vnd.openxmlformats-officedocument.presentationml.slide+xml"/>
  <Override PartName="/ppt/slides/slide124.xml" ContentType="application/vnd.openxmlformats-officedocument.presentationml.slide+xml"/>
  <Override PartName="/ppt/slides/slide30.xml" ContentType="application/vnd.openxmlformats-officedocument.presentationml.slide+xml"/>
  <Override PartName="/ppt/slides/slide12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139.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97.xml" ContentType="application/vnd.openxmlformats-officedocument.presentationml.slide+xml"/>
  <Override PartName="/ppt/slides/slide132.xml" ContentType="application/vnd.openxmlformats-officedocument.presentationml.slide+xml"/>
  <Override PartName="/ppt/slides/slide98.xml" ContentType="application/vnd.openxmlformats-officedocument.presentationml.slide+xml"/>
  <Override PartName="/ppt/slides/slide133.xml" ContentType="application/vnd.openxmlformats-officedocument.presentationml.slide+xml"/>
  <Override PartName="/ppt/slides/slide99.xml" ContentType="application/vnd.openxmlformats-officedocument.presentationml.slide+xml"/>
  <Override PartName="/ppt/slides/slide13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98.xml" ContentType="application/vnd.openxmlformats-officedocument.presentationml.slide+xml"/>
  <Override PartName="/ppt/_rels/presentation.xml.rels" ContentType="application/vnd.openxmlformats-package.relationships+xml"/>
  <Override PartName="/ppt/media/image1.png" ContentType="image/png"/>
  <Override PartName="/ppt/media/image8.jpeg" ContentType="image/jpeg"/>
  <Override PartName="/ppt/media/image3.png" ContentType="image/png"/>
  <Override PartName="/ppt/media/image11.jpeg" ContentType="image/jpeg"/>
  <Override PartName="/ppt/media/image4.png" ContentType="image/png"/>
  <Override PartName="/ppt/media/image5.png" ContentType="image/png"/>
  <Override PartName="/ppt/media/image6.png" ContentType="image/png"/>
  <Override PartName="/ppt/media/image2.png" ContentType="image/png"/>
  <Override PartName="/ppt/media/image7.jpeg" ContentType="image/jpeg"/>
  <Override PartName="/ppt/media/image9.png" ContentType="image/png"/>
  <Override PartName="/ppt/media/image10.jpeg" ContentType="image/jpeg"/>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 id="402" r:id="rId151"/>
    <p:sldId id="403" r:id="rId152"/>
    <p:sldId id="404" r:id="rId153"/>
    <p:sldId id="405" r:id="rId154"/>
    <p:sldId id="406" r:id="rId155"/>
    <p:sldId id="407" r:id="rId156"/>
    <p:sldId id="408" r:id="rId157"/>
    <p:sldId id="409" r:id="rId158"/>
    <p:sldId id="410" r:id="rId159"/>
    <p:sldId id="411" r:id="rId160"/>
    <p:sldId id="412" r:id="rId161"/>
    <p:sldId id="413" r:id="rId162"/>
    <p:sldId id="414" r:id="rId163"/>
    <p:sldId id="415" r:id="rId164"/>
    <p:sldId id="416" r:id="rId165"/>
    <p:sldId id="417" r:id="rId166"/>
    <p:sldId id="418" r:id="rId167"/>
    <p:sldId id="419" r:id="rId168"/>
    <p:sldId id="420" r:id="rId169"/>
    <p:sldId id="421" r:id="rId170"/>
    <p:sldId id="422" r:id="rId171"/>
    <p:sldId id="423" r:id="rId172"/>
    <p:sldId id="424" r:id="rId173"/>
    <p:sldId id="425" r:id="rId174"/>
    <p:sldId id="426" r:id="rId175"/>
    <p:sldId id="427" r:id="rId176"/>
    <p:sldId id="428" r:id="rId177"/>
    <p:sldId id="429" r:id="rId178"/>
    <p:sldId id="430" r:id="rId179"/>
    <p:sldId id="431" r:id="rId180"/>
    <p:sldId id="432" r:id="rId181"/>
    <p:sldId id="433" r:id="rId182"/>
    <p:sldId id="434" r:id="rId183"/>
    <p:sldId id="435" r:id="rId184"/>
    <p:sldId id="436" r:id="rId185"/>
    <p:sldId id="437" r:id="rId186"/>
    <p:sldId id="438" r:id="rId187"/>
    <p:sldId id="439" r:id="rId188"/>
    <p:sldId id="440" r:id="rId189"/>
    <p:sldId id="441" r:id="rId190"/>
    <p:sldId id="442" r:id="rId191"/>
    <p:sldId id="443" r:id="rId192"/>
    <p:sldId id="444" r:id="rId193"/>
    <p:sldId id="445" r:id="rId194"/>
    <p:sldId id="446" r:id="rId195"/>
    <p:sldId id="447" r:id="rId196"/>
    <p:sldId id="448" r:id="rId197"/>
    <p:sldId id="449" r:id="rId198"/>
    <p:sldId id="450" r:id="rId199"/>
    <p:sldId id="451" r:id="rId200"/>
    <p:sldId id="452" r:id="rId201"/>
    <p:sldId id="453" r:id="rId202"/>
    <p:sldId id="454" r:id="rId203"/>
    <p:sldId id="455" r:id="rId204"/>
  </p:sldIdLst>
  <p:sldSz cx="9144000" cy="51435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100" Type="http://schemas.openxmlformats.org/officeDocument/2006/relationships/slide" Target="slides/slide96.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Relationship Id="rId117" Type="http://schemas.openxmlformats.org/officeDocument/2006/relationships/slide" Target="slides/slide113.xml"/><Relationship Id="rId118" Type="http://schemas.openxmlformats.org/officeDocument/2006/relationships/slide" Target="slides/slide114.xml"/><Relationship Id="rId119" Type="http://schemas.openxmlformats.org/officeDocument/2006/relationships/slide" Target="slides/slide115.xml"/><Relationship Id="rId120" Type="http://schemas.openxmlformats.org/officeDocument/2006/relationships/slide" Target="slides/slide116.xml"/><Relationship Id="rId121" Type="http://schemas.openxmlformats.org/officeDocument/2006/relationships/slide" Target="slides/slide117.xml"/><Relationship Id="rId122" Type="http://schemas.openxmlformats.org/officeDocument/2006/relationships/slide" Target="slides/slide118.xml"/><Relationship Id="rId123" Type="http://schemas.openxmlformats.org/officeDocument/2006/relationships/slide" Target="slides/slide119.xml"/><Relationship Id="rId124" Type="http://schemas.openxmlformats.org/officeDocument/2006/relationships/slide" Target="slides/slide120.xml"/><Relationship Id="rId125" Type="http://schemas.openxmlformats.org/officeDocument/2006/relationships/slide" Target="slides/slide121.xml"/><Relationship Id="rId126" Type="http://schemas.openxmlformats.org/officeDocument/2006/relationships/slide" Target="slides/slide122.xml"/><Relationship Id="rId127" Type="http://schemas.openxmlformats.org/officeDocument/2006/relationships/slide" Target="slides/slide123.xml"/><Relationship Id="rId128" Type="http://schemas.openxmlformats.org/officeDocument/2006/relationships/slide" Target="slides/slide124.xml"/><Relationship Id="rId129" Type="http://schemas.openxmlformats.org/officeDocument/2006/relationships/slide" Target="slides/slide125.xml"/><Relationship Id="rId130" Type="http://schemas.openxmlformats.org/officeDocument/2006/relationships/slide" Target="slides/slide126.xml"/><Relationship Id="rId131" Type="http://schemas.openxmlformats.org/officeDocument/2006/relationships/slide" Target="slides/slide127.xml"/><Relationship Id="rId132" Type="http://schemas.openxmlformats.org/officeDocument/2006/relationships/slide" Target="slides/slide128.xml"/><Relationship Id="rId133" Type="http://schemas.openxmlformats.org/officeDocument/2006/relationships/slide" Target="slides/slide129.xml"/><Relationship Id="rId134" Type="http://schemas.openxmlformats.org/officeDocument/2006/relationships/slide" Target="slides/slide130.xml"/><Relationship Id="rId135" Type="http://schemas.openxmlformats.org/officeDocument/2006/relationships/slide" Target="slides/slide131.xml"/><Relationship Id="rId136" Type="http://schemas.openxmlformats.org/officeDocument/2006/relationships/slide" Target="slides/slide132.xml"/><Relationship Id="rId137" Type="http://schemas.openxmlformats.org/officeDocument/2006/relationships/slide" Target="slides/slide133.xml"/><Relationship Id="rId138" Type="http://schemas.openxmlformats.org/officeDocument/2006/relationships/slide" Target="slides/slide134.xml"/><Relationship Id="rId139" Type="http://schemas.openxmlformats.org/officeDocument/2006/relationships/slide" Target="slides/slide135.xml"/><Relationship Id="rId140" Type="http://schemas.openxmlformats.org/officeDocument/2006/relationships/slide" Target="slides/slide136.xml"/><Relationship Id="rId141" Type="http://schemas.openxmlformats.org/officeDocument/2006/relationships/slide" Target="slides/slide137.xml"/><Relationship Id="rId142" Type="http://schemas.openxmlformats.org/officeDocument/2006/relationships/slide" Target="slides/slide138.xml"/><Relationship Id="rId143" Type="http://schemas.openxmlformats.org/officeDocument/2006/relationships/slide" Target="slides/slide139.xml"/><Relationship Id="rId144" Type="http://schemas.openxmlformats.org/officeDocument/2006/relationships/slide" Target="slides/slide140.xml"/><Relationship Id="rId145" Type="http://schemas.openxmlformats.org/officeDocument/2006/relationships/slide" Target="slides/slide141.xml"/><Relationship Id="rId146" Type="http://schemas.openxmlformats.org/officeDocument/2006/relationships/slide" Target="slides/slide142.xml"/><Relationship Id="rId147" Type="http://schemas.openxmlformats.org/officeDocument/2006/relationships/slide" Target="slides/slide143.xml"/><Relationship Id="rId148" Type="http://schemas.openxmlformats.org/officeDocument/2006/relationships/slide" Target="slides/slide144.xml"/><Relationship Id="rId149" Type="http://schemas.openxmlformats.org/officeDocument/2006/relationships/slide" Target="slides/slide145.xml"/><Relationship Id="rId150" Type="http://schemas.openxmlformats.org/officeDocument/2006/relationships/slide" Target="slides/slide146.xml"/><Relationship Id="rId151" Type="http://schemas.openxmlformats.org/officeDocument/2006/relationships/slide" Target="slides/slide147.xml"/><Relationship Id="rId152" Type="http://schemas.openxmlformats.org/officeDocument/2006/relationships/slide" Target="slides/slide148.xml"/><Relationship Id="rId153" Type="http://schemas.openxmlformats.org/officeDocument/2006/relationships/slide" Target="slides/slide149.xml"/><Relationship Id="rId154" Type="http://schemas.openxmlformats.org/officeDocument/2006/relationships/slide" Target="slides/slide150.xml"/><Relationship Id="rId155" Type="http://schemas.openxmlformats.org/officeDocument/2006/relationships/slide" Target="slides/slide151.xml"/><Relationship Id="rId156" Type="http://schemas.openxmlformats.org/officeDocument/2006/relationships/slide" Target="slides/slide152.xml"/><Relationship Id="rId157" Type="http://schemas.openxmlformats.org/officeDocument/2006/relationships/slide" Target="slides/slide153.xml"/><Relationship Id="rId158" Type="http://schemas.openxmlformats.org/officeDocument/2006/relationships/slide" Target="slides/slide154.xml"/><Relationship Id="rId159" Type="http://schemas.openxmlformats.org/officeDocument/2006/relationships/slide" Target="slides/slide155.xml"/><Relationship Id="rId160" Type="http://schemas.openxmlformats.org/officeDocument/2006/relationships/slide" Target="slides/slide156.xml"/><Relationship Id="rId161" Type="http://schemas.openxmlformats.org/officeDocument/2006/relationships/slide" Target="slides/slide157.xml"/><Relationship Id="rId162" Type="http://schemas.openxmlformats.org/officeDocument/2006/relationships/slide" Target="slides/slide158.xml"/><Relationship Id="rId163" Type="http://schemas.openxmlformats.org/officeDocument/2006/relationships/slide" Target="slides/slide159.xml"/><Relationship Id="rId164" Type="http://schemas.openxmlformats.org/officeDocument/2006/relationships/slide" Target="slides/slide160.xml"/><Relationship Id="rId165" Type="http://schemas.openxmlformats.org/officeDocument/2006/relationships/slide" Target="slides/slide161.xml"/><Relationship Id="rId166" Type="http://schemas.openxmlformats.org/officeDocument/2006/relationships/slide" Target="slides/slide162.xml"/><Relationship Id="rId167" Type="http://schemas.openxmlformats.org/officeDocument/2006/relationships/slide" Target="slides/slide163.xml"/><Relationship Id="rId168" Type="http://schemas.openxmlformats.org/officeDocument/2006/relationships/slide" Target="slides/slide164.xml"/><Relationship Id="rId169" Type="http://schemas.openxmlformats.org/officeDocument/2006/relationships/slide" Target="slides/slide165.xml"/><Relationship Id="rId170" Type="http://schemas.openxmlformats.org/officeDocument/2006/relationships/slide" Target="slides/slide166.xml"/><Relationship Id="rId171" Type="http://schemas.openxmlformats.org/officeDocument/2006/relationships/slide" Target="slides/slide167.xml"/><Relationship Id="rId172" Type="http://schemas.openxmlformats.org/officeDocument/2006/relationships/slide" Target="slides/slide168.xml"/><Relationship Id="rId173" Type="http://schemas.openxmlformats.org/officeDocument/2006/relationships/slide" Target="slides/slide169.xml"/><Relationship Id="rId174" Type="http://schemas.openxmlformats.org/officeDocument/2006/relationships/slide" Target="slides/slide170.xml"/><Relationship Id="rId175" Type="http://schemas.openxmlformats.org/officeDocument/2006/relationships/slide" Target="slides/slide171.xml"/><Relationship Id="rId176" Type="http://schemas.openxmlformats.org/officeDocument/2006/relationships/slide" Target="slides/slide172.xml"/><Relationship Id="rId177" Type="http://schemas.openxmlformats.org/officeDocument/2006/relationships/slide" Target="slides/slide173.xml"/><Relationship Id="rId178" Type="http://schemas.openxmlformats.org/officeDocument/2006/relationships/slide" Target="slides/slide174.xml"/><Relationship Id="rId179" Type="http://schemas.openxmlformats.org/officeDocument/2006/relationships/slide" Target="slides/slide175.xml"/><Relationship Id="rId180" Type="http://schemas.openxmlformats.org/officeDocument/2006/relationships/slide" Target="slides/slide176.xml"/><Relationship Id="rId181" Type="http://schemas.openxmlformats.org/officeDocument/2006/relationships/slide" Target="slides/slide177.xml"/><Relationship Id="rId182" Type="http://schemas.openxmlformats.org/officeDocument/2006/relationships/slide" Target="slides/slide178.xml"/><Relationship Id="rId183" Type="http://schemas.openxmlformats.org/officeDocument/2006/relationships/slide" Target="slides/slide179.xml"/><Relationship Id="rId184" Type="http://schemas.openxmlformats.org/officeDocument/2006/relationships/slide" Target="slides/slide180.xml"/><Relationship Id="rId185" Type="http://schemas.openxmlformats.org/officeDocument/2006/relationships/slide" Target="slides/slide181.xml"/><Relationship Id="rId186" Type="http://schemas.openxmlformats.org/officeDocument/2006/relationships/slide" Target="slides/slide182.xml"/><Relationship Id="rId187" Type="http://schemas.openxmlformats.org/officeDocument/2006/relationships/slide" Target="slides/slide183.xml"/><Relationship Id="rId188" Type="http://schemas.openxmlformats.org/officeDocument/2006/relationships/slide" Target="slides/slide184.xml"/><Relationship Id="rId189" Type="http://schemas.openxmlformats.org/officeDocument/2006/relationships/slide" Target="slides/slide185.xml"/><Relationship Id="rId190" Type="http://schemas.openxmlformats.org/officeDocument/2006/relationships/slide" Target="slides/slide186.xml"/><Relationship Id="rId191" Type="http://schemas.openxmlformats.org/officeDocument/2006/relationships/slide" Target="slides/slide187.xml"/><Relationship Id="rId192" Type="http://schemas.openxmlformats.org/officeDocument/2006/relationships/slide" Target="slides/slide188.xml"/><Relationship Id="rId193" Type="http://schemas.openxmlformats.org/officeDocument/2006/relationships/slide" Target="slides/slide189.xml"/><Relationship Id="rId194" Type="http://schemas.openxmlformats.org/officeDocument/2006/relationships/slide" Target="slides/slide190.xml"/><Relationship Id="rId195" Type="http://schemas.openxmlformats.org/officeDocument/2006/relationships/slide" Target="slides/slide191.xml"/><Relationship Id="rId196" Type="http://schemas.openxmlformats.org/officeDocument/2006/relationships/slide" Target="slides/slide192.xml"/><Relationship Id="rId197" Type="http://schemas.openxmlformats.org/officeDocument/2006/relationships/slide" Target="slides/slide193.xml"/><Relationship Id="rId198" Type="http://schemas.openxmlformats.org/officeDocument/2006/relationships/slide" Target="slides/slide194.xml"/><Relationship Id="rId199" Type="http://schemas.openxmlformats.org/officeDocument/2006/relationships/slide" Target="slides/slide195.xml"/><Relationship Id="rId200" Type="http://schemas.openxmlformats.org/officeDocument/2006/relationships/slide" Target="slides/slide196.xml"/><Relationship Id="rId201" Type="http://schemas.openxmlformats.org/officeDocument/2006/relationships/slide" Target="slides/slide197.xml"/><Relationship Id="rId202" Type="http://schemas.openxmlformats.org/officeDocument/2006/relationships/slide" Target="slides/slide198.xml"/><Relationship Id="rId203" Type="http://schemas.openxmlformats.org/officeDocument/2006/relationships/slide" Target="slides/slide199.xml"/><Relationship Id="rId204" Type="http://schemas.openxmlformats.org/officeDocument/2006/relationships/slide" Target="slides/slide20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1" name="PlaceHolder 2"/>
          <p:cNvSpPr>
            <a:spLocks noGrp="1"/>
          </p:cNvSpPr>
          <p:nvPr>
            <p:ph type="body"/>
          </p:nvPr>
        </p:nvSpPr>
        <p:spPr>
          <a:xfrm>
            <a:off x="457200" y="617400"/>
            <a:ext cx="822924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32" name="PlaceHolder 3"/>
          <p:cNvSpPr>
            <a:spLocks noGrp="1"/>
          </p:cNvSpPr>
          <p:nvPr>
            <p:ph type="body"/>
          </p:nvPr>
        </p:nvSpPr>
        <p:spPr>
          <a:xfrm>
            <a:off x="457200" y="2874240"/>
            <a:ext cx="822924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4" name="PlaceHolder 2"/>
          <p:cNvSpPr>
            <a:spLocks noGrp="1"/>
          </p:cNvSpPr>
          <p:nvPr>
            <p:ph type="body"/>
          </p:nvPr>
        </p:nvSpPr>
        <p:spPr>
          <a:xfrm>
            <a:off x="457200" y="61740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35" name="PlaceHolder 3"/>
          <p:cNvSpPr>
            <a:spLocks noGrp="1"/>
          </p:cNvSpPr>
          <p:nvPr>
            <p:ph type="body"/>
          </p:nvPr>
        </p:nvSpPr>
        <p:spPr>
          <a:xfrm>
            <a:off x="4674240" y="61740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36" name="PlaceHolder 4"/>
          <p:cNvSpPr>
            <a:spLocks noGrp="1"/>
          </p:cNvSpPr>
          <p:nvPr>
            <p:ph type="body"/>
          </p:nvPr>
        </p:nvSpPr>
        <p:spPr>
          <a:xfrm>
            <a:off x="4674240" y="287424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37" name="PlaceHolder 5"/>
          <p:cNvSpPr>
            <a:spLocks noGrp="1"/>
          </p:cNvSpPr>
          <p:nvPr>
            <p:ph type="body"/>
          </p:nvPr>
        </p:nvSpPr>
        <p:spPr>
          <a:xfrm>
            <a:off x="457200" y="287424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9" name="PlaceHolder 2"/>
          <p:cNvSpPr>
            <a:spLocks noGrp="1"/>
          </p:cNvSpPr>
          <p:nvPr>
            <p:ph type="body"/>
          </p:nvPr>
        </p:nvSpPr>
        <p:spPr>
          <a:xfrm>
            <a:off x="457200" y="617400"/>
            <a:ext cx="822924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40" name="PlaceHolder 3"/>
          <p:cNvSpPr>
            <a:spLocks noGrp="1"/>
          </p:cNvSpPr>
          <p:nvPr>
            <p:ph type="body"/>
          </p:nvPr>
        </p:nvSpPr>
        <p:spPr>
          <a:xfrm>
            <a:off x="457200" y="617400"/>
            <a:ext cx="822924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pic>
        <p:nvPicPr>
          <p:cNvPr id="41" name="" descr=""/>
          <p:cNvPicPr/>
          <p:nvPr/>
        </p:nvPicPr>
        <p:blipFill>
          <a:blip r:embed="rId2"/>
          <a:stretch/>
        </p:blipFill>
        <p:spPr>
          <a:xfrm>
            <a:off x="1864080" y="617040"/>
            <a:ext cx="5414760" cy="4320360"/>
          </a:xfrm>
          <a:prstGeom prst="rect">
            <a:avLst/>
          </a:prstGeom>
          <a:ln>
            <a:noFill/>
          </a:ln>
        </p:spPr>
      </p:pic>
      <p:pic>
        <p:nvPicPr>
          <p:cNvPr id="42" name="" descr=""/>
          <p:cNvPicPr/>
          <p:nvPr/>
        </p:nvPicPr>
        <p:blipFill>
          <a:blip r:embed="rId3"/>
          <a:stretch/>
        </p:blipFill>
        <p:spPr>
          <a:xfrm>
            <a:off x="1864080" y="617040"/>
            <a:ext cx="5414760" cy="43203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51" name="PlaceHolder 2"/>
          <p:cNvSpPr>
            <a:spLocks noGrp="1"/>
          </p:cNvSpPr>
          <p:nvPr>
            <p:ph type="subTitle"/>
          </p:nvPr>
        </p:nvSpPr>
        <p:spPr>
          <a:xfrm>
            <a:off x="457200" y="617400"/>
            <a:ext cx="8229240" cy="43203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53" name="PlaceHolder 2"/>
          <p:cNvSpPr>
            <a:spLocks noGrp="1"/>
          </p:cNvSpPr>
          <p:nvPr>
            <p:ph type="body"/>
          </p:nvPr>
        </p:nvSpPr>
        <p:spPr>
          <a:xfrm>
            <a:off x="457200" y="617400"/>
            <a:ext cx="822924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55" name="PlaceHolder 2"/>
          <p:cNvSpPr>
            <a:spLocks noGrp="1"/>
          </p:cNvSpPr>
          <p:nvPr>
            <p:ph type="body"/>
          </p:nvPr>
        </p:nvSpPr>
        <p:spPr>
          <a:xfrm>
            <a:off x="457200" y="617400"/>
            <a:ext cx="401580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56" name="PlaceHolder 3"/>
          <p:cNvSpPr>
            <a:spLocks noGrp="1"/>
          </p:cNvSpPr>
          <p:nvPr>
            <p:ph type="body"/>
          </p:nvPr>
        </p:nvSpPr>
        <p:spPr>
          <a:xfrm>
            <a:off x="4674240" y="617400"/>
            <a:ext cx="401580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457200" y="68760"/>
            <a:ext cx="8229240" cy="25426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61740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61" name="PlaceHolder 3"/>
          <p:cNvSpPr>
            <a:spLocks noGrp="1"/>
          </p:cNvSpPr>
          <p:nvPr>
            <p:ph type="body"/>
          </p:nvPr>
        </p:nvSpPr>
        <p:spPr>
          <a:xfrm>
            <a:off x="457200" y="287424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62" name="PlaceHolder 4"/>
          <p:cNvSpPr>
            <a:spLocks noGrp="1"/>
          </p:cNvSpPr>
          <p:nvPr>
            <p:ph type="body"/>
          </p:nvPr>
        </p:nvSpPr>
        <p:spPr>
          <a:xfrm>
            <a:off x="4674240" y="617400"/>
            <a:ext cx="401580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0" name="PlaceHolder 2"/>
          <p:cNvSpPr>
            <a:spLocks noGrp="1"/>
          </p:cNvSpPr>
          <p:nvPr>
            <p:ph type="subTitle"/>
          </p:nvPr>
        </p:nvSpPr>
        <p:spPr>
          <a:xfrm>
            <a:off x="457200" y="617400"/>
            <a:ext cx="8229240" cy="43203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64" name="PlaceHolder 2"/>
          <p:cNvSpPr>
            <a:spLocks noGrp="1"/>
          </p:cNvSpPr>
          <p:nvPr>
            <p:ph type="body"/>
          </p:nvPr>
        </p:nvSpPr>
        <p:spPr>
          <a:xfrm>
            <a:off x="457200" y="617400"/>
            <a:ext cx="401580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65" name="PlaceHolder 3"/>
          <p:cNvSpPr>
            <a:spLocks noGrp="1"/>
          </p:cNvSpPr>
          <p:nvPr>
            <p:ph type="body"/>
          </p:nvPr>
        </p:nvSpPr>
        <p:spPr>
          <a:xfrm>
            <a:off x="4674240" y="61740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66" name="PlaceHolder 4"/>
          <p:cNvSpPr>
            <a:spLocks noGrp="1"/>
          </p:cNvSpPr>
          <p:nvPr>
            <p:ph type="body"/>
          </p:nvPr>
        </p:nvSpPr>
        <p:spPr>
          <a:xfrm>
            <a:off x="4674240" y="287424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61740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69" name="PlaceHolder 3"/>
          <p:cNvSpPr>
            <a:spLocks noGrp="1"/>
          </p:cNvSpPr>
          <p:nvPr>
            <p:ph type="body"/>
          </p:nvPr>
        </p:nvSpPr>
        <p:spPr>
          <a:xfrm>
            <a:off x="4674240" y="61740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70" name="PlaceHolder 4"/>
          <p:cNvSpPr>
            <a:spLocks noGrp="1"/>
          </p:cNvSpPr>
          <p:nvPr>
            <p:ph type="body"/>
          </p:nvPr>
        </p:nvSpPr>
        <p:spPr>
          <a:xfrm>
            <a:off x="457200" y="2874240"/>
            <a:ext cx="822924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72" name="PlaceHolder 2"/>
          <p:cNvSpPr>
            <a:spLocks noGrp="1"/>
          </p:cNvSpPr>
          <p:nvPr>
            <p:ph type="body"/>
          </p:nvPr>
        </p:nvSpPr>
        <p:spPr>
          <a:xfrm>
            <a:off x="457200" y="617400"/>
            <a:ext cx="822924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73" name="PlaceHolder 3"/>
          <p:cNvSpPr>
            <a:spLocks noGrp="1"/>
          </p:cNvSpPr>
          <p:nvPr>
            <p:ph type="body"/>
          </p:nvPr>
        </p:nvSpPr>
        <p:spPr>
          <a:xfrm>
            <a:off x="457200" y="2874240"/>
            <a:ext cx="822924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75" name="PlaceHolder 2"/>
          <p:cNvSpPr>
            <a:spLocks noGrp="1"/>
          </p:cNvSpPr>
          <p:nvPr>
            <p:ph type="body"/>
          </p:nvPr>
        </p:nvSpPr>
        <p:spPr>
          <a:xfrm>
            <a:off x="457200" y="61740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76" name="PlaceHolder 3"/>
          <p:cNvSpPr>
            <a:spLocks noGrp="1"/>
          </p:cNvSpPr>
          <p:nvPr>
            <p:ph type="body"/>
          </p:nvPr>
        </p:nvSpPr>
        <p:spPr>
          <a:xfrm>
            <a:off x="4674240" y="61740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77" name="PlaceHolder 4"/>
          <p:cNvSpPr>
            <a:spLocks noGrp="1"/>
          </p:cNvSpPr>
          <p:nvPr>
            <p:ph type="body"/>
          </p:nvPr>
        </p:nvSpPr>
        <p:spPr>
          <a:xfrm>
            <a:off x="4674240" y="287424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78" name="PlaceHolder 5"/>
          <p:cNvSpPr>
            <a:spLocks noGrp="1"/>
          </p:cNvSpPr>
          <p:nvPr>
            <p:ph type="body"/>
          </p:nvPr>
        </p:nvSpPr>
        <p:spPr>
          <a:xfrm>
            <a:off x="457200" y="287424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80" name="PlaceHolder 2"/>
          <p:cNvSpPr>
            <a:spLocks noGrp="1"/>
          </p:cNvSpPr>
          <p:nvPr>
            <p:ph type="body"/>
          </p:nvPr>
        </p:nvSpPr>
        <p:spPr>
          <a:xfrm>
            <a:off x="457200" y="617400"/>
            <a:ext cx="822924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81" name="PlaceHolder 3"/>
          <p:cNvSpPr>
            <a:spLocks noGrp="1"/>
          </p:cNvSpPr>
          <p:nvPr>
            <p:ph type="body"/>
          </p:nvPr>
        </p:nvSpPr>
        <p:spPr>
          <a:xfrm>
            <a:off x="457200" y="617400"/>
            <a:ext cx="822924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pic>
        <p:nvPicPr>
          <p:cNvPr id="82" name="" descr=""/>
          <p:cNvPicPr/>
          <p:nvPr/>
        </p:nvPicPr>
        <p:blipFill>
          <a:blip r:embed="rId2"/>
          <a:stretch/>
        </p:blipFill>
        <p:spPr>
          <a:xfrm>
            <a:off x="1864080" y="617040"/>
            <a:ext cx="5414760" cy="4320360"/>
          </a:xfrm>
          <a:prstGeom prst="rect">
            <a:avLst/>
          </a:prstGeom>
          <a:ln>
            <a:noFill/>
          </a:ln>
        </p:spPr>
      </p:pic>
      <p:pic>
        <p:nvPicPr>
          <p:cNvPr id="83" name="" descr=""/>
          <p:cNvPicPr/>
          <p:nvPr/>
        </p:nvPicPr>
        <p:blipFill>
          <a:blip r:embed="rId3"/>
          <a:stretch/>
        </p:blipFill>
        <p:spPr>
          <a:xfrm>
            <a:off x="1864080" y="617040"/>
            <a:ext cx="5414760" cy="432036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92" name="PlaceHolder 2"/>
          <p:cNvSpPr>
            <a:spLocks noGrp="1"/>
          </p:cNvSpPr>
          <p:nvPr>
            <p:ph type="subTitle"/>
          </p:nvPr>
        </p:nvSpPr>
        <p:spPr>
          <a:xfrm>
            <a:off x="457200" y="617400"/>
            <a:ext cx="8229240" cy="43203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94" name="PlaceHolder 2"/>
          <p:cNvSpPr>
            <a:spLocks noGrp="1"/>
          </p:cNvSpPr>
          <p:nvPr>
            <p:ph type="body"/>
          </p:nvPr>
        </p:nvSpPr>
        <p:spPr>
          <a:xfrm>
            <a:off x="457200" y="617400"/>
            <a:ext cx="822924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96" name="PlaceHolder 2"/>
          <p:cNvSpPr>
            <a:spLocks noGrp="1"/>
          </p:cNvSpPr>
          <p:nvPr>
            <p:ph type="body"/>
          </p:nvPr>
        </p:nvSpPr>
        <p:spPr>
          <a:xfrm>
            <a:off x="457200" y="617400"/>
            <a:ext cx="401580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97" name="PlaceHolder 3"/>
          <p:cNvSpPr>
            <a:spLocks noGrp="1"/>
          </p:cNvSpPr>
          <p:nvPr>
            <p:ph type="body"/>
          </p:nvPr>
        </p:nvSpPr>
        <p:spPr>
          <a:xfrm>
            <a:off x="4674240" y="617400"/>
            <a:ext cx="401580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617400"/>
            <a:ext cx="822924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457200" y="68760"/>
            <a:ext cx="8229240" cy="25426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01" name="PlaceHolder 2"/>
          <p:cNvSpPr>
            <a:spLocks noGrp="1"/>
          </p:cNvSpPr>
          <p:nvPr>
            <p:ph type="body"/>
          </p:nvPr>
        </p:nvSpPr>
        <p:spPr>
          <a:xfrm>
            <a:off x="457200" y="61740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102" name="PlaceHolder 3"/>
          <p:cNvSpPr>
            <a:spLocks noGrp="1"/>
          </p:cNvSpPr>
          <p:nvPr>
            <p:ph type="body"/>
          </p:nvPr>
        </p:nvSpPr>
        <p:spPr>
          <a:xfrm>
            <a:off x="457200" y="287424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103" name="PlaceHolder 4"/>
          <p:cNvSpPr>
            <a:spLocks noGrp="1"/>
          </p:cNvSpPr>
          <p:nvPr>
            <p:ph type="body"/>
          </p:nvPr>
        </p:nvSpPr>
        <p:spPr>
          <a:xfrm>
            <a:off x="4674240" y="617400"/>
            <a:ext cx="401580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05" name="PlaceHolder 2"/>
          <p:cNvSpPr>
            <a:spLocks noGrp="1"/>
          </p:cNvSpPr>
          <p:nvPr>
            <p:ph type="body"/>
          </p:nvPr>
        </p:nvSpPr>
        <p:spPr>
          <a:xfrm>
            <a:off x="457200" y="617400"/>
            <a:ext cx="401580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106" name="PlaceHolder 3"/>
          <p:cNvSpPr>
            <a:spLocks noGrp="1"/>
          </p:cNvSpPr>
          <p:nvPr>
            <p:ph type="body"/>
          </p:nvPr>
        </p:nvSpPr>
        <p:spPr>
          <a:xfrm>
            <a:off x="4674240" y="61740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107" name="PlaceHolder 4"/>
          <p:cNvSpPr>
            <a:spLocks noGrp="1"/>
          </p:cNvSpPr>
          <p:nvPr>
            <p:ph type="body"/>
          </p:nvPr>
        </p:nvSpPr>
        <p:spPr>
          <a:xfrm>
            <a:off x="4674240" y="287424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09" name="PlaceHolder 2"/>
          <p:cNvSpPr>
            <a:spLocks noGrp="1"/>
          </p:cNvSpPr>
          <p:nvPr>
            <p:ph type="body"/>
          </p:nvPr>
        </p:nvSpPr>
        <p:spPr>
          <a:xfrm>
            <a:off x="457200" y="61740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110" name="PlaceHolder 3"/>
          <p:cNvSpPr>
            <a:spLocks noGrp="1"/>
          </p:cNvSpPr>
          <p:nvPr>
            <p:ph type="body"/>
          </p:nvPr>
        </p:nvSpPr>
        <p:spPr>
          <a:xfrm>
            <a:off x="4674240" y="61740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111" name="PlaceHolder 4"/>
          <p:cNvSpPr>
            <a:spLocks noGrp="1"/>
          </p:cNvSpPr>
          <p:nvPr>
            <p:ph type="body"/>
          </p:nvPr>
        </p:nvSpPr>
        <p:spPr>
          <a:xfrm>
            <a:off x="457200" y="2874240"/>
            <a:ext cx="822924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13" name="PlaceHolder 2"/>
          <p:cNvSpPr>
            <a:spLocks noGrp="1"/>
          </p:cNvSpPr>
          <p:nvPr>
            <p:ph type="body"/>
          </p:nvPr>
        </p:nvSpPr>
        <p:spPr>
          <a:xfrm>
            <a:off x="457200" y="617400"/>
            <a:ext cx="822924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114" name="PlaceHolder 3"/>
          <p:cNvSpPr>
            <a:spLocks noGrp="1"/>
          </p:cNvSpPr>
          <p:nvPr>
            <p:ph type="body"/>
          </p:nvPr>
        </p:nvSpPr>
        <p:spPr>
          <a:xfrm>
            <a:off x="457200" y="2874240"/>
            <a:ext cx="822924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16" name="PlaceHolder 2"/>
          <p:cNvSpPr>
            <a:spLocks noGrp="1"/>
          </p:cNvSpPr>
          <p:nvPr>
            <p:ph type="body"/>
          </p:nvPr>
        </p:nvSpPr>
        <p:spPr>
          <a:xfrm>
            <a:off x="457200" y="61740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117" name="PlaceHolder 3"/>
          <p:cNvSpPr>
            <a:spLocks noGrp="1"/>
          </p:cNvSpPr>
          <p:nvPr>
            <p:ph type="body"/>
          </p:nvPr>
        </p:nvSpPr>
        <p:spPr>
          <a:xfrm>
            <a:off x="4674240" y="61740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118" name="PlaceHolder 4"/>
          <p:cNvSpPr>
            <a:spLocks noGrp="1"/>
          </p:cNvSpPr>
          <p:nvPr>
            <p:ph type="body"/>
          </p:nvPr>
        </p:nvSpPr>
        <p:spPr>
          <a:xfrm>
            <a:off x="4674240" y="287424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119" name="PlaceHolder 5"/>
          <p:cNvSpPr>
            <a:spLocks noGrp="1"/>
          </p:cNvSpPr>
          <p:nvPr>
            <p:ph type="body"/>
          </p:nvPr>
        </p:nvSpPr>
        <p:spPr>
          <a:xfrm>
            <a:off x="457200" y="287424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21" name="PlaceHolder 2"/>
          <p:cNvSpPr>
            <a:spLocks noGrp="1"/>
          </p:cNvSpPr>
          <p:nvPr>
            <p:ph type="body"/>
          </p:nvPr>
        </p:nvSpPr>
        <p:spPr>
          <a:xfrm>
            <a:off x="457200" y="617400"/>
            <a:ext cx="822924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122" name="PlaceHolder 3"/>
          <p:cNvSpPr>
            <a:spLocks noGrp="1"/>
          </p:cNvSpPr>
          <p:nvPr>
            <p:ph type="body"/>
          </p:nvPr>
        </p:nvSpPr>
        <p:spPr>
          <a:xfrm>
            <a:off x="457200" y="617400"/>
            <a:ext cx="822924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pic>
        <p:nvPicPr>
          <p:cNvPr id="123" name="" descr=""/>
          <p:cNvPicPr/>
          <p:nvPr/>
        </p:nvPicPr>
        <p:blipFill>
          <a:blip r:embed="rId2"/>
          <a:stretch/>
        </p:blipFill>
        <p:spPr>
          <a:xfrm>
            <a:off x="1864080" y="617040"/>
            <a:ext cx="5414760" cy="4320360"/>
          </a:xfrm>
          <a:prstGeom prst="rect">
            <a:avLst/>
          </a:prstGeom>
          <a:ln>
            <a:noFill/>
          </a:ln>
        </p:spPr>
      </p:pic>
      <p:pic>
        <p:nvPicPr>
          <p:cNvPr id="124" name="" descr=""/>
          <p:cNvPicPr/>
          <p:nvPr/>
        </p:nvPicPr>
        <p:blipFill>
          <a:blip r:embed="rId3"/>
          <a:stretch/>
        </p:blipFill>
        <p:spPr>
          <a:xfrm>
            <a:off x="1864080" y="617040"/>
            <a:ext cx="5414760" cy="432036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4" name="PlaceHolder 2"/>
          <p:cNvSpPr>
            <a:spLocks noGrp="1"/>
          </p:cNvSpPr>
          <p:nvPr>
            <p:ph type="body"/>
          </p:nvPr>
        </p:nvSpPr>
        <p:spPr>
          <a:xfrm>
            <a:off x="457200" y="617400"/>
            <a:ext cx="401580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15" name="PlaceHolder 3"/>
          <p:cNvSpPr>
            <a:spLocks noGrp="1"/>
          </p:cNvSpPr>
          <p:nvPr>
            <p:ph type="body"/>
          </p:nvPr>
        </p:nvSpPr>
        <p:spPr>
          <a:xfrm>
            <a:off x="4674240" y="617400"/>
            <a:ext cx="401580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68760"/>
            <a:ext cx="8229240" cy="25426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9" name="PlaceHolder 2"/>
          <p:cNvSpPr>
            <a:spLocks noGrp="1"/>
          </p:cNvSpPr>
          <p:nvPr>
            <p:ph type="body"/>
          </p:nvPr>
        </p:nvSpPr>
        <p:spPr>
          <a:xfrm>
            <a:off x="457200" y="61740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20" name="PlaceHolder 3"/>
          <p:cNvSpPr>
            <a:spLocks noGrp="1"/>
          </p:cNvSpPr>
          <p:nvPr>
            <p:ph type="body"/>
          </p:nvPr>
        </p:nvSpPr>
        <p:spPr>
          <a:xfrm>
            <a:off x="457200" y="287424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21" name="PlaceHolder 4"/>
          <p:cNvSpPr>
            <a:spLocks noGrp="1"/>
          </p:cNvSpPr>
          <p:nvPr>
            <p:ph type="body"/>
          </p:nvPr>
        </p:nvSpPr>
        <p:spPr>
          <a:xfrm>
            <a:off x="4674240" y="617400"/>
            <a:ext cx="401580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3" name="PlaceHolder 2"/>
          <p:cNvSpPr>
            <a:spLocks noGrp="1"/>
          </p:cNvSpPr>
          <p:nvPr>
            <p:ph type="body"/>
          </p:nvPr>
        </p:nvSpPr>
        <p:spPr>
          <a:xfrm>
            <a:off x="457200" y="617400"/>
            <a:ext cx="4015800" cy="432036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24" name="PlaceHolder 3"/>
          <p:cNvSpPr>
            <a:spLocks noGrp="1"/>
          </p:cNvSpPr>
          <p:nvPr>
            <p:ph type="body"/>
          </p:nvPr>
        </p:nvSpPr>
        <p:spPr>
          <a:xfrm>
            <a:off x="4674240" y="61740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25" name="PlaceHolder 4"/>
          <p:cNvSpPr>
            <a:spLocks noGrp="1"/>
          </p:cNvSpPr>
          <p:nvPr>
            <p:ph type="body"/>
          </p:nvPr>
        </p:nvSpPr>
        <p:spPr>
          <a:xfrm>
            <a:off x="4674240" y="287424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68760"/>
            <a:ext cx="8229240" cy="54828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61740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617400"/>
            <a:ext cx="401580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457200" y="2874240"/>
            <a:ext cx="8229240" cy="2060640"/>
          </a:xfrm>
          <a:prstGeom prst="rect">
            <a:avLst/>
          </a:prstGeom>
        </p:spPr>
        <p:txBody>
          <a:bodyPr lIns="0" rIns="0" tIns="0" bIns="0"/>
          <a:p>
            <a:endParaRPr b="1" lang="en-US" sz="20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9001080" y="0"/>
            <a:ext cx="142560" cy="685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 name="CustomShape 2" hidden="1"/>
          <p:cNvSpPr/>
          <p:nvPr/>
        </p:nvSpPr>
        <p:spPr>
          <a:xfrm>
            <a:off x="9001080" y="685800"/>
            <a:ext cx="142560" cy="4457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 name="PlaceHolder 3"/>
          <p:cNvSpPr>
            <a:spLocks noGrp="1"/>
          </p:cNvSpPr>
          <p:nvPr>
            <p:ph type="title"/>
          </p:nvPr>
        </p:nvSpPr>
        <p:spPr>
          <a:xfrm>
            <a:off x="457200" y="171360"/>
            <a:ext cx="7772040" cy="3428640"/>
          </a:xfrm>
          <a:prstGeom prst="rect">
            <a:avLst/>
          </a:prstGeom>
        </p:spPr>
        <p:txBody>
          <a:bodyPr anchor="ctr"/>
          <a:p>
            <a:pPr>
              <a:lnSpc>
                <a:spcPct val="100000"/>
              </a:lnSpc>
            </a:pPr>
            <a:r>
              <a:rPr b="0" i="1" lang="en-US" sz="7200" spc="-77" strike="noStrike" cap="all">
                <a:solidFill>
                  <a:srgbClr val="000000"/>
                </a:solidFill>
                <a:uFill>
                  <a:solidFill>
                    <a:srgbClr val="ffffff"/>
                  </a:solidFill>
                </a:uFill>
                <a:latin typeface="Arial Black"/>
              </a:rPr>
              <a:t>Click to edit Master title style</a:t>
            </a:r>
            <a:endParaRPr b="0" lang="en-US" sz="1800" spc="-1" strike="noStrike">
              <a:solidFill>
                <a:srgbClr val="000000"/>
              </a:solidFill>
              <a:uFill>
                <a:solidFill>
                  <a:srgbClr val="ffffff"/>
                </a:solidFill>
              </a:uFill>
              <a:latin typeface="Arial"/>
            </a:endParaRPr>
          </a:p>
        </p:txBody>
      </p:sp>
      <p:sp>
        <p:nvSpPr>
          <p:cNvPr id="3" name="PlaceHolder 4"/>
          <p:cNvSpPr>
            <a:spLocks noGrp="1"/>
          </p:cNvSpPr>
          <p:nvPr>
            <p:ph type="dt"/>
          </p:nvPr>
        </p:nvSpPr>
        <p:spPr>
          <a:xfrm>
            <a:off x="457200" y="4629240"/>
            <a:ext cx="3428640" cy="228240"/>
          </a:xfrm>
          <a:prstGeom prst="rect">
            <a:avLst/>
          </a:prstGeom>
        </p:spPr>
        <p:txBody>
          <a:bodyPr bIns="0" anchor="b"/>
          <a:p>
            <a:pPr>
              <a:lnSpc>
                <a:spcPct val="100000"/>
              </a:lnSpc>
            </a:pPr>
            <a:fld id="{BED7ED4F-348E-4CE9-9669-828EA4923DDA}" type="datetime1">
              <a:rPr b="0" lang="en-US" sz="1000" spc="-1" strike="noStrike">
                <a:solidFill>
                  <a:srgbClr val="000000"/>
                </a:solidFill>
                <a:uFill>
                  <a:solidFill>
                    <a:srgbClr val="ffffff"/>
                  </a:solidFill>
                </a:uFill>
                <a:latin typeface="Arial"/>
              </a:rPr>
              <a:t>03/21/2017</a:t>
            </a:fld>
            <a:endParaRPr b="0" lang="en-US" sz="1400" spc="-1" strike="noStrike">
              <a:solidFill>
                <a:srgbClr val="000000"/>
              </a:solidFill>
              <a:uFill>
                <a:solidFill>
                  <a:srgbClr val="ffffff"/>
                </a:solidFill>
              </a:uFill>
              <a:latin typeface="Times New Roman"/>
            </a:endParaRPr>
          </a:p>
        </p:txBody>
      </p:sp>
      <p:sp>
        <p:nvSpPr>
          <p:cNvPr id="4" name="PlaceHolder 5"/>
          <p:cNvSpPr>
            <a:spLocks noGrp="1"/>
          </p:cNvSpPr>
          <p:nvPr>
            <p:ph type="ftr"/>
          </p:nvPr>
        </p:nvSpPr>
        <p:spPr>
          <a:xfrm>
            <a:off x="457200" y="4869720"/>
            <a:ext cx="3428640" cy="212400"/>
          </a:xfrm>
          <a:prstGeom prst="rect">
            <a:avLst/>
          </a:prstGeom>
        </p:spPr>
        <p:txBody>
          <a:bodyPr/>
          <a:p>
            <a:endParaRPr b="0" lang="en-US" sz="2400" spc="-1" strike="noStrike">
              <a:solidFill>
                <a:srgbClr val="000000"/>
              </a:solidFill>
              <a:uFill>
                <a:solidFill>
                  <a:srgbClr val="ffffff"/>
                </a:solidFill>
              </a:uFill>
              <a:latin typeface="Times New Roman"/>
            </a:endParaRPr>
          </a:p>
        </p:txBody>
      </p:sp>
      <p:sp>
        <p:nvSpPr>
          <p:cNvPr id="5" name="CustomShape 6"/>
          <p:cNvSpPr/>
          <p:nvPr/>
        </p:nvSpPr>
        <p:spPr>
          <a:xfrm>
            <a:off x="9001080" y="3634920"/>
            <a:ext cx="142560" cy="150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6" name="CustomShape 7"/>
          <p:cNvSpPr/>
          <p:nvPr/>
        </p:nvSpPr>
        <p:spPr>
          <a:xfrm>
            <a:off x="9001080" y="0"/>
            <a:ext cx="142560" cy="3634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7" name="PlaceHolder 8"/>
          <p:cNvSpPr>
            <a:spLocks noGrp="1"/>
          </p:cNvSpPr>
          <p:nvPr>
            <p:ph type="sldNum"/>
          </p:nvPr>
        </p:nvSpPr>
        <p:spPr>
          <a:xfrm rot="16200000">
            <a:off x="8391600" y="4368600"/>
            <a:ext cx="986400" cy="364680"/>
          </a:xfrm>
          <a:prstGeom prst="rect">
            <a:avLst/>
          </a:prstGeom>
        </p:spPr>
        <p:txBody>
          <a:bodyPr anchor="ctr"/>
          <a:p>
            <a:pPr>
              <a:lnSpc>
                <a:spcPct val="100000"/>
              </a:lnSpc>
            </a:pPr>
            <a:fld id="{F599A220-35E7-46B3-82FC-F63F7554A754}" type="slidenum">
              <a:rPr b="1" lang="en-US" sz="2400" spc="-1" strike="noStrike">
                <a:solidFill>
                  <a:srgbClr val="000000"/>
                </a:solidFill>
                <a:uFill>
                  <a:solidFill>
                    <a:srgbClr val="ffffff"/>
                  </a:solidFill>
                </a:uFill>
                <a:latin typeface="Arial"/>
              </a:rPr>
              <a:t>191</a:t>
            </a:fld>
            <a:endParaRPr b="0" lang="en-US" sz="1400" spc="-1" strike="noStrike">
              <a:solidFill>
                <a:srgbClr val="000000"/>
              </a:solidFill>
              <a:uFill>
                <a:solidFill>
                  <a:srgbClr val="ffffff"/>
                </a:solidFill>
              </a:uFill>
              <a:latin typeface="Times New Roman"/>
            </a:endParaRPr>
          </a:p>
        </p:txBody>
      </p:sp>
      <p:sp>
        <p:nvSpPr>
          <p:cNvPr id="8" name="PlaceHolder 9"/>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1" lang="en-US" sz="2000" spc="-1" strike="noStrike">
                <a:solidFill>
                  <a:srgbClr val="000000"/>
                </a:solidFill>
                <a:uFill>
                  <a:solidFill>
                    <a:srgbClr val="ffffff"/>
                  </a:solidFill>
                </a:uFill>
                <a:latin typeface="Arial"/>
              </a:rPr>
              <a:t>Click to edit the outline text format</a:t>
            </a:r>
            <a:endParaRPr b="1" lang="en-US" sz="20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CustomShape 1"/>
          <p:cNvSpPr/>
          <p:nvPr/>
        </p:nvSpPr>
        <p:spPr>
          <a:xfrm>
            <a:off x="9001080" y="0"/>
            <a:ext cx="142560" cy="685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44" name="CustomShape 2"/>
          <p:cNvSpPr/>
          <p:nvPr/>
        </p:nvSpPr>
        <p:spPr>
          <a:xfrm>
            <a:off x="9001080" y="685800"/>
            <a:ext cx="142560" cy="4457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45" name="PlaceHolder 3"/>
          <p:cNvSpPr>
            <a:spLocks noGrp="1"/>
          </p:cNvSpPr>
          <p:nvPr>
            <p:ph type="title"/>
          </p:nvPr>
        </p:nvSpPr>
        <p:spPr>
          <a:xfrm>
            <a:off x="457200" y="1085760"/>
            <a:ext cx="7772040" cy="3240360"/>
          </a:xfrm>
          <a:prstGeom prst="rect">
            <a:avLst/>
          </a:prstGeom>
        </p:spPr>
        <p:txBody>
          <a:bodyPr anchor="ctr"/>
          <a:p>
            <a:pPr>
              <a:lnSpc>
                <a:spcPct val="100000"/>
              </a:lnSpc>
            </a:pPr>
            <a:r>
              <a:rPr b="0" lang="en-US" sz="8800" spc="-77" strike="noStrike" cap="all">
                <a:solidFill>
                  <a:srgbClr val="000000"/>
                </a:solidFill>
                <a:uFill>
                  <a:solidFill>
                    <a:srgbClr val="ffffff"/>
                  </a:solidFill>
                </a:uFill>
                <a:latin typeface="Arial Black"/>
              </a:rPr>
              <a:t>Click to edit Master title style</a:t>
            </a:r>
            <a:endParaRPr b="0" lang="en-US" sz="1800" spc="-1" strike="noStrike">
              <a:solidFill>
                <a:srgbClr val="000000"/>
              </a:solidFill>
              <a:uFill>
                <a:solidFill>
                  <a:srgbClr val="ffffff"/>
                </a:solidFill>
              </a:uFill>
              <a:latin typeface="Arial"/>
            </a:endParaRPr>
          </a:p>
        </p:txBody>
      </p:sp>
      <p:sp>
        <p:nvSpPr>
          <p:cNvPr id="46" name="PlaceHolder 4"/>
          <p:cNvSpPr>
            <a:spLocks noGrp="1"/>
          </p:cNvSpPr>
          <p:nvPr>
            <p:ph type="body"/>
          </p:nvPr>
        </p:nvSpPr>
        <p:spPr>
          <a:xfrm>
            <a:off x="457200" y="171360"/>
            <a:ext cx="7772040" cy="799920"/>
          </a:xfrm>
          <a:prstGeom prst="rect">
            <a:avLst/>
          </a:prstGeom>
        </p:spPr>
        <p:txBody>
          <a:bodyPr anchor="b"/>
          <a:p>
            <a:pPr marL="432000" indent="-324000">
              <a:buClr>
                <a:srgbClr val="000000"/>
              </a:buClr>
              <a:buSzPct val="45000"/>
              <a:buFont typeface="Wingdings" charset="2"/>
              <a:buChar char=""/>
            </a:pPr>
            <a:r>
              <a:rPr b="0" lang="en-US" sz="2000" spc="117" strike="noStrike" cap="all">
                <a:solidFill>
                  <a:srgbClr val="d1282e"/>
                </a:solidFill>
                <a:uFill>
                  <a:solidFill>
                    <a:srgbClr val="ffffff"/>
                  </a:solidFill>
                </a:uFill>
                <a:latin typeface="Arial Black"/>
              </a:rPr>
              <a:t>Click to edit the outline text format</a:t>
            </a:r>
            <a:endParaRPr b="1" lang="en-US" sz="20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000" spc="117" strike="noStrike" cap="all">
                <a:solidFill>
                  <a:srgbClr val="d1282e"/>
                </a:solidFill>
                <a:uFill>
                  <a:solidFill>
                    <a:srgbClr val="ffffff"/>
                  </a:solidFill>
                </a:uFill>
                <a:latin typeface="Arial Black"/>
              </a:rPr>
              <a:t>Second Outline Level</a:t>
            </a:r>
            <a:endParaRPr b="0" lang="en-US" sz="20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000" spc="117" strike="noStrike" cap="all">
                <a:solidFill>
                  <a:srgbClr val="d1282e"/>
                </a:solidFill>
                <a:uFill>
                  <a:solidFill>
                    <a:srgbClr val="ffffff"/>
                  </a:solidFill>
                </a:uFill>
                <a:latin typeface="Arial Black"/>
              </a:rPr>
              <a:t>Third Outline Level</a:t>
            </a:r>
            <a:endParaRPr b="0" lang="en-US" sz="20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17" strike="noStrike" cap="all">
                <a:solidFill>
                  <a:srgbClr val="d1282e"/>
                </a:solidFill>
                <a:uFill>
                  <a:solidFill>
                    <a:srgbClr val="ffffff"/>
                  </a:solidFill>
                </a:uFill>
                <a:latin typeface="Arial Black"/>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17" strike="noStrike" cap="all">
                <a:solidFill>
                  <a:srgbClr val="d1282e"/>
                </a:solidFill>
                <a:uFill>
                  <a:solidFill>
                    <a:srgbClr val="ffffff"/>
                  </a:solidFill>
                </a:uFill>
                <a:latin typeface="Arial Black"/>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17" strike="noStrike" cap="all">
                <a:solidFill>
                  <a:srgbClr val="d1282e"/>
                </a:solidFill>
                <a:uFill>
                  <a:solidFill>
                    <a:srgbClr val="ffffff"/>
                  </a:solidFill>
                </a:uFill>
                <a:latin typeface="Arial Black"/>
              </a:rPr>
              <a:t>Sixth Outline Level</a:t>
            </a:r>
            <a:endParaRPr b="0" lang="en-US" sz="2000" spc="-1" strike="noStrike">
              <a:solidFill>
                <a:srgbClr val="000000"/>
              </a:solidFill>
              <a:uFill>
                <a:solidFill>
                  <a:srgbClr val="ffffff"/>
                </a:solidFill>
              </a:uFill>
              <a:latin typeface="Arial"/>
            </a:endParaRPr>
          </a:p>
          <a:p>
            <a:pPr>
              <a:lnSpc>
                <a:spcPct val="100000"/>
              </a:lnSpc>
            </a:pPr>
            <a:r>
              <a:rPr b="0" lang="en-US" sz="2000" spc="117" strike="noStrike" cap="all">
                <a:solidFill>
                  <a:srgbClr val="d1282e"/>
                </a:solidFill>
                <a:uFill>
                  <a:solidFill>
                    <a:srgbClr val="ffffff"/>
                  </a:solidFill>
                </a:uFill>
                <a:latin typeface="Arial Black"/>
              </a:rPr>
              <a:t>Seventh Outline LevelClick to edit Master text styles</a:t>
            </a:r>
            <a:endParaRPr b="1" lang="en-US" sz="2000" spc="-1" strike="noStrike">
              <a:solidFill>
                <a:srgbClr val="000000"/>
              </a:solidFill>
              <a:uFill>
                <a:solidFill>
                  <a:srgbClr val="ffffff"/>
                </a:solidFill>
              </a:uFill>
              <a:latin typeface="Arial"/>
            </a:endParaRPr>
          </a:p>
        </p:txBody>
      </p:sp>
      <p:sp>
        <p:nvSpPr>
          <p:cNvPr id="47" name="PlaceHolder 5"/>
          <p:cNvSpPr>
            <a:spLocks noGrp="1"/>
          </p:cNvSpPr>
          <p:nvPr>
            <p:ph type="dt"/>
          </p:nvPr>
        </p:nvSpPr>
        <p:spPr>
          <a:xfrm>
            <a:off x="457200" y="4629240"/>
            <a:ext cx="3428640" cy="228240"/>
          </a:xfrm>
          <a:prstGeom prst="rect">
            <a:avLst/>
          </a:prstGeom>
        </p:spPr>
        <p:txBody>
          <a:bodyPr bIns="0" anchor="b"/>
          <a:p>
            <a:pPr>
              <a:lnSpc>
                <a:spcPct val="100000"/>
              </a:lnSpc>
            </a:pPr>
            <a:fld id="{8C0ACA5E-7FAD-4558-9F27-D1D78972AC19}" type="datetime1">
              <a:rPr b="0" lang="en-US" sz="1000" spc="-1" strike="noStrike">
                <a:solidFill>
                  <a:srgbClr val="000000"/>
                </a:solidFill>
                <a:uFill>
                  <a:solidFill>
                    <a:srgbClr val="ffffff"/>
                  </a:solidFill>
                </a:uFill>
                <a:latin typeface="Arial"/>
              </a:rPr>
              <a:t>03/21/2017</a:t>
            </a:fld>
            <a:endParaRPr b="0" lang="en-US" sz="1400" spc="-1" strike="noStrike">
              <a:solidFill>
                <a:srgbClr val="000000"/>
              </a:solidFill>
              <a:uFill>
                <a:solidFill>
                  <a:srgbClr val="ffffff"/>
                </a:solidFill>
              </a:uFill>
              <a:latin typeface="Times New Roman"/>
            </a:endParaRPr>
          </a:p>
        </p:txBody>
      </p:sp>
      <p:sp>
        <p:nvSpPr>
          <p:cNvPr id="48" name="PlaceHolder 6"/>
          <p:cNvSpPr>
            <a:spLocks noGrp="1"/>
          </p:cNvSpPr>
          <p:nvPr>
            <p:ph type="sldNum"/>
          </p:nvPr>
        </p:nvSpPr>
        <p:spPr>
          <a:xfrm rot="16200000">
            <a:off x="8391600" y="4368600"/>
            <a:ext cx="986400" cy="364680"/>
          </a:xfrm>
          <a:prstGeom prst="rect">
            <a:avLst/>
          </a:prstGeom>
        </p:spPr>
        <p:txBody>
          <a:bodyPr anchor="ctr"/>
          <a:p>
            <a:pPr>
              <a:lnSpc>
                <a:spcPct val="100000"/>
              </a:lnSpc>
            </a:pPr>
            <a:fld id="{CCCE7CB0-9740-4AA0-A1E7-E499B7FB4813}"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
        <p:nvSpPr>
          <p:cNvPr id="49" name="PlaceHolder 7"/>
          <p:cNvSpPr>
            <a:spLocks noGrp="1"/>
          </p:cNvSpPr>
          <p:nvPr>
            <p:ph type="ftr"/>
          </p:nvPr>
        </p:nvSpPr>
        <p:spPr>
          <a:xfrm>
            <a:off x="457200" y="4869720"/>
            <a:ext cx="3428640" cy="212400"/>
          </a:xfrm>
          <a:prstGeom prst="rect">
            <a:avLst/>
          </a:prstGeom>
        </p:spPr>
        <p:txBody>
          <a:bodyPr/>
          <a:p>
            <a:endParaRPr b="0" lang="en-US" sz="2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CustomShape 1"/>
          <p:cNvSpPr/>
          <p:nvPr/>
        </p:nvSpPr>
        <p:spPr>
          <a:xfrm>
            <a:off x="9001080" y="0"/>
            <a:ext cx="142560" cy="685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85" name="CustomShape 2"/>
          <p:cNvSpPr/>
          <p:nvPr/>
        </p:nvSpPr>
        <p:spPr>
          <a:xfrm>
            <a:off x="9001080" y="685800"/>
            <a:ext cx="142560" cy="4457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86" name="PlaceHolder 3"/>
          <p:cNvSpPr>
            <a:spLocks noGrp="1"/>
          </p:cNvSpPr>
          <p:nvPr>
            <p:ph type="title"/>
          </p:nvPr>
        </p:nvSpPr>
        <p:spPr>
          <a:xfrm>
            <a:off x="457200" y="68760"/>
            <a:ext cx="8229240" cy="548280"/>
          </a:xfrm>
          <a:prstGeom prst="rect">
            <a:avLst/>
          </a:prstGeom>
        </p:spPr>
        <p:txBody>
          <a:bodyPr anchor="ctr"/>
          <a:p>
            <a:pPr>
              <a:lnSpc>
                <a:spcPct val="100000"/>
              </a:lnSpc>
            </a:pPr>
            <a:r>
              <a:rPr b="0" lang="en-US" sz="3600" spc="-58" strike="noStrike" cap="all">
                <a:solidFill>
                  <a:srgbClr val="d1282e"/>
                </a:solidFill>
                <a:uFill>
                  <a:solidFill>
                    <a:srgbClr val="ffffff"/>
                  </a:solidFill>
                </a:uFill>
                <a:latin typeface="Arial Black"/>
              </a:rPr>
              <a:t>Master title style</a:t>
            </a:r>
            <a:endParaRPr b="0" lang="en-US" sz="1800" spc="-1" strike="noStrike">
              <a:solidFill>
                <a:srgbClr val="000000"/>
              </a:solidFill>
              <a:uFill>
                <a:solidFill>
                  <a:srgbClr val="ffffff"/>
                </a:solidFill>
              </a:uFill>
              <a:latin typeface="Arial"/>
            </a:endParaRPr>
          </a:p>
        </p:txBody>
      </p:sp>
      <p:sp>
        <p:nvSpPr>
          <p:cNvPr id="87" name="PlaceHolder 4"/>
          <p:cNvSpPr>
            <a:spLocks noGrp="1"/>
          </p:cNvSpPr>
          <p:nvPr>
            <p:ph type="body"/>
          </p:nvPr>
        </p:nvSpPr>
        <p:spPr>
          <a:xfrm>
            <a:off x="457200" y="617400"/>
            <a:ext cx="8229240" cy="4320360"/>
          </a:xfrm>
          <a:prstGeom prst="rect">
            <a:avLst/>
          </a:prstGeom>
        </p:spPr>
        <p:txBody>
          <a:bodyPr/>
          <a:p>
            <a:pPr marL="432000" indent="-324000">
              <a:buClr>
                <a:srgbClr val="000000"/>
              </a:buClr>
              <a:buSzPct val="45000"/>
              <a:buFont typeface="Wingdings" charset="2"/>
              <a:buChar char=""/>
            </a:pPr>
            <a:r>
              <a:rPr b="1" lang="en-US" sz="2000" spc="-1" strike="noStrike">
                <a:solidFill>
                  <a:srgbClr val="000000"/>
                </a:solidFill>
                <a:uFill>
                  <a:solidFill>
                    <a:srgbClr val="ffffff"/>
                  </a:solidFill>
                </a:uFill>
                <a:latin typeface="Arial"/>
              </a:rPr>
              <a:t>Click to edit the outline text format</a:t>
            </a:r>
            <a:endParaRPr b="1" lang="en-US" sz="20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1" lang="en-US" sz="2000" spc="-1" strike="noStrike">
                <a:solidFill>
                  <a:srgbClr val="000000"/>
                </a:solidFill>
                <a:uFill>
                  <a:solidFill>
                    <a:srgbClr val="ffffff"/>
                  </a:solidFill>
                </a:uFill>
                <a:latin typeface="Arial"/>
              </a:rPr>
              <a:t>Second Outline Level</a:t>
            </a:r>
            <a:endParaRPr b="0" lang="en-US" sz="20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1" lang="en-US" sz="2000" spc="-1" strike="noStrike">
                <a:solidFill>
                  <a:srgbClr val="000000"/>
                </a:solidFill>
                <a:uFill>
                  <a:solidFill>
                    <a:srgbClr val="ffffff"/>
                  </a:solidFill>
                </a:uFill>
                <a:latin typeface="Arial"/>
              </a:rPr>
              <a:t>Third Outline Level</a:t>
            </a:r>
            <a:endParaRPr b="0" lang="en-US" sz="20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1"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1"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1"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a:lnSpc>
                <a:spcPct val="100000"/>
              </a:lnSpc>
            </a:pPr>
            <a:r>
              <a:rPr b="1" lang="en-US" sz="2000" spc="-1" strike="noStrike">
                <a:solidFill>
                  <a:srgbClr val="000000"/>
                </a:solidFill>
                <a:uFill>
                  <a:solidFill>
                    <a:srgbClr val="ffffff"/>
                  </a:solidFill>
                </a:uFill>
                <a:latin typeface="Arial"/>
              </a:rPr>
              <a:t>Seventh Outline LevelClick to edit Master text styles</a:t>
            </a:r>
            <a:endParaRPr b="1" lang="en-US" sz="2000" spc="-1" strike="noStrike">
              <a:solidFill>
                <a:srgbClr val="000000"/>
              </a:solidFill>
              <a:uFill>
                <a:solidFill>
                  <a:srgbClr val="ffffff"/>
                </a:solidFill>
              </a:uFill>
              <a:latin typeface="Arial"/>
            </a:endParaRPr>
          </a:p>
          <a:p>
            <a:pPr lvl="1" marL="457200" indent="-182520">
              <a:lnSpc>
                <a:spcPct val="100000"/>
              </a:lnSpc>
              <a:buClr>
                <a:srgbClr val="d1282e"/>
              </a:buClr>
              <a:buFont typeface="Arial"/>
              <a:buChar char="•"/>
            </a:pPr>
            <a:r>
              <a:rPr b="0" lang="en-US" sz="2000" spc="-1" strike="noStrike">
                <a:solidFill>
                  <a:srgbClr val="000000"/>
                </a:solidFill>
                <a:uFill>
                  <a:solidFill>
                    <a:srgbClr val="ffffff"/>
                  </a:solidFill>
                </a:uFill>
                <a:latin typeface="Arial"/>
              </a:rPr>
              <a:t>Second level</a:t>
            </a:r>
            <a:endParaRPr b="0" lang="en-US" sz="2000" spc="-1" strike="noStrike">
              <a:solidFill>
                <a:srgbClr val="000000"/>
              </a:solidFill>
              <a:uFill>
                <a:solidFill>
                  <a:srgbClr val="ffffff"/>
                </a:solidFill>
              </a:uFill>
              <a:latin typeface="Arial"/>
            </a:endParaRPr>
          </a:p>
          <a:p>
            <a:pPr lvl="2" marL="1143000" indent="-228240">
              <a:lnSpc>
                <a:spcPct val="100000"/>
              </a:lnSpc>
              <a:buClr>
                <a:srgbClr val="d1282e"/>
              </a:buClr>
              <a:buFont typeface="Arial"/>
              <a:buChar char="•"/>
            </a:pPr>
            <a:r>
              <a:rPr b="0" lang="en-US" sz="1800" spc="-1" strike="noStrike">
                <a:solidFill>
                  <a:srgbClr val="000000"/>
                </a:solidFill>
                <a:uFill>
                  <a:solidFill>
                    <a:srgbClr val="ffffff"/>
                  </a:solidFill>
                </a:uFill>
                <a:latin typeface="Arial"/>
              </a:rPr>
              <a:t>Third level</a:t>
            </a:r>
            <a:endParaRPr b="0" lang="en-US" sz="2000" spc="-1" strike="noStrike">
              <a:solidFill>
                <a:srgbClr val="000000"/>
              </a:solidFill>
              <a:uFill>
                <a:solidFill>
                  <a:srgbClr val="ffffff"/>
                </a:solidFill>
              </a:uFill>
              <a:latin typeface="Arial"/>
            </a:endParaRPr>
          </a:p>
          <a:p>
            <a:pPr lvl="3" marL="1600200" indent="-228240">
              <a:lnSpc>
                <a:spcPct val="100000"/>
              </a:lnSpc>
              <a:buClr>
                <a:srgbClr val="d1282e"/>
              </a:buClr>
              <a:buFont typeface="Arial"/>
              <a:buChar char="•"/>
            </a:pPr>
            <a:r>
              <a:rPr b="0" lang="en-US" sz="1800" spc="-1" strike="noStrike">
                <a:solidFill>
                  <a:srgbClr val="000000"/>
                </a:solidFill>
                <a:uFill>
                  <a:solidFill>
                    <a:srgbClr val="ffffff"/>
                  </a:solidFill>
                </a:uFill>
                <a:latin typeface="Arial"/>
              </a:rPr>
              <a:t>Fourth level</a:t>
            </a:r>
            <a:endParaRPr b="0" lang="en-US" sz="2000" spc="-1" strike="noStrike">
              <a:solidFill>
                <a:srgbClr val="000000"/>
              </a:solidFill>
              <a:uFill>
                <a:solidFill>
                  <a:srgbClr val="ffffff"/>
                </a:solidFill>
              </a:uFill>
              <a:latin typeface="Arial"/>
            </a:endParaRPr>
          </a:p>
          <a:p>
            <a:pPr lvl="4" marL="2057400" indent="-228240">
              <a:lnSpc>
                <a:spcPct val="100000"/>
              </a:lnSpc>
              <a:buClr>
                <a:srgbClr val="d1282e"/>
              </a:buClr>
              <a:buFont typeface="Arial"/>
              <a:buChar char="•"/>
            </a:pPr>
            <a:r>
              <a:rPr b="0" lang="en-US" sz="1800" spc="-1" strike="noStrike">
                <a:solidFill>
                  <a:srgbClr val="000000"/>
                </a:solidFill>
                <a:uFill>
                  <a:solidFill>
                    <a:srgbClr val="ffffff"/>
                  </a:solidFill>
                </a:uFill>
                <a:latin typeface="Arial"/>
              </a:rPr>
              <a:t>Fifth level</a:t>
            </a:r>
            <a:endParaRPr b="0" lang="en-US" sz="2000" spc="-1" strike="noStrike">
              <a:solidFill>
                <a:srgbClr val="000000"/>
              </a:solidFill>
              <a:uFill>
                <a:solidFill>
                  <a:srgbClr val="ffffff"/>
                </a:solidFill>
              </a:uFill>
              <a:latin typeface="Arial"/>
            </a:endParaRPr>
          </a:p>
        </p:txBody>
      </p:sp>
      <p:sp>
        <p:nvSpPr>
          <p:cNvPr id="88" name="PlaceHolder 5"/>
          <p:cNvSpPr>
            <a:spLocks noGrp="1"/>
          </p:cNvSpPr>
          <p:nvPr>
            <p:ph type="dt"/>
          </p:nvPr>
        </p:nvSpPr>
        <p:spPr>
          <a:xfrm>
            <a:off x="457200" y="4629240"/>
            <a:ext cx="3428640" cy="228240"/>
          </a:xfrm>
          <a:prstGeom prst="rect">
            <a:avLst/>
          </a:prstGeom>
        </p:spPr>
        <p:txBody>
          <a:bodyPr bIns="0" anchor="b"/>
          <a:p>
            <a:pPr>
              <a:lnSpc>
                <a:spcPct val="100000"/>
              </a:lnSpc>
            </a:pPr>
            <a:fld id="{10C64350-E78A-44FC-89A2-B25939FC62FE}" type="datetime1">
              <a:rPr b="0" lang="en-US" sz="1000" spc="-1" strike="noStrike">
                <a:solidFill>
                  <a:srgbClr val="000000"/>
                </a:solidFill>
                <a:uFill>
                  <a:solidFill>
                    <a:srgbClr val="ffffff"/>
                  </a:solidFill>
                </a:uFill>
                <a:latin typeface="Arial"/>
              </a:rPr>
              <a:t>03/21/2017</a:t>
            </a:fld>
            <a:endParaRPr b="0" lang="en-US" sz="1400" spc="-1" strike="noStrike">
              <a:solidFill>
                <a:srgbClr val="000000"/>
              </a:solidFill>
              <a:uFill>
                <a:solidFill>
                  <a:srgbClr val="ffffff"/>
                </a:solidFill>
              </a:uFill>
              <a:latin typeface="Times New Roman"/>
            </a:endParaRPr>
          </a:p>
        </p:txBody>
      </p:sp>
      <p:sp>
        <p:nvSpPr>
          <p:cNvPr id="89" name="PlaceHolder 6"/>
          <p:cNvSpPr>
            <a:spLocks noGrp="1"/>
          </p:cNvSpPr>
          <p:nvPr>
            <p:ph type="ftr"/>
          </p:nvPr>
        </p:nvSpPr>
        <p:spPr>
          <a:xfrm>
            <a:off x="457200" y="4869720"/>
            <a:ext cx="3428640" cy="212400"/>
          </a:xfrm>
          <a:prstGeom prst="rect">
            <a:avLst/>
          </a:prstGeom>
        </p:spPr>
        <p:txBody>
          <a:bodyPr/>
          <a:p>
            <a:endParaRPr b="0" lang="en-US" sz="2400" spc="-1" strike="noStrike">
              <a:solidFill>
                <a:srgbClr val="000000"/>
              </a:solidFill>
              <a:uFill>
                <a:solidFill>
                  <a:srgbClr val="ffffff"/>
                </a:solidFill>
              </a:uFill>
              <a:latin typeface="Times New Roman"/>
            </a:endParaRPr>
          </a:p>
        </p:txBody>
      </p:sp>
      <p:sp>
        <p:nvSpPr>
          <p:cNvPr id="90" name="PlaceHolder 7"/>
          <p:cNvSpPr>
            <a:spLocks noGrp="1"/>
          </p:cNvSpPr>
          <p:nvPr>
            <p:ph type="sldNum"/>
          </p:nvPr>
        </p:nvSpPr>
        <p:spPr>
          <a:xfrm rot="16200000">
            <a:off x="8391600" y="4368600"/>
            <a:ext cx="986400" cy="364680"/>
          </a:xfrm>
          <a:prstGeom prst="rect">
            <a:avLst/>
          </a:prstGeom>
        </p:spPr>
        <p:txBody>
          <a:bodyPr anchor="ctr"/>
          <a:p>
            <a:pPr>
              <a:lnSpc>
                <a:spcPct val="100000"/>
              </a:lnSpc>
            </a:pPr>
            <a:fld id="{54898B47-E61C-4EFC-9399-ECE8BB7F0EF5}"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5.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5.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5.xml.rels><?xml version="1.0" encoding="UTF-8"?>
<Relationships xmlns="http://schemas.openxmlformats.org/package/2006/relationships"><Relationship Id="rId1" Type="http://schemas.openxmlformats.org/officeDocument/2006/relationships/hyperlink" Target="http://www.ligonier.org/learn/devotionals/god-and-unbelief/" TargetMode="External"/><Relationship Id="rId2" Type="http://schemas.openxmlformats.org/officeDocument/2006/relationships/hyperlink" Target="http://www.ligonier.org/learn/devotionals/god-and-unbelief/" TargetMode="External"/><Relationship Id="rId3" Type="http://schemas.openxmlformats.org/officeDocument/2006/relationships/hyperlink" Target="http://www.ligonier.org/learn/devotionals/god-and-unbelief/" TargetMode="External"/><Relationship Id="rId4" Type="http://schemas.openxmlformats.org/officeDocument/2006/relationships/slideLayout" Target="../slideLayouts/slideLayout25.xml"/>
</Relationships>
</file>

<file path=ppt/slides/_rels/slide126.xml.rels><?xml version="1.0" encoding="UTF-8"?>
<Relationships xmlns="http://schemas.openxmlformats.org/package/2006/relationships"><Relationship Id="rId1" Type="http://schemas.openxmlformats.org/officeDocument/2006/relationships/hyperlink" Target="http://www.ligonier.org/learn/devotionals/god-and-unbelief/" TargetMode="External"/><Relationship Id="rId2" Type="http://schemas.openxmlformats.org/officeDocument/2006/relationships/hyperlink" Target="http://www.ligonier.org/learn/devotionals/god-and-unbelief/" TargetMode="External"/><Relationship Id="rId3" Type="http://schemas.openxmlformats.org/officeDocument/2006/relationships/hyperlink" Target="http://www.ligonier.org/learn/devotionals/god-and-unbelief/" TargetMode="External"/><Relationship Id="rId4" Type="http://schemas.openxmlformats.org/officeDocument/2006/relationships/slideLayout" Target="../slideLayouts/slideLayout25.xml"/>
</Relationships>
</file>

<file path=ppt/slides/_rels/slide127.xml.rels><?xml version="1.0" encoding="UTF-8"?>
<Relationships xmlns="http://schemas.openxmlformats.org/package/2006/relationships"><Relationship Id="rId1" Type="http://schemas.openxmlformats.org/officeDocument/2006/relationships/hyperlink" Target="http://www.ligonier.org/learn/devotionals/gods-love-and-gods-hatred/" TargetMode="External"/><Relationship Id="rId2" Type="http://schemas.openxmlformats.org/officeDocument/2006/relationships/hyperlink" Target="http://www.ligonier.org/learn/devotionals/gods-love-and-gods-hatred/" TargetMode="External"/><Relationship Id="rId3" Type="http://schemas.openxmlformats.org/officeDocument/2006/relationships/slideLayout" Target="../slideLayouts/slideLayout25.xml"/>
</Relationships>
</file>

<file path=ppt/slides/_rels/slide1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0.xml.rels><?xml version="1.0" encoding="UTF-8"?>
<Relationships xmlns="http://schemas.openxmlformats.org/package/2006/relationships"><Relationship Id="rId1" Type="http://schemas.openxmlformats.org/officeDocument/2006/relationships/hyperlink" Target="http://www.ligonier.org/learn/devotionals/vessels-destruction/" TargetMode="External"/><Relationship Id="rId2" Type="http://schemas.openxmlformats.org/officeDocument/2006/relationships/hyperlink" Target="http://www.ligonier.org/learn/devotionals/vessels-destruction/" TargetMode="External"/><Relationship Id="rId3" Type="http://schemas.openxmlformats.org/officeDocument/2006/relationships/hyperlink" Target="http://www.ligonier.org/learn/devotionals/vessels-destruction/" TargetMode="External"/><Relationship Id="rId4" Type="http://schemas.openxmlformats.org/officeDocument/2006/relationships/slideLayout" Target="../slideLayouts/slideLayout25.xml"/>
</Relationships>
</file>

<file path=ppt/slides/_rels/slide15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1.xml.rels><?xml version="1.0" encoding="UTF-8"?>
<Relationships xmlns="http://schemas.openxmlformats.org/package/2006/relationships"><Relationship Id="rId1" Type="http://schemas.openxmlformats.org/officeDocument/2006/relationships/hyperlink" Target="http://insearchoftruth.org/articles/romans_9.html" TargetMode="External"/><Relationship Id="rId2" Type="http://schemas.openxmlformats.org/officeDocument/2006/relationships/hyperlink" Target="http://insearchoftruth.org/articles/romans_9.html" TargetMode="External"/><Relationship Id="rId3" Type="http://schemas.openxmlformats.org/officeDocument/2006/relationships/hyperlink" Target="http://insearchoftruth.org/articles/romans_9.html" TargetMode="External"/><Relationship Id="rId4" Type="http://schemas.openxmlformats.org/officeDocument/2006/relationships/slideLayout" Target="../slideLayouts/slideLayout25.xml"/>
</Relationships>
</file>

<file path=ppt/slides/_rels/slide16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0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hyperlink" Target="http://www.reformed.org/documents/westminster_conf_of_faith.html" TargetMode="External"/><Relationship Id="rId2" Type="http://schemas.openxmlformats.org/officeDocument/2006/relationships/hyperlink" Target="http://www.reformed.org/documents/westminster_conf_of_faith.html" TargetMode="External"/><Relationship Id="rId3" Type="http://schemas.openxmlformats.org/officeDocument/2006/relationships/hyperlink" Target="http://www.reformed.org/documents/westminster_conf_of_faith.html" TargetMode="External"/><Relationship Id="rId4"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5.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5.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6.xml.rels><?xml version="1.0" encoding="UTF-8"?>
<Relationships xmlns="http://schemas.openxmlformats.org/package/2006/relationships"><Relationship Id="rId1" Type="http://schemas.openxmlformats.org/officeDocument/2006/relationships/hyperlink" Target="http://www.auburn.edu/~allenkc/openhse/calvinism.html" TargetMode="External"/><Relationship Id="rId2" Type="http://schemas.openxmlformats.org/officeDocument/2006/relationships/hyperlink" Target="http://www.auburn.edu/~allenkc/openhse/calvinism.html" TargetMode="External"/><Relationship Id="rId3" Type="http://schemas.openxmlformats.org/officeDocument/2006/relationships/slideLayout" Target="../slideLayouts/slideLayout25.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5.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Shape 1"/>
          <p:cNvSpPr txBox="1"/>
          <p:nvPr/>
        </p:nvSpPr>
        <p:spPr>
          <a:xfrm>
            <a:off x="457200" y="171360"/>
            <a:ext cx="7772040" cy="3428640"/>
          </a:xfrm>
          <a:prstGeom prst="rect">
            <a:avLst/>
          </a:prstGeom>
          <a:noFill/>
          <a:ln>
            <a:noFill/>
          </a:ln>
        </p:spPr>
        <p:txBody>
          <a:bodyPr anchor="ctr"/>
          <a:p>
            <a:pPr>
              <a:lnSpc>
                <a:spcPct val="100000"/>
              </a:lnSpc>
            </a:pPr>
            <a:r>
              <a:rPr b="0" i="1" lang="en-US" sz="7200" spc="-77" strike="noStrike" cap="all">
                <a:solidFill>
                  <a:srgbClr val="000000"/>
                </a:solidFill>
                <a:uFill>
                  <a:solidFill>
                    <a:srgbClr val="ffffff"/>
                  </a:solidFill>
                </a:uFill>
                <a:latin typeface="Arial Black"/>
              </a:rPr>
              <a:t>“</a:t>
            </a:r>
            <a:r>
              <a:rPr b="0" i="1" lang="en-US" sz="7200" spc="-77" strike="noStrike" cap="all">
                <a:solidFill>
                  <a:srgbClr val="000000"/>
                </a:solidFill>
                <a:uFill>
                  <a:solidFill>
                    <a:srgbClr val="ffffff"/>
                  </a:solidFill>
                </a:uFill>
                <a:latin typeface="Arial Black"/>
              </a:rPr>
              <a:t>Convicting Those Who Contradict”</a:t>
            </a:r>
            <a:endParaRPr b="0" lang="en-US" sz="1800" spc="-1" strike="noStrike">
              <a:solidFill>
                <a:srgbClr val="000000"/>
              </a:solidFill>
              <a:uFill>
                <a:solidFill>
                  <a:srgbClr val="ffffff"/>
                </a:solidFill>
              </a:uFill>
              <a:latin typeface="Arial"/>
            </a:endParaRPr>
          </a:p>
        </p:txBody>
      </p:sp>
      <p:sp>
        <p:nvSpPr>
          <p:cNvPr id="126" name="TextShape 2"/>
          <p:cNvSpPr txBox="1"/>
          <p:nvPr/>
        </p:nvSpPr>
        <p:spPr>
          <a:xfrm>
            <a:off x="457200" y="3600360"/>
            <a:ext cx="6857640" cy="685440"/>
          </a:xfrm>
          <a:prstGeom prst="rect">
            <a:avLst/>
          </a:prstGeom>
          <a:noFill/>
          <a:ln>
            <a:noFill/>
          </a:ln>
        </p:spPr>
        <p:txBody>
          <a:bodyPr/>
          <a:p>
            <a:pPr>
              <a:lnSpc>
                <a:spcPct val="100000"/>
              </a:lnSpc>
            </a:pPr>
            <a:r>
              <a:rPr b="0" lang="en-US" sz="2000" spc="117" strike="noStrike" cap="all">
                <a:solidFill>
                  <a:srgbClr val="d1282e"/>
                </a:solidFill>
                <a:uFill>
                  <a:solidFill>
                    <a:srgbClr val="ffffff"/>
                  </a:solidFill>
                </a:uFill>
                <a:latin typeface="Arial Black"/>
              </a:rPr>
              <a:t>Helping Saints Prepare to Answer and Persuade Those in Error</a:t>
            </a:r>
            <a:endParaRPr b="0" lang="en-US" sz="32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John Calvin</a:t>
            </a:r>
            <a:endParaRPr b="0" lang="en-US" sz="1800" spc="-1" strike="noStrike">
              <a:solidFill>
                <a:srgbClr val="000000"/>
              </a:solidFill>
              <a:uFill>
                <a:solidFill>
                  <a:srgbClr val="ffffff"/>
                </a:solidFill>
              </a:uFill>
              <a:latin typeface="Arial"/>
            </a:endParaRPr>
          </a:p>
        </p:txBody>
      </p:sp>
      <p:sp>
        <p:nvSpPr>
          <p:cNvPr id="155" name="TextShape 2"/>
          <p:cNvSpPr txBox="1"/>
          <p:nvPr/>
        </p:nvSpPr>
        <p:spPr>
          <a:xfrm>
            <a:off x="457200" y="617400"/>
            <a:ext cx="5333760" cy="4320360"/>
          </a:xfrm>
          <a:prstGeom prst="rect">
            <a:avLst/>
          </a:prstGeom>
          <a:noFill/>
          <a:ln>
            <a:noFill/>
          </a:ln>
        </p:spPr>
        <p:txBody>
          <a:bodyPr/>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Expanded but never revised.</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Prolific writer and speaker.</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His teaching used as basis for:</a:t>
            </a:r>
            <a:endParaRPr b="1" lang="en-US" sz="2000" spc="-1" strike="noStrike">
              <a:solidFill>
                <a:srgbClr val="000000"/>
              </a:solidFill>
              <a:uFill>
                <a:solidFill>
                  <a:srgbClr val="ffffff"/>
                </a:solidFill>
              </a:uFill>
              <a:latin typeface="Arial"/>
            </a:endParaRPr>
          </a:p>
          <a:p>
            <a:pPr lvl="1" marL="687240" indent="-229680">
              <a:lnSpc>
                <a:spcPct val="100000"/>
              </a:lnSpc>
              <a:buClr>
                <a:srgbClr val="d1282e"/>
              </a:buClr>
              <a:buFont typeface="Arial"/>
              <a:buChar char="•"/>
            </a:pPr>
            <a:r>
              <a:rPr b="0" lang="en-US" sz="2200" spc="-1" strike="noStrike">
                <a:solidFill>
                  <a:srgbClr val="000000"/>
                </a:solidFill>
                <a:uFill>
                  <a:solidFill>
                    <a:srgbClr val="ffffff"/>
                  </a:solidFill>
                </a:uFill>
                <a:latin typeface="Arial"/>
              </a:rPr>
              <a:t>Puritans’ </a:t>
            </a:r>
            <a:r>
              <a:rPr b="0" i="1" lang="en-US" sz="2200" spc="-1" strike="noStrike">
                <a:solidFill>
                  <a:srgbClr val="000000"/>
                </a:solidFill>
                <a:uFill>
                  <a:solidFill>
                    <a:srgbClr val="ffffff"/>
                  </a:solidFill>
                </a:uFill>
                <a:latin typeface="Arial"/>
              </a:rPr>
              <a:t>Westminster Confession </a:t>
            </a:r>
            <a:r>
              <a:rPr b="0" lang="en-US" sz="2200" spc="-1" strike="noStrike">
                <a:solidFill>
                  <a:srgbClr val="000000"/>
                </a:solidFill>
                <a:uFill>
                  <a:solidFill>
                    <a:srgbClr val="ffffff"/>
                  </a:solidFill>
                </a:uFill>
                <a:latin typeface="Arial"/>
              </a:rPr>
              <a:t>(used by Presbyterians)</a:t>
            </a:r>
            <a:endParaRPr b="0" lang="en-US" sz="18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Used government to enforce doctrine.</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Notable, redeemable beliefs:</a:t>
            </a:r>
            <a:endParaRPr b="1" lang="en-US" sz="2000" spc="-1" strike="noStrike">
              <a:solidFill>
                <a:srgbClr val="000000"/>
              </a:solidFill>
              <a:uFill>
                <a:solidFill>
                  <a:srgbClr val="ffffff"/>
                </a:solidFill>
              </a:uFill>
              <a:latin typeface="Arial"/>
            </a:endParaRPr>
          </a:p>
          <a:p>
            <a:pPr lvl="1" marL="568440" indent="-221760">
              <a:lnSpc>
                <a:spcPct val="100000"/>
              </a:lnSpc>
              <a:buClr>
                <a:srgbClr val="d1282e"/>
              </a:buClr>
              <a:buFont typeface="Arial"/>
              <a:buChar char="•"/>
            </a:pPr>
            <a:r>
              <a:rPr b="0" i="1" lang="en-US" sz="2200" spc="-1" strike="noStrike">
                <a:solidFill>
                  <a:srgbClr val="000000"/>
                </a:solidFill>
                <a:uFill>
                  <a:solidFill>
                    <a:srgbClr val="ffffff"/>
                  </a:solidFill>
                </a:uFill>
                <a:latin typeface="Arial"/>
              </a:rPr>
              <a:t>Sola Scriptura </a:t>
            </a:r>
            <a:r>
              <a:rPr b="0" lang="en-US" sz="2200" spc="-1" strike="noStrike">
                <a:solidFill>
                  <a:srgbClr val="000000"/>
                </a:solidFill>
                <a:uFill>
                  <a:solidFill>
                    <a:srgbClr val="ffffff"/>
                  </a:solidFill>
                </a:uFill>
                <a:latin typeface="Arial"/>
              </a:rPr>
              <a:t>(Bible only)</a:t>
            </a:r>
            <a:endParaRPr b="0" lang="en-US" sz="1800" spc="-1" strike="noStrike">
              <a:solidFill>
                <a:srgbClr val="000000"/>
              </a:solidFill>
              <a:uFill>
                <a:solidFill>
                  <a:srgbClr val="ffffff"/>
                </a:solidFill>
              </a:uFill>
              <a:latin typeface="Arial"/>
            </a:endParaRPr>
          </a:p>
          <a:p>
            <a:pPr lvl="1" marL="568440" indent="-221760">
              <a:lnSpc>
                <a:spcPct val="100000"/>
              </a:lnSpc>
              <a:buClr>
                <a:srgbClr val="d1282e"/>
              </a:buClr>
              <a:buFont typeface="Arial"/>
              <a:buChar char="•"/>
            </a:pPr>
            <a:r>
              <a:rPr b="0" lang="en-US" sz="2200" spc="-1" strike="noStrike">
                <a:solidFill>
                  <a:srgbClr val="000000"/>
                </a:solidFill>
                <a:uFill>
                  <a:solidFill>
                    <a:srgbClr val="ffffff"/>
                  </a:solidFill>
                </a:uFill>
                <a:latin typeface="Arial"/>
              </a:rPr>
              <a:t>Regulative Principle (vs. Normative)</a:t>
            </a:r>
            <a:endParaRPr b="0" lang="en-US" sz="18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Along with Augustine and Aquinas, identified as “Orthodoxy”.</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p:txBody>
      </p:sp>
      <p:sp>
        <p:nvSpPr>
          <p:cNvPr id="156" name="TextShape 3"/>
          <p:cNvSpPr txBox="1"/>
          <p:nvPr/>
        </p:nvSpPr>
        <p:spPr>
          <a:xfrm rot="16200000">
            <a:off x="8391600" y="4368600"/>
            <a:ext cx="986400" cy="364680"/>
          </a:xfrm>
          <a:prstGeom prst="rect">
            <a:avLst/>
          </a:prstGeom>
          <a:noFill/>
          <a:ln>
            <a:noFill/>
          </a:ln>
        </p:spPr>
        <p:txBody>
          <a:bodyPr anchor="ctr"/>
          <a:p>
            <a:pPr>
              <a:lnSpc>
                <a:spcPct val="100000"/>
              </a:lnSpc>
            </a:pPr>
            <a:fld id="{D468B9D8-1B20-42F7-B56B-4FF2B0892450}"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pic>
        <p:nvPicPr>
          <p:cNvPr id="157" name="Picture 5" descr=""/>
          <p:cNvPicPr/>
          <p:nvPr/>
        </p:nvPicPr>
        <p:blipFill>
          <a:blip r:embed="rId1"/>
          <a:stretch/>
        </p:blipFill>
        <p:spPr>
          <a:xfrm>
            <a:off x="5791320" y="814680"/>
            <a:ext cx="3200040" cy="3966840"/>
          </a:xfrm>
          <a:prstGeom prst="rect">
            <a:avLst/>
          </a:prstGeom>
          <a:ln>
            <a:noFill/>
          </a:ln>
        </p:spPr>
      </p:pic>
    </p:spTree>
  </p:cSld>
  <p:timing>
    <p:tnLst>
      <p:par>
        <p:cTn id="76" dur="indefinite" restart="never" nodeType="tmRoot">
          <p:childTnLst>
            <p:seq>
              <p:cTn id="77" dur="indefinite" nodeType="mainSeq">
                <p:childTnLst>
                  <p:par>
                    <p:cTn id="78" fill="hold">
                      <p:stCondLst>
                        <p:cond delay="indefinite"/>
                      </p:stCondLst>
                      <p:childTnLst>
                        <p:par>
                          <p:cTn id="79" fill="hold">
                            <p:stCondLst>
                              <p:cond delay="0"/>
                            </p:stCondLst>
                            <p:childTnLst>
                              <p:par>
                                <p:cTn id="80" nodeType="clickEffect" fill="hold" presetClass="entr" presetID="1">
                                  <p:stCondLst>
                                    <p:cond delay="0"/>
                                  </p:stCondLst>
                                  <p:childTnLst>
                                    <p:set>
                                      <p:cBhvr>
                                        <p:cTn id="81" dur="1" fill="hold">
                                          <p:stCondLst>
                                            <p:cond delay="0"/>
                                          </p:stCondLst>
                                        </p:cTn>
                                        <p:tgtEl>
                                          <p:spTgt spid="155">
                                            <p:txEl>
                                              <p:pRg st="28" end="57"/>
                                            </p:txEl>
                                          </p:spTgt>
                                        </p:tgtEl>
                                        <p:attrNameLst>
                                          <p:attrName>style.visibility</p:attrName>
                                        </p:attrNameLst>
                                      </p:cBhvr>
                                      <p:to>
                                        <p:strVal val="visible"/>
                                      </p:to>
                                    </p:set>
                                  </p:childTnLst>
                                </p:cTn>
                              </p:par>
                              <p:par>
                                <p:cTn id="82" nodeType="withEffect" fill="hold" presetClass="entr" presetID="1">
                                  <p:stCondLst>
                                    <p:cond delay="0"/>
                                  </p:stCondLst>
                                  <p:childTnLst>
                                    <p:set>
                                      <p:cBhvr>
                                        <p:cTn id="83" dur="1" fill="hold">
                                          <p:stCondLst>
                                            <p:cond delay="0"/>
                                          </p:stCondLst>
                                        </p:cTn>
                                        <p:tgtEl>
                                          <p:spTgt spid="155">
                                            <p:txEl>
                                              <p:pRg st="57" end="89"/>
                                            </p:txEl>
                                          </p:spTgt>
                                        </p:tgtEl>
                                        <p:attrNameLst>
                                          <p:attrName>style.visibility</p:attrName>
                                        </p:attrNameLst>
                                      </p:cBhvr>
                                      <p:to>
                                        <p:strVal val="visible"/>
                                      </p:to>
                                    </p:set>
                                  </p:childTnLst>
                                </p:cTn>
                              </p:par>
                              <p:par>
                                <p:cTn id="84" nodeType="withEffect" fill="hold" presetClass="entr" presetID="1">
                                  <p:stCondLst>
                                    <p:cond delay="0"/>
                                  </p:stCondLst>
                                  <p:childTnLst>
                                    <p:set>
                                      <p:cBhvr>
                                        <p:cTn id="85" dur="1" fill="hold">
                                          <p:stCondLst>
                                            <p:cond delay="0"/>
                                          </p:stCondLst>
                                        </p:cTn>
                                        <p:tgtEl>
                                          <p:spTgt spid="155">
                                            <p:txEl>
                                              <p:pRg st="89" end="146"/>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nodeType="clickEffect" fill="hold" presetClass="entr" presetID="1">
                                  <p:stCondLst>
                                    <p:cond delay="0"/>
                                  </p:stCondLst>
                                  <p:childTnLst>
                                    <p:set>
                                      <p:cBhvr>
                                        <p:cTn id="89" dur="1" fill="hold">
                                          <p:stCondLst>
                                            <p:cond delay="0"/>
                                          </p:stCondLst>
                                        </p:cTn>
                                        <p:tgtEl>
                                          <p:spTgt spid="155">
                                            <p:txEl>
                                              <p:pRg st="146" end="183"/>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nodeType="clickEffect" fill="hold" presetClass="entr" presetID="1">
                                  <p:stCondLst>
                                    <p:cond delay="0"/>
                                  </p:stCondLst>
                                  <p:childTnLst>
                                    <p:set>
                                      <p:cBhvr>
                                        <p:cTn id="93" dur="1" fill="hold">
                                          <p:stCondLst>
                                            <p:cond delay="0"/>
                                          </p:stCondLst>
                                        </p:cTn>
                                        <p:tgtEl>
                                          <p:spTgt spid="155">
                                            <p:txEl>
                                              <p:pRg st="183" end="212"/>
                                            </p:txEl>
                                          </p:spTgt>
                                        </p:tgtEl>
                                        <p:attrNameLst>
                                          <p:attrName>style.visibility</p:attrName>
                                        </p:attrNameLst>
                                      </p:cBhvr>
                                      <p:to>
                                        <p:strVal val="visible"/>
                                      </p:to>
                                    </p:set>
                                  </p:childTnLst>
                                </p:cTn>
                              </p:par>
                              <p:par>
                                <p:cTn id="94" nodeType="withEffect" fill="hold" presetClass="entr" presetID="1">
                                  <p:stCondLst>
                                    <p:cond delay="0"/>
                                  </p:stCondLst>
                                  <p:childTnLst>
                                    <p:set>
                                      <p:cBhvr>
                                        <p:cTn id="95" dur="1" fill="hold">
                                          <p:stCondLst>
                                            <p:cond delay="0"/>
                                          </p:stCondLst>
                                        </p:cTn>
                                        <p:tgtEl>
                                          <p:spTgt spid="155">
                                            <p:txEl>
                                              <p:pRg st="212" end="240"/>
                                            </p:txEl>
                                          </p:spTgt>
                                        </p:tgtEl>
                                        <p:attrNameLst>
                                          <p:attrName>style.visibility</p:attrName>
                                        </p:attrNameLst>
                                      </p:cBhvr>
                                      <p:to>
                                        <p:strVal val="visible"/>
                                      </p:to>
                                    </p:set>
                                  </p:childTnLst>
                                </p:cTn>
                              </p:par>
                              <p:par>
                                <p:cTn id="96" nodeType="withEffect" fill="hold" presetClass="entr" presetID="1">
                                  <p:stCondLst>
                                    <p:cond delay="0"/>
                                  </p:stCondLst>
                                  <p:childTnLst>
                                    <p:set>
                                      <p:cBhvr>
                                        <p:cTn id="97" dur="1" fill="hold">
                                          <p:stCondLst>
                                            <p:cond delay="0"/>
                                          </p:stCondLst>
                                        </p:cTn>
                                        <p:tgtEl>
                                          <p:spTgt spid="155">
                                            <p:txEl>
                                              <p:pRg st="240" end="277"/>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nodeType="clickEffect" fill="hold" presetClass="entr" presetID="1">
                                  <p:stCondLst>
                                    <p:cond delay="0"/>
                                  </p:stCondLst>
                                  <p:childTnLst>
                                    <p:set>
                                      <p:cBhvr>
                                        <p:cTn id="101" dur="1" fill="hold">
                                          <p:stCondLst>
                                            <p:cond delay="0"/>
                                          </p:stCondLst>
                                        </p:cTn>
                                        <p:tgtEl>
                                          <p:spTgt spid="155">
                                            <p:txEl>
                                              <p:pRg st="277" end="33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Drawn By The Father?</a:t>
            </a:r>
            <a:endParaRPr b="0" lang="en-US" sz="1800" spc="-1" strike="noStrike">
              <a:solidFill>
                <a:srgbClr val="000000"/>
              </a:solidFill>
              <a:uFill>
                <a:solidFill>
                  <a:srgbClr val="ffffff"/>
                </a:solidFill>
              </a:uFill>
              <a:latin typeface="Arial"/>
            </a:endParaRPr>
          </a:p>
        </p:txBody>
      </p:sp>
      <p:sp>
        <p:nvSpPr>
          <p:cNvPr id="427"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18"/>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We are only saved by the miraculous, direct ‘dragging’ of the Holy Spirit of God (</a:t>
            </a:r>
            <a:r>
              <a:rPr b="1" lang="en-US" sz="2400" spc="-1" strike="noStrike">
                <a:solidFill>
                  <a:srgbClr val="d1282e"/>
                </a:solidFill>
                <a:uFill>
                  <a:solidFill>
                    <a:srgbClr val="ffffff"/>
                  </a:solidFill>
                </a:uFill>
                <a:latin typeface="Arial"/>
              </a:rPr>
              <a:t>John 6:37, 44-45, 65</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1" i="1" lang="en-US" sz="2400" spc="-1" strike="noStrike" u="sng">
                <a:solidFill>
                  <a:srgbClr val="000000"/>
                </a:solidFill>
                <a:uFill>
                  <a:solidFill>
                    <a:srgbClr val="ffffff"/>
                  </a:solidFill>
                </a:uFill>
                <a:latin typeface="Arial"/>
              </a:rPr>
              <a:t>All</a:t>
            </a:r>
            <a:r>
              <a:rPr b="1" i="1" lang="en-US" sz="2400" spc="-1" strike="noStrike">
                <a:solidFill>
                  <a:srgbClr val="000000"/>
                </a:solidFill>
                <a:uFill>
                  <a:solidFill>
                    <a:srgbClr val="ffffff"/>
                  </a:solidFill>
                </a:uFill>
                <a:latin typeface="Arial"/>
              </a:rPr>
              <a:t> that the Father gives Me </a:t>
            </a:r>
            <a:r>
              <a:rPr b="1" i="1" lang="en-US" sz="2400" spc="-1" strike="noStrike" u="sng">
                <a:solidFill>
                  <a:srgbClr val="000000"/>
                </a:solidFill>
                <a:uFill>
                  <a:solidFill>
                    <a:srgbClr val="ffffff"/>
                  </a:solidFill>
                </a:uFill>
                <a:latin typeface="Arial"/>
              </a:rPr>
              <a:t>will come</a:t>
            </a:r>
            <a:r>
              <a:rPr b="1" i="1" lang="en-US" sz="2400" spc="-1" strike="noStrike">
                <a:solidFill>
                  <a:srgbClr val="000000"/>
                </a:solidFill>
                <a:uFill>
                  <a:solidFill>
                    <a:srgbClr val="ffffff"/>
                  </a:solidFill>
                </a:uFill>
                <a:latin typeface="Arial"/>
              </a:rPr>
              <a:t> to Me</a:t>
            </a:r>
            <a:r>
              <a:rPr b="0" i="1" lang="en-US" sz="2400" spc="-1" strike="noStrike">
                <a:solidFill>
                  <a:srgbClr val="000000"/>
                </a:solidFill>
                <a:uFill>
                  <a:solidFill>
                    <a:srgbClr val="ffffff"/>
                  </a:solidFill>
                </a:uFill>
                <a:latin typeface="Arial"/>
              </a:rPr>
              <a:t>, and the one who comes to Me I will by no means cast out.  … </a:t>
            </a:r>
            <a:r>
              <a:rPr b="1" i="1" lang="en-US" sz="2400" spc="-1" strike="noStrike">
                <a:solidFill>
                  <a:srgbClr val="000000"/>
                </a:solidFill>
                <a:uFill>
                  <a:solidFill>
                    <a:srgbClr val="ffffff"/>
                  </a:solidFill>
                </a:uFill>
                <a:latin typeface="Arial"/>
              </a:rPr>
              <a:t>No one can come to Me </a:t>
            </a:r>
            <a:r>
              <a:rPr b="1" i="1" lang="en-US" sz="2400" spc="-1" strike="noStrike" u="sng">
                <a:solidFill>
                  <a:srgbClr val="000000"/>
                </a:solidFill>
                <a:uFill>
                  <a:solidFill>
                    <a:srgbClr val="ffffff"/>
                  </a:solidFill>
                </a:uFill>
                <a:latin typeface="Arial"/>
              </a:rPr>
              <a:t>unless the Father</a:t>
            </a:r>
            <a:r>
              <a:rPr b="1" i="1" lang="en-US" sz="2400" spc="-1" strike="noStrike">
                <a:solidFill>
                  <a:srgbClr val="000000"/>
                </a:solidFill>
                <a:uFill>
                  <a:solidFill>
                    <a:srgbClr val="ffffff"/>
                  </a:solidFill>
                </a:uFill>
                <a:latin typeface="Arial"/>
              </a:rPr>
              <a:t> who sent Me </a:t>
            </a:r>
            <a:r>
              <a:rPr b="1" i="1" lang="en-US" sz="2400" spc="-1" strike="noStrike" u="sng">
                <a:solidFill>
                  <a:srgbClr val="000000"/>
                </a:solidFill>
                <a:uFill>
                  <a:solidFill>
                    <a:srgbClr val="ffffff"/>
                  </a:solidFill>
                </a:uFill>
                <a:latin typeface="Arial"/>
              </a:rPr>
              <a:t>draws him</a:t>
            </a:r>
            <a:r>
              <a:rPr b="0" i="1" lang="en-US" sz="2400" spc="-1" strike="noStrike">
                <a:solidFill>
                  <a:srgbClr val="000000"/>
                </a:solidFill>
                <a:uFill>
                  <a:solidFill>
                    <a:srgbClr val="ffffff"/>
                  </a:solidFill>
                </a:uFill>
                <a:latin typeface="Arial"/>
              </a:rPr>
              <a:t>; and I will raise him up at the last day. It is written in the prophets, ‘And they shall all be taught by God.’ Therefore </a:t>
            </a:r>
            <a:r>
              <a:rPr b="1" i="1" lang="en-US" sz="2400" spc="-1" strike="noStrike">
                <a:solidFill>
                  <a:srgbClr val="000000"/>
                </a:solidFill>
                <a:uFill>
                  <a:solidFill>
                    <a:srgbClr val="ffffff"/>
                  </a:solidFill>
                </a:uFill>
                <a:latin typeface="Arial"/>
              </a:rPr>
              <a:t>everyone who has heard and learned from the Father comes to Me</a:t>
            </a:r>
            <a:r>
              <a:rPr b="0" i="1" lang="en-US" sz="2400" spc="-1" strike="noStrike">
                <a:solidFill>
                  <a:srgbClr val="000000"/>
                </a:solidFill>
                <a:uFill>
                  <a:solidFill>
                    <a:srgbClr val="ffffff"/>
                  </a:solidFill>
                </a:uFill>
                <a:latin typeface="Arial"/>
              </a:rPr>
              <a:t>. … </a:t>
            </a:r>
            <a:r>
              <a:rPr b="1" i="1" lang="en-US" sz="2400" spc="-1" strike="noStrike">
                <a:solidFill>
                  <a:srgbClr val="000000"/>
                </a:solidFill>
                <a:uFill>
                  <a:solidFill>
                    <a:srgbClr val="ffffff"/>
                  </a:solidFill>
                </a:uFill>
                <a:latin typeface="Arial"/>
              </a:rPr>
              <a:t>It is </a:t>
            </a:r>
            <a:r>
              <a:rPr b="1" i="1" lang="en-US" sz="2400" spc="-1" strike="noStrike" u="sng">
                <a:solidFill>
                  <a:srgbClr val="000000"/>
                </a:solidFill>
                <a:uFill>
                  <a:solidFill>
                    <a:srgbClr val="ffffff"/>
                  </a:solidFill>
                </a:uFill>
                <a:latin typeface="Arial"/>
              </a:rPr>
              <a:t>the Spirit who gives life</a:t>
            </a:r>
            <a:r>
              <a:rPr b="1" i="1" lang="en-US" sz="2400" spc="-1" strike="noStrike">
                <a:solidFill>
                  <a:srgbClr val="000000"/>
                </a:solidFill>
                <a:uFill>
                  <a:solidFill>
                    <a:srgbClr val="ffffff"/>
                  </a:solidFill>
                </a:uFill>
                <a:latin typeface="Arial"/>
              </a:rPr>
              <a:t>; the flesh profits nothing</a:t>
            </a:r>
            <a:r>
              <a:rPr b="0" i="1" lang="en-US" sz="2400" spc="-1" strike="noStrike">
                <a:solidFill>
                  <a:srgbClr val="000000"/>
                </a:solidFill>
                <a:uFill>
                  <a:solidFill>
                    <a:srgbClr val="ffffff"/>
                  </a:solidFill>
                </a:uFill>
                <a:latin typeface="Arial"/>
              </a:rPr>
              <a:t>. The words that I speak to you are spirit, and they are life. But there are some of you who do not believe.” For Jesus knew from the beginning who they were who did not believe, and who would betray Him.  And He said, “Therefore I have said to you that </a:t>
            </a:r>
            <a:r>
              <a:rPr b="1" i="1" lang="en-US" sz="2400" spc="-1" strike="noStrike">
                <a:solidFill>
                  <a:srgbClr val="000000"/>
                </a:solidFill>
                <a:uFill>
                  <a:solidFill>
                    <a:srgbClr val="ffffff"/>
                  </a:solidFill>
                </a:uFill>
                <a:latin typeface="Arial"/>
              </a:rPr>
              <a:t>no one can come to Me </a:t>
            </a:r>
            <a:r>
              <a:rPr b="1" i="1" lang="en-US" sz="2400" spc="-1" strike="noStrike" u="sng">
                <a:solidFill>
                  <a:srgbClr val="000000"/>
                </a:solidFill>
                <a:uFill>
                  <a:solidFill>
                    <a:srgbClr val="ffffff"/>
                  </a:solidFill>
                </a:uFill>
                <a:latin typeface="Arial"/>
              </a:rPr>
              <a:t>unless it has been granted to him by My Father</a:t>
            </a:r>
            <a:r>
              <a:rPr b="0" i="1"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John 6:37-65</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428" name="TextShape 3"/>
          <p:cNvSpPr txBox="1"/>
          <p:nvPr/>
        </p:nvSpPr>
        <p:spPr>
          <a:xfrm rot="16200000">
            <a:off x="8391600" y="4368600"/>
            <a:ext cx="986400" cy="364680"/>
          </a:xfrm>
          <a:prstGeom prst="rect">
            <a:avLst/>
          </a:prstGeom>
          <a:noFill/>
          <a:ln>
            <a:noFill/>
          </a:ln>
        </p:spPr>
        <p:txBody>
          <a:bodyPr anchor="ctr"/>
          <a:p>
            <a:pPr>
              <a:lnSpc>
                <a:spcPct val="100000"/>
              </a:lnSpc>
            </a:pPr>
            <a:fld id="{E5634039-7424-40DB-97FE-E451DDA78CFA}"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887" dur="indefinite" restart="never" nodeType="tmRoot">
          <p:childTnLst>
            <p:seq>
              <p:cTn id="888" dur="indefinite" nodeType="mainSeq">
                <p:childTnLst>
                  <p:par>
                    <p:cTn id="889" fill="hold">
                      <p:stCondLst>
                        <p:cond delay="0"/>
                      </p:stCondLst>
                      <p:childTnLst>
                        <p:par>
                          <p:cTn id="890" fill="hold">
                            <p:stCondLst>
                              <p:cond delay="0"/>
                            </p:stCondLst>
                            <p:childTnLst>
                              <p:par>
                                <p:cTn id="891" nodeType="afterEffect" fill="hold" presetClass="entr" presetID="10">
                                  <p:stCondLst>
                                    <p:cond delay="3000"/>
                                  </p:stCondLst>
                                  <p:childTnLst>
                                    <p:set>
                                      <p:cBhvr>
                                        <p:cTn id="892" dur="1" fill="hold">
                                          <p:stCondLst>
                                            <p:cond delay="0"/>
                                          </p:stCondLst>
                                        </p:cTn>
                                        <p:tgtEl>
                                          <p:spTgt spid="427">
                                            <p:txEl>
                                              <p:pRg st="107" end="862"/>
                                            </p:txEl>
                                          </p:spTgt>
                                        </p:tgtEl>
                                        <p:attrNameLst>
                                          <p:attrName>style.visibility</p:attrName>
                                        </p:attrNameLst>
                                      </p:cBhvr>
                                      <p:to>
                                        <p:strVal val="visible"/>
                                      </p:to>
                                    </p:set>
                                    <p:animEffect filter="fade" transition="in">
                                      <p:cBhvr additive="repl">
                                        <p:cTn id="893" dur="500"/>
                                        <p:tgtEl>
                                          <p:spTgt spid="427">
                                            <p:txEl>
                                              <p:pRg st="107" end="86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How Does God Draw?</a:t>
            </a:r>
            <a:endParaRPr b="0" lang="en-US" sz="1800" spc="-1" strike="noStrike">
              <a:solidFill>
                <a:srgbClr val="000000"/>
              </a:solidFill>
              <a:uFill>
                <a:solidFill>
                  <a:srgbClr val="ffffff"/>
                </a:solidFill>
              </a:uFill>
              <a:latin typeface="Arial"/>
            </a:endParaRPr>
          </a:p>
        </p:txBody>
      </p:sp>
      <p:sp>
        <p:nvSpPr>
          <p:cNvPr id="430"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Yes, the elect inevitably come to God. …</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But, who are they?  And, why do they come to God?</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Yes, God draws people through the Holy Spirit, but how?</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Through a miraculous direct operation or through words?</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this is the will of Him who sent Me, that </a:t>
            </a:r>
            <a:r>
              <a:rPr b="1" i="1" lang="en-US" sz="2400" spc="-1" strike="noStrike">
                <a:solidFill>
                  <a:srgbClr val="000000"/>
                </a:solidFill>
                <a:uFill>
                  <a:solidFill>
                    <a:srgbClr val="ffffff"/>
                  </a:solidFill>
                </a:uFill>
                <a:latin typeface="Arial"/>
              </a:rPr>
              <a:t>everyone </a:t>
            </a:r>
            <a:r>
              <a:rPr b="1" i="1" lang="en-US" sz="2400" spc="-1" strike="noStrike" u="sng">
                <a:solidFill>
                  <a:srgbClr val="000000"/>
                </a:solidFill>
                <a:uFill>
                  <a:solidFill>
                    <a:srgbClr val="ffffff"/>
                  </a:solidFill>
                </a:uFill>
                <a:latin typeface="Arial"/>
              </a:rPr>
              <a:t>who sees</a:t>
            </a:r>
            <a:r>
              <a:rPr b="1" i="1" lang="en-US" sz="2400" spc="-1" strike="noStrike">
                <a:solidFill>
                  <a:srgbClr val="000000"/>
                </a:solidFill>
                <a:uFill>
                  <a:solidFill>
                    <a:srgbClr val="ffffff"/>
                  </a:solidFill>
                </a:uFill>
                <a:latin typeface="Arial"/>
              </a:rPr>
              <a:t> the Son </a:t>
            </a:r>
            <a:r>
              <a:rPr b="1" i="1" lang="en-US" sz="2400" spc="-1" strike="noStrike" u="sng">
                <a:solidFill>
                  <a:srgbClr val="000000"/>
                </a:solidFill>
                <a:uFill>
                  <a:solidFill>
                    <a:srgbClr val="ffffff"/>
                  </a:solidFill>
                </a:uFill>
                <a:latin typeface="Arial"/>
              </a:rPr>
              <a:t>and believes</a:t>
            </a:r>
            <a:r>
              <a:rPr b="1" i="1" lang="en-US" sz="2400" spc="-1" strike="noStrike">
                <a:solidFill>
                  <a:srgbClr val="000000"/>
                </a:solidFill>
                <a:uFill>
                  <a:solidFill>
                    <a:srgbClr val="ffffff"/>
                  </a:solidFill>
                </a:uFill>
                <a:latin typeface="Arial"/>
              </a:rPr>
              <a:t> in Him </a:t>
            </a:r>
            <a:r>
              <a:rPr b="0" i="1" lang="en-US" sz="2400" spc="-1" strike="noStrike">
                <a:solidFill>
                  <a:srgbClr val="000000"/>
                </a:solidFill>
                <a:uFill>
                  <a:solidFill>
                    <a:srgbClr val="ffffff"/>
                  </a:solidFill>
                </a:uFill>
                <a:latin typeface="Arial"/>
              </a:rPr>
              <a:t>may have everlasting life”</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John 6:40</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It is the Spirit who gives life; the flesh profits nothing. </a:t>
            </a:r>
            <a:r>
              <a:rPr b="1" i="1" lang="en-US" sz="2400" spc="-1" strike="noStrike" u="sng">
                <a:solidFill>
                  <a:srgbClr val="000000"/>
                </a:solidFill>
                <a:uFill>
                  <a:solidFill>
                    <a:srgbClr val="ffffff"/>
                  </a:solidFill>
                </a:uFill>
                <a:latin typeface="Arial"/>
              </a:rPr>
              <a:t>The words</a:t>
            </a:r>
            <a:r>
              <a:rPr b="1" i="1" lang="en-US" sz="2400" spc="-1" strike="noStrike">
                <a:solidFill>
                  <a:srgbClr val="000000"/>
                </a:solidFill>
                <a:uFill>
                  <a:solidFill>
                    <a:srgbClr val="ffffff"/>
                  </a:solidFill>
                </a:uFill>
                <a:latin typeface="Arial"/>
              </a:rPr>
              <a:t> that I speak to you </a:t>
            </a:r>
            <a:r>
              <a:rPr b="1" i="1" lang="en-US" sz="2400" spc="-1" strike="noStrike" u="sng">
                <a:solidFill>
                  <a:srgbClr val="000000"/>
                </a:solidFill>
                <a:uFill>
                  <a:solidFill>
                    <a:srgbClr val="ffffff"/>
                  </a:solidFill>
                </a:uFill>
                <a:latin typeface="Arial"/>
              </a:rPr>
              <a:t>are spirit</a:t>
            </a:r>
            <a:r>
              <a:rPr b="1" i="1" lang="en-US" sz="2400" spc="-1" strike="noStrike">
                <a:solidFill>
                  <a:srgbClr val="000000"/>
                </a:solidFill>
                <a:uFill>
                  <a:solidFill>
                    <a:srgbClr val="ffffff"/>
                  </a:solidFill>
                </a:uFill>
                <a:latin typeface="Arial"/>
              </a:rPr>
              <a:t>, and </a:t>
            </a:r>
            <a:r>
              <a:rPr b="1" i="1" lang="en-US" sz="2400" spc="-1" strike="noStrike" u="sng">
                <a:solidFill>
                  <a:srgbClr val="000000"/>
                </a:solidFill>
                <a:uFill>
                  <a:solidFill>
                    <a:srgbClr val="ffffff"/>
                  </a:solidFill>
                </a:uFill>
                <a:latin typeface="Arial"/>
              </a:rPr>
              <a:t>they are life</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John 6:63</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431" name="TextShape 3"/>
          <p:cNvSpPr txBox="1"/>
          <p:nvPr/>
        </p:nvSpPr>
        <p:spPr>
          <a:xfrm rot="16200000">
            <a:off x="8391600" y="4368600"/>
            <a:ext cx="986400" cy="364680"/>
          </a:xfrm>
          <a:prstGeom prst="rect">
            <a:avLst/>
          </a:prstGeom>
          <a:noFill/>
          <a:ln>
            <a:noFill/>
          </a:ln>
        </p:spPr>
        <p:txBody>
          <a:bodyPr anchor="ctr"/>
          <a:p>
            <a:pPr>
              <a:lnSpc>
                <a:spcPct val="100000"/>
              </a:lnSpc>
            </a:pPr>
            <a:fld id="{9BB4BFDD-066F-4FA0-A6DB-0DB64E997341}"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894" dur="indefinite" restart="never" nodeType="tmRoot">
          <p:childTnLst>
            <p:seq>
              <p:cTn id="895" dur="indefinite" nodeType="mainSeq">
                <p:childTnLst>
                  <p:par>
                    <p:cTn id="896" fill="hold">
                      <p:stCondLst>
                        <p:cond delay="indefinite"/>
                      </p:stCondLst>
                      <p:childTnLst>
                        <p:par>
                          <p:cTn id="897" fill="hold">
                            <p:stCondLst>
                              <p:cond delay="0"/>
                            </p:stCondLst>
                            <p:childTnLst>
                              <p:par>
                                <p:cTn id="898" nodeType="clickEffect" fill="hold" presetClass="entr" presetID="1">
                                  <p:stCondLst>
                                    <p:cond delay="0"/>
                                  </p:stCondLst>
                                  <p:childTnLst>
                                    <p:set>
                                      <p:cBhvr>
                                        <p:cTn id="899" dur="1" fill="hold">
                                          <p:stCondLst>
                                            <p:cond delay="0"/>
                                          </p:stCondLst>
                                        </p:cTn>
                                        <p:tgtEl>
                                          <p:spTgt spid="430">
                                            <p:txEl>
                                              <p:pRg st="0" end="41"/>
                                            </p:txEl>
                                          </p:spTgt>
                                        </p:tgtEl>
                                        <p:attrNameLst>
                                          <p:attrName>style.visibility</p:attrName>
                                        </p:attrNameLst>
                                      </p:cBhvr>
                                      <p:to>
                                        <p:strVal val="visible"/>
                                      </p:to>
                                    </p:set>
                                  </p:childTnLst>
                                </p:cTn>
                              </p:par>
                              <p:par>
                                <p:cTn id="900" nodeType="withEffect" fill="hold" presetClass="entr" presetID="1">
                                  <p:stCondLst>
                                    <p:cond delay="0"/>
                                  </p:stCondLst>
                                  <p:childTnLst>
                                    <p:set>
                                      <p:cBhvr>
                                        <p:cTn id="901" dur="1" fill="hold">
                                          <p:stCondLst>
                                            <p:cond delay="0"/>
                                          </p:stCondLst>
                                        </p:cTn>
                                        <p:tgtEl>
                                          <p:spTgt spid="430">
                                            <p:txEl>
                                              <p:pRg st="41" end="91"/>
                                            </p:txEl>
                                          </p:spTgt>
                                        </p:tgtEl>
                                        <p:attrNameLst>
                                          <p:attrName>style.visibility</p:attrName>
                                        </p:attrNameLst>
                                      </p:cBhvr>
                                      <p:to>
                                        <p:strVal val="visible"/>
                                      </p:to>
                                    </p:set>
                                  </p:childTnLst>
                                </p:cTn>
                              </p:par>
                            </p:childTnLst>
                          </p:cTn>
                        </p:par>
                      </p:childTnLst>
                    </p:cTn>
                  </p:par>
                  <p:par>
                    <p:cTn id="902" fill="hold">
                      <p:stCondLst>
                        <p:cond delay="indefinite"/>
                      </p:stCondLst>
                      <p:childTnLst>
                        <p:par>
                          <p:cTn id="903" fill="hold">
                            <p:stCondLst>
                              <p:cond delay="0"/>
                            </p:stCondLst>
                            <p:childTnLst>
                              <p:par>
                                <p:cTn id="904" nodeType="clickEffect" fill="hold" presetClass="entr" presetID="1">
                                  <p:stCondLst>
                                    <p:cond delay="0"/>
                                  </p:stCondLst>
                                  <p:childTnLst>
                                    <p:set>
                                      <p:cBhvr>
                                        <p:cTn id="905" dur="1" fill="hold">
                                          <p:stCondLst>
                                            <p:cond delay="0"/>
                                          </p:stCondLst>
                                        </p:cTn>
                                        <p:tgtEl>
                                          <p:spTgt spid="430">
                                            <p:txEl>
                                              <p:pRg st="91" end="147"/>
                                            </p:txEl>
                                          </p:spTgt>
                                        </p:tgtEl>
                                        <p:attrNameLst>
                                          <p:attrName>style.visibility</p:attrName>
                                        </p:attrNameLst>
                                      </p:cBhvr>
                                      <p:to>
                                        <p:strVal val="visible"/>
                                      </p:to>
                                    </p:set>
                                  </p:childTnLst>
                                </p:cTn>
                              </p:par>
                              <p:par>
                                <p:cTn id="906" nodeType="withEffect" fill="hold" presetClass="entr" presetID="1">
                                  <p:stCondLst>
                                    <p:cond delay="0"/>
                                  </p:stCondLst>
                                  <p:childTnLst>
                                    <p:set>
                                      <p:cBhvr>
                                        <p:cTn id="907" dur="1" fill="hold">
                                          <p:stCondLst>
                                            <p:cond delay="0"/>
                                          </p:stCondLst>
                                        </p:cTn>
                                        <p:tgtEl>
                                          <p:spTgt spid="430">
                                            <p:txEl>
                                              <p:pRg st="147" end="203"/>
                                            </p:txEl>
                                          </p:spTgt>
                                        </p:tgtEl>
                                        <p:attrNameLst>
                                          <p:attrName>style.visibility</p:attrName>
                                        </p:attrNameLst>
                                      </p:cBhvr>
                                      <p:to>
                                        <p:strVal val="visible"/>
                                      </p:to>
                                    </p:set>
                                  </p:childTnLst>
                                </p:cTn>
                              </p:par>
                            </p:childTnLst>
                          </p:cTn>
                        </p:par>
                      </p:childTnLst>
                    </p:cTn>
                  </p:par>
                  <p:par>
                    <p:cTn id="908" fill="hold">
                      <p:stCondLst>
                        <p:cond delay="indefinite"/>
                      </p:stCondLst>
                      <p:childTnLst>
                        <p:par>
                          <p:cTn id="909" fill="hold">
                            <p:stCondLst>
                              <p:cond delay="0"/>
                            </p:stCondLst>
                            <p:childTnLst>
                              <p:par>
                                <p:cTn id="910" nodeType="clickEffect" fill="hold" presetClass="entr" presetID="1">
                                  <p:stCondLst>
                                    <p:cond delay="0"/>
                                  </p:stCondLst>
                                  <p:childTnLst>
                                    <p:set>
                                      <p:cBhvr>
                                        <p:cTn id="911" dur="1" fill="hold">
                                          <p:stCondLst>
                                            <p:cond delay="0"/>
                                          </p:stCondLst>
                                        </p:cTn>
                                        <p:tgtEl>
                                          <p:spTgt spid="430">
                                            <p:txEl>
                                              <p:pRg st="203" end="331"/>
                                            </p:txEl>
                                          </p:spTgt>
                                        </p:tgtEl>
                                        <p:attrNameLst>
                                          <p:attrName>style.visibility</p:attrName>
                                        </p:attrNameLst>
                                      </p:cBhvr>
                                      <p:to>
                                        <p:strVal val="visible"/>
                                      </p:to>
                                    </p:set>
                                  </p:childTnLst>
                                </p:cTn>
                              </p:par>
                            </p:childTnLst>
                          </p:cTn>
                        </p:par>
                      </p:childTnLst>
                    </p:cTn>
                  </p:par>
                  <p:par>
                    <p:cTn id="912" fill="hold">
                      <p:stCondLst>
                        <p:cond delay="indefinite"/>
                      </p:stCondLst>
                      <p:childTnLst>
                        <p:par>
                          <p:cTn id="913" fill="hold">
                            <p:stCondLst>
                              <p:cond delay="0"/>
                            </p:stCondLst>
                            <p:childTnLst>
                              <p:par>
                                <p:cTn id="914" nodeType="clickEffect" fill="hold" presetClass="entr" presetID="1">
                                  <p:stCondLst>
                                    <p:cond delay="0"/>
                                  </p:stCondLst>
                                  <p:childTnLst>
                                    <p:set>
                                      <p:cBhvr>
                                        <p:cTn id="915" dur="1" fill="hold">
                                          <p:stCondLst>
                                            <p:cond delay="0"/>
                                          </p:stCondLst>
                                        </p:cTn>
                                        <p:tgtEl>
                                          <p:spTgt spid="430">
                                            <p:txEl>
                                              <p:pRg st="331" end="46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How Does God Draw?</a:t>
            </a:r>
            <a:endParaRPr b="0" lang="en-US" sz="1800" spc="-1" strike="noStrike">
              <a:solidFill>
                <a:srgbClr val="000000"/>
              </a:solidFill>
              <a:uFill>
                <a:solidFill>
                  <a:srgbClr val="ffffff"/>
                </a:solidFill>
              </a:uFill>
              <a:latin typeface="Arial"/>
            </a:endParaRPr>
          </a:p>
        </p:txBody>
      </p:sp>
      <p:sp>
        <p:nvSpPr>
          <p:cNvPr id="433"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Lord, to whom shall we go? </a:t>
            </a:r>
            <a:r>
              <a:rPr b="1" i="1" lang="en-US" sz="2400" spc="-1" strike="noStrike">
                <a:solidFill>
                  <a:srgbClr val="000000"/>
                </a:solidFill>
                <a:uFill>
                  <a:solidFill>
                    <a:srgbClr val="ffffff"/>
                  </a:solidFill>
                </a:uFill>
                <a:latin typeface="Arial"/>
              </a:rPr>
              <a:t>You have the </a:t>
            </a:r>
            <a:r>
              <a:rPr b="1" i="1" lang="en-US" sz="2400" spc="-1" strike="noStrike" u="sng">
                <a:solidFill>
                  <a:srgbClr val="000000"/>
                </a:solidFill>
                <a:uFill>
                  <a:solidFill>
                    <a:srgbClr val="ffffff"/>
                  </a:solidFill>
                </a:uFill>
                <a:latin typeface="Arial"/>
              </a:rPr>
              <a:t>words of eternal life</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John 6:68</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It is </a:t>
            </a:r>
            <a:r>
              <a:rPr b="1" i="1" lang="en-US" sz="2400" spc="-1" strike="noStrike">
                <a:solidFill>
                  <a:srgbClr val="000000"/>
                </a:solidFill>
                <a:uFill>
                  <a:solidFill>
                    <a:srgbClr val="ffffff"/>
                  </a:solidFill>
                </a:uFill>
                <a:latin typeface="Arial"/>
              </a:rPr>
              <a:t>written in the prophets</a:t>
            </a:r>
            <a:r>
              <a:rPr b="0" i="1" lang="en-US" sz="2400" spc="-1" strike="noStrike">
                <a:solidFill>
                  <a:srgbClr val="000000"/>
                </a:solidFill>
                <a:uFill>
                  <a:solidFill>
                    <a:srgbClr val="ffffff"/>
                  </a:solidFill>
                </a:uFill>
                <a:latin typeface="Arial"/>
              </a:rPr>
              <a:t>, ‘And they shall </a:t>
            </a:r>
            <a:r>
              <a:rPr b="1" i="1" lang="en-US" sz="2400" spc="-1" strike="noStrike">
                <a:solidFill>
                  <a:srgbClr val="000000"/>
                </a:solidFill>
                <a:uFill>
                  <a:solidFill>
                    <a:srgbClr val="ffffff"/>
                  </a:solidFill>
                </a:uFill>
                <a:latin typeface="Arial"/>
              </a:rPr>
              <a:t>all be taught by God</a:t>
            </a:r>
            <a:r>
              <a:rPr b="0" i="1" lang="en-US" sz="2400" spc="-1" strike="noStrike">
                <a:solidFill>
                  <a:srgbClr val="000000"/>
                </a:solidFill>
                <a:uFill>
                  <a:solidFill>
                    <a:srgbClr val="ffffff"/>
                  </a:solidFill>
                </a:uFill>
                <a:latin typeface="Arial"/>
              </a:rPr>
              <a:t>.’ </a:t>
            </a:r>
            <a:r>
              <a:rPr b="1" i="1" lang="en-US" sz="2400" spc="-1" strike="noStrike">
                <a:solidFill>
                  <a:srgbClr val="000000"/>
                </a:solidFill>
                <a:uFill>
                  <a:solidFill>
                    <a:srgbClr val="ffffff"/>
                  </a:solidFill>
                </a:uFill>
                <a:latin typeface="Arial"/>
              </a:rPr>
              <a:t>Therefore everyone who </a:t>
            </a:r>
            <a:r>
              <a:rPr b="1" i="1" lang="en-US" sz="2400" spc="-1" strike="noStrike" u="sng">
                <a:solidFill>
                  <a:srgbClr val="000000"/>
                </a:solidFill>
                <a:uFill>
                  <a:solidFill>
                    <a:srgbClr val="ffffff"/>
                  </a:solidFill>
                </a:uFill>
                <a:latin typeface="Arial"/>
              </a:rPr>
              <a:t>has heard</a:t>
            </a:r>
            <a:r>
              <a:rPr b="1" i="1" lang="en-US" sz="2400" spc="-1" strike="noStrike">
                <a:solidFill>
                  <a:srgbClr val="000000"/>
                </a:solidFill>
                <a:uFill>
                  <a:solidFill>
                    <a:srgbClr val="ffffff"/>
                  </a:solidFill>
                </a:uFill>
                <a:latin typeface="Arial"/>
              </a:rPr>
              <a:t> and </a:t>
            </a:r>
            <a:r>
              <a:rPr b="1" i="1" lang="en-US" sz="2400" spc="-1" strike="noStrike" u="sng">
                <a:solidFill>
                  <a:srgbClr val="000000"/>
                </a:solidFill>
                <a:uFill>
                  <a:solidFill>
                    <a:srgbClr val="ffffff"/>
                  </a:solidFill>
                </a:uFill>
                <a:latin typeface="Arial"/>
              </a:rPr>
              <a:t>learned</a:t>
            </a:r>
            <a:r>
              <a:rPr b="1" i="1" lang="en-US" sz="2400" spc="-1" strike="noStrike">
                <a:solidFill>
                  <a:srgbClr val="000000"/>
                </a:solidFill>
                <a:uFill>
                  <a:solidFill>
                    <a:srgbClr val="ffffff"/>
                  </a:solidFill>
                </a:uFill>
                <a:latin typeface="Arial"/>
              </a:rPr>
              <a:t> from the Father </a:t>
            </a:r>
            <a:r>
              <a:rPr b="0" i="1" lang="en-US" sz="2400" spc="-1" strike="noStrike">
                <a:solidFill>
                  <a:srgbClr val="000000"/>
                </a:solidFill>
                <a:uFill>
                  <a:solidFill>
                    <a:srgbClr val="ffffff"/>
                  </a:solidFill>
                </a:uFill>
                <a:latin typeface="Arial"/>
              </a:rPr>
              <a:t>comes to Me.”</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John 6:45</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400" spc="-1" strike="noStrike">
                <a:solidFill>
                  <a:srgbClr val="d1282e"/>
                </a:solidFill>
                <a:uFill>
                  <a:solidFill>
                    <a:srgbClr val="ffffff"/>
                  </a:solidFill>
                </a:uFill>
                <a:latin typeface="Arial"/>
              </a:rPr>
              <a:t>Is. 2:2-3; Ps. 119:97-102;  Ro. 1:16; II Tim. 3:16-17</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For this reason we also thank God without ceasing, because when </a:t>
            </a:r>
            <a:r>
              <a:rPr b="1" i="1" lang="en-US" sz="2400" spc="-1" strike="noStrike">
                <a:solidFill>
                  <a:srgbClr val="000000"/>
                </a:solidFill>
                <a:uFill>
                  <a:solidFill>
                    <a:srgbClr val="ffffff"/>
                  </a:solidFill>
                </a:uFill>
                <a:latin typeface="Arial"/>
              </a:rPr>
              <a:t>you received the word of God </a:t>
            </a:r>
            <a:r>
              <a:rPr b="0" i="1" lang="en-US" sz="2400" spc="-1" strike="noStrike">
                <a:solidFill>
                  <a:srgbClr val="000000"/>
                </a:solidFill>
                <a:uFill>
                  <a:solidFill>
                    <a:srgbClr val="ffffff"/>
                  </a:solidFill>
                </a:uFill>
                <a:latin typeface="Arial"/>
              </a:rPr>
              <a:t>which you heard from us, you welcomed it not as the word of men, but as it is in truth, </a:t>
            </a:r>
            <a:r>
              <a:rPr b="1" i="1" lang="en-US" sz="2400" spc="-1" strike="noStrike">
                <a:solidFill>
                  <a:srgbClr val="000000"/>
                </a:solidFill>
                <a:uFill>
                  <a:solidFill>
                    <a:srgbClr val="ffffff"/>
                  </a:solidFill>
                </a:uFill>
                <a:latin typeface="Arial"/>
              </a:rPr>
              <a:t>the word of God, which also </a:t>
            </a:r>
            <a:r>
              <a:rPr b="1" i="1" lang="en-US" sz="2400" spc="-1" strike="noStrike" u="sng">
                <a:solidFill>
                  <a:srgbClr val="000000"/>
                </a:solidFill>
                <a:uFill>
                  <a:solidFill>
                    <a:srgbClr val="ffffff"/>
                  </a:solidFill>
                </a:uFill>
                <a:latin typeface="Arial"/>
              </a:rPr>
              <a:t>effectively works</a:t>
            </a:r>
            <a:r>
              <a:rPr b="1" i="1" lang="en-US" sz="2400" spc="-1" strike="noStrike">
                <a:solidFill>
                  <a:srgbClr val="000000"/>
                </a:solidFill>
                <a:uFill>
                  <a:solidFill>
                    <a:srgbClr val="ffffff"/>
                  </a:solidFill>
                </a:uFill>
                <a:latin typeface="Arial"/>
              </a:rPr>
              <a:t> in you who believe</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I Thessalonians 2:13</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434" name="TextShape 3"/>
          <p:cNvSpPr txBox="1"/>
          <p:nvPr/>
        </p:nvSpPr>
        <p:spPr>
          <a:xfrm rot="16200000">
            <a:off x="8391600" y="4368600"/>
            <a:ext cx="986400" cy="364680"/>
          </a:xfrm>
          <a:prstGeom prst="rect">
            <a:avLst/>
          </a:prstGeom>
          <a:noFill/>
          <a:ln>
            <a:noFill/>
          </a:ln>
        </p:spPr>
        <p:txBody>
          <a:bodyPr anchor="ctr"/>
          <a:p>
            <a:pPr>
              <a:lnSpc>
                <a:spcPct val="100000"/>
              </a:lnSpc>
            </a:pPr>
            <a:fld id="{5CD873AD-3C33-4DFF-A400-6D4A41324EF1}"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916" dur="indefinite" restart="never" nodeType="tmRoot">
          <p:childTnLst>
            <p:seq>
              <p:cTn id="917" dur="indefinite" nodeType="mainSeq">
                <p:childTnLst>
                  <p:par>
                    <p:cTn id="918" fill="hold">
                      <p:stCondLst>
                        <p:cond delay="indefinite"/>
                      </p:stCondLst>
                      <p:childTnLst>
                        <p:par>
                          <p:cTn id="919" fill="hold">
                            <p:stCondLst>
                              <p:cond delay="0"/>
                            </p:stCondLst>
                            <p:childTnLst>
                              <p:par>
                                <p:cTn id="920" nodeType="clickEffect" fill="hold" presetClass="entr" presetID="1">
                                  <p:stCondLst>
                                    <p:cond delay="0"/>
                                  </p:stCondLst>
                                  <p:childTnLst>
                                    <p:set>
                                      <p:cBhvr>
                                        <p:cTn id="921" dur="1" fill="hold">
                                          <p:stCondLst>
                                            <p:cond delay="0"/>
                                          </p:stCondLst>
                                        </p:cTn>
                                        <p:tgtEl>
                                          <p:spTgt spid="433">
                                            <p:txEl>
                                              <p:pRg st="77" end="235"/>
                                            </p:txEl>
                                          </p:spTgt>
                                        </p:tgtEl>
                                        <p:attrNameLst>
                                          <p:attrName>style.visibility</p:attrName>
                                        </p:attrNameLst>
                                      </p:cBhvr>
                                      <p:to>
                                        <p:strVal val="visible"/>
                                      </p:to>
                                    </p:set>
                                  </p:childTnLst>
                                </p:cTn>
                              </p:par>
                            </p:childTnLst>
                          </p:cTn>
                        </p:par>
                      </p:childTnLst>
                    </p:cTn>
                  </p:par>
                  <p:par>
                    <p:cTn id="922" fill="hold">
                      <p:stCondLst>
                        <p:cond delay="indefinite"/>
                      </p:stCondLst>
                      <p:childTnLst>
                        <p:par>
                          <p:cTn id="923" fill="hold">
                            <p:stCondLst>
                              <p:cond delay="0"/>
                            </p:stCondLst>
                            <p:childTnLst>
                              <p:par>
                                <p:cTn id="924" nodeType="clickEffect" fill="hold" presetClass="entr" presetID="1">
                                  <p:stCondLst>
                                    <p:cond delay="0"/>
                                  </p:stCondLst>
                                  <p:childTnLst>
                                    <p:set>
                                      <p:cBhvr>
                                        <p:cTn id="925" dur="1" fill="hold">
                                          <p:stCondLst>
                                            <p:cond delay="0"/>
                                          </p:stCondLst>
                                        </p:cTn>
                                        <p:tgtEl>
                                          <p:spTgt spid="433">
                                            <p:txEl>
                                              <p:pRg st="235" end="289"/>
                                            </p:txEl>
                                          </p:spTgt>
                                        </p:tgtEl>
                                        <p:attrNameLst>
                                          <p:attrName>style.visibility</p:attrName>
                                        </p:attrNameLst>
                                      </p:cBhvr>
                                      <p:to>
                                        <p:strVal val="visible"/>
                                      </p:to>
                                    </p:set>
                                  </p:childTnLst>
                                </p:cTn>
                              </p:par>
                            </p:childTnLst>
                          </p:cTn>
                        </p:par>
                      </p:childTnLst>
                    </p:cTn>
                  </p:par>
                  <p:par>
                    <p:cTn id="926" fill="hold">
                      <p:stCondLst>
                        <p:cond delay="indefinite"/>
                      </p:stCondLst>
                      <p:childTnLst>
                        <p:par>
                          <p:cTn id="927" fill="hold">
                            <p:stCondLst>
                              <p:cond delay="0"/>
                            </p:stCondLst>
                            <p:childTnLst>
                              <p:par>
                                <p:cTn id="928" nodeType="clickEffect" fill="hold" presetClass="entr" presetID="1">
                                  <p:stCondLst>
                                    <p:cond delay="0"/>
                                  </p:stCondLst>
                                  <p:childTnLst>
                                    <p:set>
                                      <p:cBhvr>
                                        <p:cTn id="929" dur="1" fill="hold">
                                          <p:stCondLst>
                                            <p:cond delay="0"/>
                                          </p:stCondLst>
                                        </p:cTn>
                                        <p:tgtEl>
                                          <p:spTgt spid="433">
                                            <p:txEl>
                                              <p:pRg st="289" end="55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35" name="Table 1"/>
          <p:cNvGraphicFramePr/>
          <p:nvPr/>
        </p:nvGraphicFramePr>
        <p:xfrm>
          <a:off x="685800" y="0"/>
          <a:ext cx="7772040" cy="5133600"/>
        </p:xfrm>
        <a:graphic>
          <a:graphicData uri="http://schemas.openxmlformats.org/drawingml/2006/table">
            <a:tbl>
              <a:tblPr/>
              <a:tblGrid>
                <a:gridCol w="2590560"/>
                <a:gridCol w="2590560"/>
                <a:gridCol w="2590920"/>
              </a:tblGrid>
              <a:tr h="279720">
                <a:tc>
                  <a:txBody>
                    <a:bodyPr lIns="59040" rIns="59040" tIns="29520" bIns="29520" anchor="ctr"/>
                    <a:p>
                      <a:pPr algn="ctr">
                        <a:lnSpc>
                          <a:spcPct val="100000"/>
                        </a:lnSpc>
                      </a:pPr>
                      <a:r>
                        <a:rPr b="1" lang="en-US" sz="1400" spc="-1" strike="noStrike">
                          <a:solidFill>
                            <a:srgbClr val="ffffff"/>
                          </a:solidFill>
                          <a:uFill>
                            <a:solidFill>
                              <a:srgbClr val="ffffff"/>
                            </a:solidFill>
                          </a:uFill>
                          <a:latin typeface="Arial"/>
                        </a:rPr>
                        <a:t>Holy Spirit</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solidFill>
                      <a:srgbClr val="000000"/>
                    </a:solidFill>
                  </a:tcPr>
                </a:tc>
                <a:tc>
                  <a:txBody>
                    <a:bodyPr lIns="59040" rIns="59040" tIns="29520" bIns="29520" anchor="ctr"/>
                    <a:p>
                      <a:pPr algn="ctr">
                        <a:lnSpc>
                          <a:spcPct val="100000"/>
                        </a:lnSpc>
                      </a:pPr>
                      <a:r>
                        <a:rPr b="1" lang="en-US" sz="1400" spc="-1" strike="noStrike">
                          <a:solidFill>
                            <a:srgbClr val="ffffff"/>
                          </a:solidFill>
                          <a:uFill>
                            <a:solidFill>
                              <a:srgbClr val="ffffff"/>
                            </a:solidFill>
                          </a:uFill>
                          <a:latin typeface="Arial"/>
                        </a:rPr>
                        <a:t>Work</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solidFill>
                      <a:srgbClr val="000000"/>
                    </a:solidFill>
                  </a:tcPr>
                </a:tc>
                <a:tc>
                  <a:txBody>
                    <a:bodyPr lIns="59040" rIns="59040" tIns="29520" bIns="29520" anchor="ctr"/>
                    <a:p>
                      <a:pPr algn="ctr">
                        <a:lnSpc>
                          <a:spcPct val="100000"/>
                        </a:lnSpc>
                      </a:pPr>
                      <a:r>
                        <a:rPr b="1" lang="en-US" sz="1400" spc="-1" strike="noStrike">
                          <a:solidFill>
                            <a:srgbClr val="ffffff"/>
                          </a:solidFill>
                          <a:uFill>
                            <a:solidFill>
                              <a:srgbClr val="ffffff"/>
                            </a:solidFill>
                          </a:uFill>
                          <a:latin typeface="Arial"/>
                        </a:rPr>
                        <a:t>Gospel, God’s Word</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solidFill>
                      <a:srgbClr val="000000"/>
                    </a:solidFill>
                  </a:tcPr>
                </a:tc>
              </a:tr>
              <a:tr h="279720">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Nehemiah 9:20</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d1282e"/>
                          </a:solidFill>
                          <a:uFill>
                            <a:solidFill>
                              <a:srgbClr val="ffffff"/>
                            </a:solidFill>
                          </a:uFill>
                          <a:latin typeface="Arial"/>
                        </a:rPr>
                        <a:t>Instructs</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II Timothy 3:16-17</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r>
              <a:tr h="279720">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John 14:26</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d1282e"/>
                          </a:solidFill>
                          <a:uFill>
                            <a:solidFill>
                              <a:srgbClr val="ffffff"/>
                            </a:solidFill>
                          </a:uFill>
                          <a:latin typeface="Arial"/>
                        </a:rPr>
                        <a:t>Teaches</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Psalm 119:97-102</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r>
              <a:tr h="498600">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John 16:8</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d1282e"/>
                          </a:solidFill>
                          <a:uFill>
                            <a:solidFill>
                              <a:srgbClr val="ffffff"/>
                            </a:solidFill>
                          </a:uFill>
                          <a:latin typeface="Arial"/>
                        </a:rPr>
                        <a:t>Convicts</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Titus 1:9;</a:t>
                      </a:r>
                      <a:r>
                        <a:rPr b="1" lang="en-US" sz="1400" spc="-1" strike="noStrike">
                          <a:solidFill>
                            <a:srgbClr val="000000"/>
                          </a:solidFill>
                          <a:uFill>
                            <a:solidFill>
                              <a:srgbClr val="ffffff"/>
                            </a:solidFill>
                          </a:uFill>
                          <a:latin typeface="Arial"/>
                        </a:rPr>
                        <a:t>
</a:t>
                      </a:r>
                      <a:r>
                        <a:rPr b="1" lang="en-US" sz="1400" spc="-1" strike="noStrike">
                          <a:solidFill>
                            <a:srgbClr val="000000"/>
                          </a:solidFill>
                          <a:uFill>
                            <a:solidFill>
                              <a:srgbClr val="ffffff"/>
                            </a:solidFill>
                          </a:uFill>
                          <a:latin typeface="Arial"/>
                        </a:rPr>
                        <a:t>Romans 3:9-19</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r>
              <a:tr h="279720">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John 6:63</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d1282e"/>
                          </a:solidFill>
                          <a:uFill>
                            <a:solidFill>
                              <a:srgbClr val="ffffff"/>
                            </a:solidFill>
                          </a:uFill>
                          <a:latin typeface="Arial"/>
                        </a:rPr>
                        <a:t>Quickens</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Psalm 119:50</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r>
              <a:tr h="279720">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John 16:13</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d1282e"/>
                          </a:solidFill>
                          <a:uFill>
                            <a:solidFill>
                              <a:srgbClr val="ffffff"/>
                            </a:solidFill>
                          </a:uFill>
                          <a:latin typeface="Arial"/>
                        </a:rPr>
                        <a:t>Guides</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Psalm 119:105</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r>
              <a:tr h="279720">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John 3:5</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d1282e"/>
                          </a:solidFill>
                          <a:uFill>
                            <a:solidFill>
                              <a:srgbClr val="ffffff"/>
                            </a:solidFill>
                          </a:uFill>
                          <a:latin typeface="Arial"/>
                        </a:rPr>
                        <a:t>Gives Birth</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I Peter 1:23</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r>
              <a:tr h="498600">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I Peter 1:2</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d1282e"/>
                          </a:solidFill>
                          <a:uFill>
                            <a:solidFill>
                              <a:srgbClr val="ffffff"/>
                            </a:solidFill>
                          </a:uFill>
                          <a:latin typeface="Arial"/>
                        </a:rPr>
                        <a:t>Sanctifies</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John 17:17;</a:t>
                      </a:r>
                      <a:r>
                        <a:rPr b="1" lang="en-US" sz="1400" spc="-1" strike="noStrike">
                          <a:solidFill>
                            <a:srgbClr val="000000"/>
                          </a:solidFill>
                          <a:uFill>
                            <a:solidFill>
                              <a:srgbClr val="ffffff"/>
                            </a:solidFill>
                          </a:uFill>
                          <a:latin typeface="Arial"/>
                        </a:rPr>
                        <a:t>
</a:t>
                      </a:r>
                      <a:r>
                        <a:rPr b="1" lang="en-US" sz="1400" spc="-1" strike="noStrike">
                          <a:solidFill>
                            <a:srgbClr val="000000"/>
                          </a:solidFill>
                          <a:uFill>
                            <a:solidFill>
                              <a:srgbClr val="ffffff"/>
                            </a:solidFill>
                          </a:uFill>
                          <a:latin typeface="Arial"/>
                        </a:rPr>
                        <a:t>II Thessalonians 2:13</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r>
              <a:tr h="279720">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Titus 3:5</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d1282e"/>
                          </a:solidFill>
                          <a:uFill>
                            <a:solidFill>
                              <a:srgbClr val="ffffff"/>
                            </a:solidFill>
                          </a:uFill>
                          <a:latin typeface="Arial"/>
                        </a:rPr>
                        <a:t>Saves</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James 1:21</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r>
              <a:tr h="279720">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I Corinthians 6:11</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d1282e"/>
                          </a:solidFill>
                          <a:uFill>
                            <a:solidFill>
                              <a:srgbClr val="ffffff"/>
                            </a:solidFill>
                          </a:uFill>
                          <a:latin typeface="Arial"/>
                        </a:rPr>
                        <a:t>Washes</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Ephesians 5:26</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r>
              <a:tr h="279720">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Acts 9:31</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d1282e"/>
                          </a:solidFill>
                          <a:uFill>
                            <a:solidFill>
                              <a:srgbClr val="ffffff"/>
                            </a:solidFill>
                          </a:uFill>
                          <a:latin typeface="Arial"/>
                        </a:rPr>
                        <a:t>Comforts</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I Thessalonians 4:18</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r>
              <a:tr h="279720">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Ephesians 1:13</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d1282e"/>
                          </a:solidFill>
                          <a:uFill>
                            <a:solidFill>
                              <a:srgbClr val="ffffff"/>
                            </a:solidFill>
                          </a:uFill>
                          <a:latin typeface="Arial"/>
                        </a:rPr>
                        <a:t>Seals</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Ephesians 1:13</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r>
              <a:tr h="279720">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John 15:26</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d1282e"/>
                          </a:solidFill>
                          <a:uFill>
                            <a:solidFill>
                              <a:srgbClr val="ffffff"/>
                            </a:solidFill>
                          </a:uFill>
                          <a:latin typeface="Arial"/>
                        </a:rPr>
                        <a:t>Testifies</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John 5:39</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r>
              <a:tr h="279720">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Romans 8:16</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d1282e"/>
                          </a:solidFill>
                          <a:uFill>
                            <a:solidFill>
                              <a:srgbClr val="ffffff"/>
                            </a:solidFill>
                          </a:uFill>
                          <a:latin typeface="Arial"/>
                        </a:rPr>
                        <a:t>Witnesses</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Matthew 24:14</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r>
              <a:tr h="279720">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Romans 5:5</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d1282e"/>
                          </a:solidFill>
                          <a:uFill>
                            <a:solidFill>
                              <a:srgbClr val="ffffff"/>
                            </a:solidFill>
                          </a:uFill>
                          <a:latin typeface="Arial"/>
                        </a:rPr>
                        <a:t>Gives Love</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I John 2:5</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r>
              <a:tr h="500040">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Galatians 5:22</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d1282e"/>
                          </a:solidFill>
                          <a:uFill>
                            <a:solidFill>
                              <a:srgbClr val="ffffff"/>
                            </a:solidFill>
                          </a:uFill>
                          <a:latin typeface="Arial"/>
                        </a:rPr>
                        <a:t>Gives Joy</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c>
                  <a:txBody>
                    <a:bodyPr lIns="59040" rIns="59040" tIns="29520" bIns="29520" anchor="ctr"/>
                    <a:p>
                      <a:pPr algn="ctr">
                        <a:lnSpc>
                          <a:spcPct val="100000"/>
                        </a:lnSpc>
                      </a:pPr>
                      <a:r>
                        <a:rPr b="1" lang="en-US" sz="1400" spc="-1" strike="noStrike">
                          <a:solidFill>
                            <a:srgbClr val="000000"/>
                          </a:solidFill>
                          <a:uFill>
                            <a:solidFill>
                              <a:srgbClr val="ffffff"/>
                            </a:solidFill>
                          </a:uFill>
                          <a:latin typeface="Arial"/>
                        </a:rPr>
                        <a:t>Jeremiah 15:16;</a:t>
                      </a:r>
                      <a:r>
                        <a:rPr b="1" lang="en-US" sz="1400" spc="-1" strike="noStrike">
                          <a:solidFill>
                            <a:srgbClr val="000000"/>
                          </a:solidFill>
                          <a:uFill>
                            <a:solidFill>
                              <a:srgbClr val="ffffff"/>
                            </a:solidFill>
                          </a:uFill>
                          <a:latin typeface="Arial"/>
                        </a:rPr>
                        <a:t>
</a:t>
                      </a:r>
                      <a:r>
                        <a:rPr b="1" lang="en-US" sz="1400" spc="-1" strike="noStrike">
                          <a:solidFill>
                            <a:srgbClr val="000000"/>
                          </a:solidFill>
                          <a:uFill>
                            <a:solidFill>
                              <a:srgbClr val="ffffff"/>
                            </a:solidFill>
                          </a:uFill>
                          <a:latin typeface="Arial"/>
                        </a:rPr>
                        <a:t>I Thessalonians 1:6</a:t>
                      </a:r>
                      <a:endParaRPr b="0" lang="en-US" sz="1800" spc="-1" strike="noStrike">
                        <a:solidFill>
                          <a:srgbClr val="000000"/>
                        </a:solidFill>
                        <a:uFill>
                          <a:solidFill>
                            <a:srgbClr val="ffffff"/>
                          </a:solidFill>
                        </a:uFill>
                        <a:latin typeface="Arial"/>
                      </a:endParaRPr>
                    </a:p>
                  </a:txBody>
                  <a:tcPr marL="59040" marR="59040">
                    <a:lnL w="12240">
                      <a:solidFill>
                        <a:srgbClr val="a6a6a6"/>
                      </a:solidFill>
                    </a:lnL>
                    <a:lnR w="12240">
                      <a:solidFill>
                        <a:srgbClr val="a6a6a6"/>
                      </a:solidFill>
                    </a:lnR>
                    <a:lnT w="12240">
                      <a:solidFill>
                        <a:srgbClr val="a6a6a6"/>
                      </a:solidFill>
                    </a:lnT>
                    <a:lnB w="12240">
                      <a:solidFill>
                        <a:srgbClr val="a6a6a6"/>
                      </a:solidFill>
                    </a:lnB>
                    <a:noFill/>
                  </a:tcPr>
                </a:tc>
              </a:tr>
            </a:tbl>
          </a:graphicData>
        </a:graphic>
      </p:graphicFrame>
      <p:sp>
        <p:nvSpPr>
          <p:cNvPr id="436" name="TextShape 2"/>
          <p:cNvSpPr txBox="1"/>
          <p:nvPr/>
        </p:nvSpPr>
        <p:spPr>
          <a:xfrm rot="16200000">
            <a:off x="8391600" y="4368600"/>
            <a:ext cx="986400" cy="364680"/>
          </a:xfrm>
          <a:prstGeom prst="rect">
            <a:avLst/>
          </a:prstGeom>
          <a:noFill/>
          <a:ln>
            <a:noFill/>
          </a:ln>
        </p:spPr>
        <p:txBody>
          <a:bodyPr anchor="ctr"/>
          <a:p>
            <a:pPr>
              <a:lnSpc>
                <a:spcPct val="100000"/>
              </a:lnSpc>
            </a:pPr>
            <a:fld id="{1C7CBDA6-96B6-4855-BFFD-5F023E64B753}"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930" dur="indefinite" restart="never" nodeType="tmRoot">
          <p:childTnLst>
            <p:seq>
              <p:cTn id="931" nodeType="mainSeq"/>
              <p:prevCondLst>
                <p:cond delay="0" evt="onPrev">
                  <p:tgtEl>
                    <p:sldTgt/>
                  </p:tgtEl>
                </p:cond>
              </p:prevCondLst>
              <p:nextCondLst>
                <p:cond delay="0" evt="onNext">
                  <p:tgtEl>
                    <p:sldTgt/>
                  </p:tgtEl>
                </p:cond>
              </p:nextCondLst>
            </p:seq>
          </p:childTnLst>
        </p:cTn>
      </p:par>
    </p:tnLst>
  </p:timing>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God Opened Lydia’s Heart?</a:t>
            </a:r>
            <a:endParaRPr b="0" lang="en-US" sz="1800" spc="-1" strike="noStrike">
              <a:solidFill>
                <a:srgbClr val="000000"/>
              </a:solidFill>
              <a:uFill>
                <a:solidFill>
                  <a:srgbClr val="ffffff"/>
                </a:solidFill>
              </a:uFill>
              <a:latin typeface="Arial"/>
            </a:endParaRPr>
          </a:p>
        </p:txBody>
      </p:sp>
      <p:sp>
        <p:nvSpPr>
          <p:cNvPr id="438"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19"/>
            </a:pPr>
            <a:r>
              <a:rPr b="0" lang="en-US" sz="2200" spc="-1" strike="noStrike">
                <a:solidFill>
                  <a:srgbClr val="000000"/>
                </a:solidFill>
                <a:uFill>
                  <a:solidFill>
                    <a:srgbClr val="ffffff"/>
                  </a:solidFill>
                </a:uFill>
                <a:latin typeface="Arial"/>
              </a:rPr>
              <a:t>“</a:t>
            </a:r>
            <a:r>
              <a:rPr b="0" lang="en-US" sz="2200" spc="-1" strike="noStrike">
                <a:solidFill>
                  <a:srgbClr val="000000"/>
                </a:solidFill>
                <a:uFill>
                  <a:solidFill>
                    <a:srgbClr val="ffffff"/>
                  </a:solidFill>
                </a:uFill>
                <a:latin typeface="Arial"/>
              </a:rPr>
              <a:t>For example, God </a:t>
            </a:r>
            <a:r>
              <a:rPr b="1" i="1" lang="en-US" sz="2200" spc="-1" strike="noStrike">
                <a:solidFill>
                  <a:srgbClr val="000000"/>
                </a:solidFill>
                <a:uFill>
                  <a:solidFill>
                    <a:srgbClr val="ffffff"/>
                  </a:solidFill>
                </a:uFill>
                <a:latin typeface="Arial"/>
              </a:rPr>
              <a:t>directly</a:t>
            </a:r>
            <a:r>
              <a:rPr b="0" lang="en-US" sz="2200" spc="-1" strike="noStrike">
                <a:solidFill>
                  <a:srgbClr val="000000"/>
                </a:solidFill>
                <a:uFill>
                  <a:solidFill>
                    <a:srgbClr val="ffffff"/>
                  </a:solidFill>
                </a:uFill>
                <a:latin typeface="Arial"/>
              </a:rPr>
              <a:t> opened Lydia’s heart before hearing the gospel!  (</a:t>
            </a:r>
            <a:r>
              <a:rPr b="1" lang="en-US" sz="2200" spc="-1" strike="noStrike">
                <a:solidFill>
                  <a:srgbClr val="d1282e"/>
                </a:solidFill>
                <a:uFill>
                  <a:solidFill>
                    <a:srgbClr val="ffffff"/>
                  </a:solidFill>
                </a:uFill>
                <a:latin typeface="Arial"/>
              </a:rPr>
              <a:t>Acts 16:14</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200" spc="-1" strike="noStrike">
                <a:solidFill>
                  <a:srgbClr val="000000"/>
                </a:solidFill>
                <a:uFill>
                  <a:solidFill>
                    <a:srgbClr val="ffffff"/>
                  </a:solidFill>
                </a:uFill>
                <a:latin typeface="Arial"/>
              </a:rPr>
              <a:t>“</a:t>
            </a:r>
            <a:r>
              <a:rPr b="0" i="1" lang="en-US" sz="2200" spc="-1" strike="noStrike">
                <a:solidFill>
                  <a:srgbClr val="000000"/>
                </a:solidFill>
                <a:uFill>
                  <a:solidFill>
                    <a:srgbClr val="ffffff"/>
                  </a:solidFill>
                </a:uFill>
                <a:latin typeface="Arial"/>
              </a:rPr>
              <a:t>Now a certain woman named Lydia heard us. She was a seller of purple from the city of Thyatira, who worshiped God. </a:t>
            </a:r>
            <a:r>
              <a:rPr b="1" i="1" lang="en-US" sz="2200" spc="-1" strike="noStrike">
                <a:solidFill>
                  <a:srgbClr val="000000"/>
                </a:solidFill>
                <a:uFill>
                  <a:solidFill>
                    <a:srgbClr val="ffffff"/>
                  </a:solidFill>
                </a:uFill>
                <a:latin typeface="Arial"/>
              </a:rPr>
              <a:t>The Lord </a:t>
            </a:r>
            <a:r>
              <a:rPr b="1" i="1" lang="en-US" sz="2200" spc="-1" strike="noStrike" u="sng">
                <a:solidFill>
                  <a:srgbClr val="d1282e"/>
                </a:solidFill>
                <a:uFill>
                  <a:solidFill>
                    <a:srgbClr val="ffffff"/>
                  </a:solidFill>
                </a:uFill>
                <a:latin typeface="Arial"/>
              </a:rPr>
              <a:t>opened</a:t>
            </a:r>
            <a:r>
              <a:rPr b="1" i="1" lang="en-US" sz="2200" spc="-1" strike="noStrike">
                <a:solidFill>
                  <a:srgbClr val="000000"/>
                </a:solidFill>
                <a:uFill>
                  <a:solidFill>
                    <a:srgbClr val="ffffff"/>
                  </a:solidFill>
                </a:uFill>
                <a:latin typeface="Arial"/>
              </a:rPr>
              <a:t> her heart </a:t>
            </a:r>
            <a:r>
              <a:rPr b="1" i="1" lang="en-US" sz="2200" spc="-1" strike="noStrike" u="sng">
                <a:solidFill>
                  <a:srgbClr val="000000"/>
                </a:solidFill>
                <a:uFill>
                  <a:solidFill>
                    <a:srgbClr val="ffffff"/>
                  </a:solidFill>
                </a:uFill>
                <a:latin typeface="Arial"/>
              </a:rPr>
              <a:t>to heed</a:t>
            </a:r>
            <a:r>
              <a:rPr b="1" i="1" lang="en-US" sz="2200" spc="-1" strike="noStrike">
                <a:solidFill>
                  <a:srgbClr val="000000"/>
                </a:solidFill>
                <a:uFill>
                  <a:solidFill>
                    <a:srgbClr val="ffffff"/>
                  </a:solidFill>
                </a:uFill>
                <a:latin typeface="Arial"/>
              </a:rPr>
              <a:t> the things spoken by Paul</a:t>
            </a:r>
            <a:r>
              <a:rPr b="0" i="1" lang="en-US" sz="2200" spc="-1" strike="noStrike">
                <a:solidFill>
                  <a:srgbClr val="000000"/>
                </a:solidFill>
                <a:uFill>
                  <a:solidFill>
                    <a:srgbClr val="ffffff"/>
                  </a:solidFill>
                </a:uFill>
                <a:latin typeface="Arial"/>
              </a:rPr>
              <a:t>.”</a:t>
            </a:r>
            <a:r>
              <a:rPr b="0" lang="en-US" sz="2200" spc="-1" strike="noStrike">
                <a:solidFill>
                  <a:srgbClr val="000000"/>
                </a:solidFill>
                <a:uFill>
                  <a:solidFill>
                    <a:srgbClr val="ffffff"/>
                  </a:solidFill>
                </a:uFill>
                <a:latin typeface="Arial"/>
              </a:rPr>
              <a:t> (</a:t>
            </a:r>
            <a:r>
              <a:rPr b="1" lang="en-US" sz="2200" spc="-1" strike="noStrike">
                <a:solidFill>
                  <a:srgbClr val="d1282e"/>
                </a:solidFill>
                <a:uFill>
                  <a:solidFill>
                    <a:srgbClr val="ffffff"/>
                  </a:solidFill>
                </a:uFill>
                <a:latin typeface="Arial"/>
              </a:rPr>
              <a:t>Acts 16:14</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p:txBody>
      </p:sp>
      <p:sp>
        <p:nvSpPr>
          <p:cNvPr id="439" name="TextShape 3"/>
          <p:cNvSpPr txBox="1"/>
          <p:nvPr/>
        </p:nvSpPr>
        <p:spPr>
          <a:xfrm rot="16200000">
            <a:off x="8391600" y="4368600"/>
            <a:ext cx="986400" cy="364680"/>
          </a:xfrm>
          <a:prstGeom prst="rect">
            <a:avLst/>
          </a:prstGeom>
          <a:noFill/>
          <a:ln>
            <a:noFill/>
          </a:ln>
        </p:spPr>
        <p:txBody>
          <a:bodyPr anchor="ctr"/>
          <a:p>
            <a:pPr>
              <a:lnSpc>
                <a:spcPct val="100000"/>
              </a:lnSpc>
            </a:pPr>
            <a:fld id="{BEEAB547-35B5-4FEB-9060-B21F53CB45C0}"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932" dur="indefinite" restart="never" nodeType="tmRoot">
          <p:childTnLst>
            <p:seq>
              <p:cTn id="933" dur="indefinite" nodeType="mainSeq">
                <p:childTnLst>
                  <p:par>
                    <p:cTn id="934" fill="hold">
                      <p:stCondLst>
                        <p:cond delay="0"/>
                      </p:stCondLst>
                      <p:childTnLst>
                        <p:par>
                          <p:cTn id="935" fill="hold">
                            <p:stCondLst>
                              <p:cond delay="0"/>
                            </p:stCondLst>
                            <p:childTnLst>
                              <p:par>
                                <p:cTn id="936" nodeType="afterEffect" fill="hold" presetClass="entr" presetID="10">
                                  <p:stCondLst>
                                    <p:cond delay="2000"/>
                                  </p:stCondLst>
                                  <p:childTnLst>
                                    <p:set>
                                      <p:cBhvr>
                                        <p:cTn id="937" dur="1" fill="hold">
                                          <p:stCondLst>
                                            <p:cond delay="0"/>
                                          </p:stCondLst>
                                        </p:cTn>
                                        <p:tgtEl>
                                          <p:spTgt spid="438">
                                            <p:txEl>
                                              <p:pRg st="90" end="281"/>
                                            </p:txEl>
                                          </p:spTgt>
                                        </p:tgtEl>
                                        <p:attrNameLst>
                                          <p:attrName>style.visibility</p:attrName>
                                        </p:attrNameLst>
                                      </p:cBhvr>
                                      <p:to>
                                        <p:strVal val="visible"/>
                                      </p:to>
                                    </p:set>
                                    <p:animEffect filter="fade" transition="in">
                                      <p:cBhvr additive="repl">
                                        <p:cTn id="938" dur="500"/>
                                        <p:tgtEl>
                                          <p:spTgt spid="438">
                                            <p:txEl>
                                              <p:pRg st="90" end="28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Opened to Listen or To Obey?</a:t>
            </a:r>
            <a:endParaRPr b="0" lang="en-US" sz="1800" spc="-1" strike="noStrike">
              <a:solidFill>
                <a:srgbClr val="000000"/>
              </a:solidFill>
              <a:uFill>
                <a:solidFill>
                  <a:srgbClr val="ffffff"/>
                </a:solidFill>
              </a:uFill>
              <a:latin typeface="Arial"/>
            </a:endParaRPr>
          </a:p>
        </p:txBody>
      </p:sp>
      <p:sp>
        <p:nvSpPr>
          <p:cNvPr id="441"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19"/>
            </a:pPr>
            <a:r>
              <a:rPr b="0" lang="en-US" sz="2200" spc="-1" strike="noStrike">
                <a:solidFill>
                  <a:srgbClr val="000000"/>
                </a:solidFill>
                <a:uFill>
                  <a:solidFill>
                    <a:srgbClr val="ffffff"/>
                  </a:solidFill>
                </a:uFill>
                <a:latin typeface="Arial"/>
              </a:rPr>
              <a:t>“</a:t>
            </a:r>
            <a:r>
              <a:rPr b="0" lang="en-US" sz="2200" spc="-1" strike="noStrike">
                <a:solidFill>
                  <a:srgbClr val="000000"/>
                </a:solidFill>
                <a:uFill>
                  <a:solidFill>
                    <a:srgbClr val="ffffff"/>
                  </a:solidFill>
                </a:uFill>
                <a:latin typeface="Arial"/>
              </a:rPr>
              <a:t>For example, God </a:t>
            </a:r>
            <a:r>
              <a:rPr b="1" i="1" lang="en-US" sz="2200" spc="-1" strike="noStrike">
                <a:solidFill>
                  <a:srgbClr val="000000"/>
                </a:solidFill>
                <a:uFill>
                  <a:solidFill>
                    <a:srgbClr val="ffffff"/>
                  </a:solidFill>
                </a:uFill>
                <a:latin typeface="Arial"/>
              </a:rPr>
              <a:t>directly</a:t>
            </a:r>
            <a:r>
              <a:rPr b="0" lang="en-US" sz="2200" spc="-1" strike="noStrike">
                <a:solidFill>
                  <a:srgbClr val="000000"/>
                </a:solidFill>
                <a:uFill>
                  <a:solidFill>
                    <a:srgbClr val="ffffff"/>
                  </a:solidFill>
                </a:uFill>
                <a:latin typeface="Arial"/>
              </a:rPr>
              <a:t> opened Lydia’s heart before hearing the gospel!  (</a:t>
            </a:r>
            <a:r>
              <a:rPr b="1" lang="en-US" sz="2200" spc="-1" strike="noStrike">
                <a:solidFill>
                  <a:srgbClr val="d1282e"/>
                </a:solidFill>
                <a:uFill>
                  <a:solidFill>
                    <a:srgbClr val="ffffff"/>
                  </a:solidFill>
                </a:uFill>
                <a:latin typeface="Arial"/>
              </a:rPr>
              <a:t>Acts 16:14</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200" spc="-1" strike="noStrike">
                <a:solidFill>
                  <a:srgbClr val="000000"/>
                </a:solidFill>
                <a:uFill>
                  <a:solidFill>
                    <a:srgbClr val="ffffff"/>
                  </a:solidFill>
                </a:uFill>
                <a:latin typeface="Arial"/>
              </a:rPr>
              <a:t>“</a:t>
            </a:r>
            <a:r>
              <a:rPr b="0" i="1" lang="en-US" sz="2200" spc="-1" strike="noStrike">
                <a:solidFill>
                  <a:srgbClr val="000000"/>
                </a:solidFill>
                <a:uFill>
                  <a:solidFill>
                    <a:srgbClr val="ffffff"/>
                  </a:solidFill>
                </a:uFill>
                <a:latin typeface="Arial"/>
              </a:rPr>
              <a:t>Now a certain woman named </a:t>
            </a:r>
            <a:r>
              <a:rPr b="1" i="1" lang="en-US" sz="2200" spc="-1" strike="noStrike">
                <a:solidFill>
                  <a:srgbClr val="000000"/>
                </a:solidFill>
                <a:uFill>
                  <a:solidFill>
                    <a:srgbClr val="ffffff"/>
                  </a:solidFill>
                </a:uFill>
                <a:latin typeface="Arial"/>
              </a:rPr>
              <a:t>Lydia </a:t>
            </a:r>
            <a:r>
              <a:rPr b="1" i="1" lang="en-US" sz="2200" spc="-1" strike="noStrike" u="sng">
                <a:solidFill>
                  <a:srgbClr val="d1282e"/>
                </a:solidFill>
                <a:uFill>
                  <a:solidFill>
                    <a:srgbClr val="ffffff"/>
                  </a:solidFill>
                </a:uFill>
                <a:latin typeface="Arial"/>
              </a:rPr>
              <a:t>heard</a:t>
            </a:r>
            <a:r>
              <a:rPr b="1" i="1" lang="en-US" sz="2200" spc="-1" strike="noStrike">
                <a:solidFill>
                  <a:srgbClr val="d1282e"/>
                </a:solidFill>
                <a:uFill>
                  <a:solidFill>
                    <a:srgbClr val="ffffff"/>
                  </a:solidFill>
                </a:uFill>
                <a:latin typeface="Arial"/>
              </a:rPr>
              <a:t> </a:t>
            </a:r>
            <a:r>
              <a:rPr b="1" i="1" lang="en-US" sz="2200" spc="-1" strike="noStrike">
                <a:solidFill>
                  <a:srgbClr val="000000"/>
                </a:solidFill>
                <a:uFill>
                  <a:solidFill>
                    <a:srgbClr val="ffffff"/>
                  </a:solidFill>
                </a:uFill>
                <a:latin typeface="Arial"/>
              </a:rPr>
              <a:t>us</a:t>
            </a:r>
            <a:r>
              <a:rPr b="0" i="1" lang="en-US" sz="2200" spc="-1" strike="noStrike">
                <a:solidFill>
                  <a:srgbClr val="000000"/>
                </a:solidFill>
                <a:uFill>
                  <a:solidFill>
                    <a:srgbClr val="ffffff"/>
                  </a:solidFill>
                </a:uFill>
                <a:latin typeface="Arial"/>
              </a:rPr>
              <a:t>. She was a seller of purple from the city of Thyatira, </a:t>
            </a:r>
            <a:r>
              <a:rPr b="1" i="1" lang="en-US" sz="2200" spc="-1" strike="noStrike">
                <a:solidFill>
                  <a:srgbClr val="000000"/>
                </a:solidFill>
                <a:uFill>
                  <a:solidFill>
                    <a:srgbClr val="ffffff"/>
                  </a:solidFill>
                </a:uFill>
                <a:latin typeface="Arial"/>
              </a:rPr>
              <a:t>who </a:t>
            </a:r>
            <a:r>
              <a:rPr b="1" i="1" lang="en-US" sz="2200" spc="-1" strike="noStrike" u="sng">
                <a:solidFill>
                  <a:srgbClr val="d1282e"/>
                </a:solidFill>
                <a:uFill>
                  <a:solidFill>
                    <a:srgbClr val="ffffff"/>
                  </a:solidFill>
                </a:uFill>
                <a:latin typeface="Arial"/>
              </a:rPr>
              <a:t>worshiped</a:t>
            </a:r>
            <a:r>
              <a:rPr b="1" i="1" lang="en-US" sz="2200" spc="-1" strike="noStrike">
                <a:solidFill>
                  <a:srgbClr val="d1282e"/>
                </a:solidFill>
                <a:uFill>
                  <a:solidFill>
                    <a:srgbClr val="ffffff"/>
                  </a:solidFill>
                </a:uFill>
                <a:latin typeface="Arial"/>
              </a:rPr>
              <a:t> </a:t>
            </a:r>
            <a:r>
              <a:rPr b="1" i="1" lang="en-US" sz="2200" spc="-1" strike="noStrike">
                <a:solidFill>
                  <a:srgbClr val="000000"/>
                </a:solidFill>
                <a:uFill>
                  <a:solidFill>
                    <a:srgbClr val="ffffff"/>
                  </a:solidFill>
                </a:uFill>
                <a:latin typeface="Arial"/>
              </a:rPr>
              <a:t>God</a:t>
            </a:r>
            <a:r>
              <a:rPr b="0" i="1" lang="en-US" sz="2200" spc="-1" strike="noStrike">
                <a:solidFill>
                  <a:srgbClr val="000000"/>
                </a:solidFill>
                <a:uFill>
                  <a:solidFill>
                    <a:srgbClr val="ffffff"/>
                  </a:solidFill>
                </a:uFill>
                <a:latin typeface="Arial"/>
              </a:rPr>
              <a:t>. </a:t>
            </a:r>
            <a:r>
              <a:rPr b="1" i="1" lang="en-US" sz="2200" spc="-1" strike="noStrike">
                <a:solidFill>
                  <a:srgbClr val="000000"/>
                </a:solidFill>
                <a:uFill>
                  <a:solidFill>
                    <a:srgbClr val="ffffff"/>
                  </a:solidFill>
                </a:uFill>
                <a:latin typeface="Arial"/>
              </a:rPr>
              <a:t>The Lord </a:t>
            </a:r>
            <a:r>
              <a:rPr b="1" i="1" lang="en-US" sz="2200" spc="-1" strike="noStrike" u="sng">
                <a:solidFill>
                  <a:srgbClr val="000000"/>
                </a:solidFill>
                <a:uFill>
                  <a:solidFill>
                    <a:srgbClr val="ffffff"/>
                  </a:solidFill>
                </a:uFill>
                <a:latin typeface="Arial"/>
              </a:rPr>
              <a:t>opened her heart to heed</a:t>
            </a:r>
            <a:r>
              <a:rPr b="1" i="1" lang="en-US" sz="2200" spc="-1" strike="noStrike">
                <a:solidFill>
                  <a:srgbClr val="000000"/>
                </a:solidFill>
                <a:uFill>
                  <a:solidFill>
                    <a:srgbClr val="ffffff"/>
                  </a:solidFill>
                </a:uFill>
                <a:latin typeface="Arial"/>
              </a:rPr>
              <a:t> the things spoken by Paul</a:t>
            </a:r>
            <a:r>
              <a:rPr b="0" i="1" lang="en-US" sz="2200" spc="-1" strike="noStrike">
                <a:solidFill>
                  <a:srgbClr val="000000"/>
                </a:solidFill>
                <a:uFill>
                  <a:solidFill>
                    <a:srgbClr val="ffffff"/>
                  </a:solidFill>
                </a:uFill>
                <a:latin typeface="Arial"/>
              </a:rPr>
              <a:t>.”</a:t>
            </a:r>
            <a:r>
              <a:rPr b="0" lang="en-US" sz="2200" spc="-1" strike="noStrike">
                <a:solidFill>
                  <a:srgbClr val="000000"/>
                </a:solidFill>
                <a:uFill>
                  <a:solidFill>
                    <a:srgbClr val="ffffff"/>
                  </a:solidFill>
                </a:uFill>
                <a:latin typeface="Arial"/>
              </a:rPr>
              <a:t> (</a:t>
            </a:r>
            <a:r>
              <a:rPr b="1" lang="en-US" sz="2200" spc="-1" strike="noStrike">
                <a:solidFill>
                  <a:srgbClr val="d1282e"/>
                </a:solidFill>
                <a:uFill>
                  <a:solidFill>
                    <a:srgbClr val="ffffff"/>
                  </a:solidFill>
                </a:uFill>
                <a:latin typeface="Arial"/>
              </a:rPr>
              <a:t>Acts 16:14</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200" spc="-1" strike="noStrike" u="sng">
                <a:solidFill>
                  <a:srgbClr val="000000"/>
                </a:solidFill>
                <a:uFill>
                  <a:solidFill>
                    <a:srgbClr val="ffffff"/>
                  </a:solidFill>
                </a:uFill>
                <a:latin typeface="Arial"/>
              </a:rPr>
              <a:t>How</a:t>
            </a:r>
            <a:r>
              <a:rPr b="0" lang="en-US" sz="2200" spc="-1" strike="noStrike">
                <a:solidFill>
                  <a:srgbClr val="000000"/>
                </a:solidFill>
                <a:uFill>
                  <a:solidFill>
                    <a:srgbClr val="ffffff"/>
                  </a:solidFill>
                </a:uFill>
                <a:latin typeface="Arial"/>
              </a:rPr>
              <a:t> did God open Lydia’s heart?</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Black"/>
              <a:buAutoNum type="arabicPeriod"/>
            </a:pPr>
            <a:r>
              <a:rPr b="0" lang="en-US" sz="2200" spc="-1" strike="noStrike">
                <a:solidFill>
                  <a:srgbClr val="000000"/>
                </a:solidFill>
                <a:uFill>
                  <a:solidFill>
                    <a:srgbClr val="ffffff"/>
                  </a:solidFill>
                </a:uFill>
                <a:latin typeface="Arial"/>
              </a:rPr>
              <a:t>Lydia was </a:t>
            </a:r>
            <a:r>
              <a:rPr b="1" i="1" lang="en-US" sz="2200" spc="-1" strike="noStrike">
                <a:solidFill>
                  <a:srgbClr val="000000"/>
                </a:solidFill>
                <a:uFill>
                  <a:solidFill>
                    <a:srgbClr val="ffffff"/>
                  </a:solidFill>
                </a:uFill>
                <a:latin typeface="Arial"/>
              </a:rPr>
              <a:t>already</a:t>
            </a:r>
            <a:r>
              <a:rPr b="0" lang="en-US" sz="2200" spc="-1" strike="noStrike">
                <a:solidFill>
                  <a:srgbClr val="000000"/>
                </a:solidFill>
                <a:uFill>
                  <a:solidFill>
                    <a:srgbClr val="ffffff"/>
                  </a:solidFill>
                </a:uFill>
                <a:latin typeface="Arial"/>
              </a:rPr>
              <a:t> a worshipper of God. Total Depravity?</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Black"/>
              <a:buAutoNum type="arabicPeriod"/>
            </a:pPr>
            <a:r>
              <a:rPr b="0" lang="en-US" sz="2200" spc="-1" strike="noStrike">
                <a:solidFill>
                  <a:srgbClr val="000000"/>
                </a:solidFill>
                <a:uFill>
                  <a:solidFill>
                    <a:srgbClr val="ffffff"/>
                  </a:solidFill>
                </a:uFill>
                <a:latin typeface="Arial"/>
              </a:rPr>
              <a:t>Lydia was already listening to gospel (</a:t>
            </a:r>
            <a:r>
              <a:rPr b="0" i="1" lang="en-US" sz="2200" spc="-1" strike="noStrike">
                <a:solidFill>
                  <a:srgbClr val="000000"/>
                </a:solidFill>
                <a:uFill>
                  <a:solidFill>
                    <a:srgbClr val="ffffff"/>
                  </a:solidFill>
                </a:uFill>
                <a:latin typeface="Arial"/>
              </a:rPr>
              <a:t>“</a:t>
            </a:r>
            <a:r>
              <a:rPr b="1" i="1" lang="en-US" sz="2200" spc="-1" strike="noStrike">
                <a:solidFill>
                  <a:srgbClr val="000000"/>
                </a:solidFill>
                <a:uFill>
                  <a:solidFill>
                    <a:srgbClr val="ffffff"/>
                  </a:solidFill>
                </a:uFill>
                <a:latin typeface="Arial"/>
              </a:rPr>
              <a:t>Lydia </a:t>
            </a:r>
            <a:r>
              <a:rPr b="1" i="1" lang="en-US" sz="2200" spc="-1" strike="noStrike" u="sng">
                <a:solidFill>
                  <a:srgbClr val="d1282e"/>
                </a:solidFill>
                <a:uFill>
                  <a:solidFill>
                    <a:srgbClr val="ffffff"/>
                  </a:solidFill>
                </a:uFill>
                <a:latin typeface="Arial"/>
              </a:rPr>
              <a:t>heard</a:t>
            </a:r>
            <a:r>
              <a:rPr b="1" i="1" lang="en-US" sz="2200" spc="-1" strike="noStrike">
                <a:solidFill>
                  <a:srgbClr val="d1282e"/>
                </a:solidFill>
                <a:uFill>
                  <a:solidFill>
                    <a:srgbClr val="ffffff"/>
                  </a:solidFill>
                </a:uFill>
                <a:latin typeface="Arial"/>
              </a:rPr>
              <a:t> </a:t>
            </a:r>
            <a:r>
              <a:rPr b="1" i="1" lang="en-US" sz="2200" spc="-1" strike="noStrike">
                <a:solidFill>
                  <a:srgbClr val="000000"/>
                </a:solidFill>
                <a:uFill>
                  <a:solidFill>
                    <a:srgbClr val="ffffff"/>
                  </a:solidFill>
                </a:uFill>
                <a:latin typeface="Arial"/>
              </a:rPr>
              <a:t>us</a:t>
            </a:r>
            <a:r>
              <a:rPr b="0" i="1" lang="en-US" sz="2200" spc="-1" strike="noStrike">
                <a:solidFill>
                  <a:srgbClr val="000000"/>
                </a:solidFill>
                <a:uFill>
                  <a:solidFill>
                    <a:srgbClr val="ffffff"/>
                  </a:solidFill>
                </a:uFill>
                <a:latin typeface="Arial"/>
              </a:rPr>
              <a:t>”</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Black"/>
              <a:buAutoNum type="arabicPeriod"/>
            </a:pPr>
            <a:r>
              <a:rPr b="0" i="1" lang="en-US" sz="2200" spc="-1" strike="noStrike">
                <a:solidFill>
                  <a:srgbClr val="000000"/>
                </a:solidFill>
                <a:uFill>
                  <a:solidFill>
                    <a:srgbClr val="ffffff"/>
                  </a:solidFill>
                </a:uFill>
                <a:latin typeface="Arial"/>
              </a:rPr>
              <a:t>“</a:t>
            </a:r>
            <a:r>
              <a:rPr b="0" i="1" lang="en-US" sz="2200" spc="-1" strike="noStrike">
                <a:solidFill>
                  <a:srgbClr val="000000"/>
                </a:solidFill>
                <a:uFill>
                  <a:solidFill>
                    <a:srgbClr val="ffffff"/>
                  </a:solidFill>
                </a:uFill>
                <a:latin typeface="Arial"/>
              </a:rPr>
              <a:t>Open”</a:t>
            </a:r>
            <a:r>
              <a:rPr b="0" lang="en-US" sz="2200" spc="-1" strike="noStrike">
                <a:solidFill>
                  <a:srgbClr val="000000"/>
                </a:solidFill>
                <a:uFill>
                  <a:solidFill>
                    <a:srgbClr val="ffffff"/>
                  </a:solidFill>
                </a:uFill>
                <a:latin typeface="Arial"/>
              </a:rPr>
              <a:t> and </a:t>
            </a:r>
            <a:r>
              <a:rPr b="0" i="1" lang="en-US" sz="2200" spc="-1" strike="noStrike">
                <a:solidFill>
                  <a:srgbClr val="000000"/>
                </a:solidFill>
                <a:uFill>
                  <a:solidFill>
                    <a:srgbClr val="ffffff"/>
                  </a:solidFill>
                </a:uFill>
                <a:latin typeface="Arial"/>
              </a:rPr>
              <a:t>“heed”</a:t>
            </a:r>
            <a:r>
              <a:rPr b="0" lang="en-US" sz="2200" spc="-1" strike="noStrike">
                <a:solidFill>
                  <a:srgbClr val="000000"/>
                </a:solidFill>
                <a:uFill>
                  <a:solidFill>
                    <a:srgbClr val="ffffff"/>
                  </a:solidFill>
                </a:uFill>
                <a:latin typeface="Arial"/>
              </a:rPr>
              <a:t> are durative – process, not event.</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Black"/>
              <a:buAutoNum type="arabicPeriod"/>
            </a:pPr>
            <a:r>
              <a:rPr b="0" i="1" lang="en-US" sz="2200" spc="-1" strike="noStrike">
                <a:solidFill>
                  <a:srgbClr val="000000"/>
                </a:solidFill>
                <a:uFill>
                  <a:solidFill>
                    <a:srgbClr val="ffffff"/>
                  </a:solidFill>
                </a:uFill>
                <a:latin typeface="Arial"/>
              </a:rPr>
              <a:t>“</a:t>
            </a:r>
            <a:r>
              <a:rPr b="0" i="1" lang="en-US" sz="2200" spc="-1" strike="noStrike">
                <a:solidFill>
                  <a:srgbClr val="000000"/>
                </a:solidFill>
                <a:uFill>
                  <a:solidFill>
                    <a:srgbClr val="ffffff"/>
                  </a:solidFill>
                </a:uFill>
                <a:latin typeface="Arial"/>
              </a:rPr>
              <a:t>Heed”</a:t>
            </a:r>
            <a:r>
              <a:rPr b="0" lang="en-US" sz="2200" spc="-1" strike="noStrike">
                <a:solidFill>
                  <a:srgbClr val="000000"/>
                </a:solidFill>
                <a:uFill>
                  <a:solidFill>
                    <a:srgbClr val="ffffff"/>
                  </a:solidFill>
                </a:uFill>
                <a:latin typeface="Arial"/>
              </a:rPr>
              <a:t> can mean “to apply” (i.e., </a:t>
            </a:r>
            <a:r>
              <a:rPr b="0" i="1" lang="en-US" sz="2200" spc="-1" strike="noStrike">
                <a:solidFill>
                  <a:srgbClr val="000000"/>
                </a:solidFill>
                <a:uFill>
                  <a:solidFill>
                    <a:srgbClr val="ffffff"/>
                  </a:solidFill>
                </a:uFill>
                <a:latin typeface="Arial"/>
              </a:rPr>
              <a:t>“when she was baptized”</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442" name="TextShape 3"/>
          <p:cNvSpPr txBox="1"/>
          <p:nvPr/>
        </p:nvSpPr>
        <p:spPr>
          <a:xfrm rot="16200000">
            <a:off x="8391600" y="4368600"/>
            <a:ext cx="986400" cy="364680"/>
          </a:xfrm>
          <a:prstGeom prst="rect">
            <a:avLst/>
          </a:prstGeom>
          <a:noFill/>
          <a:ln>
            <a:noFill/>
          </a:ln>
        </p:spPr>
        <p:txBody>
          <a:bodyPr anchor="ctr"/>
          <a:p>
            <a:pPr>
              <a:lnSpc>
                <a:spcPct val="100000"/>
              </a:lnSpc>
            </a:pPr>
            <a:fld id="{A011BF1C-99ED-49EA-BA1B-CF6EFEADCDF7}"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939" dur="indefinite" restart="never" nodeType="tmRoot">
          <p:childTnLst>
            <p:seq>
              <p:cTn id="940" dur="indefinite" nodeType="mainSeq">
                <p:childTnLst>
                  <p:par>
                    <p:cTn id="941" fill="hold">
                      <p:stCondLst>
                        <p:cond delay="indefinite"/>
                      </p:stCondLst>
                      <p:childTnLst>
                        <p:par>
                          <p:cTn id="942" fill="hold">
                            <p:stCondLst>
                              <p:cond delay="0"/>
                            </p:stCondLst>
                            <p:childTnLst>
                              <p:par>
                                <p:cTn id="943" nodeType="clickEffect" fill="hold" presetClass="entr" presetID="1">
                                  <p:stCondLst>
                                    <p:cond delay="0"/>
                                  </p:stCondLst>
                                  <p:childTnLst>
                                    <p:set>
                                      <p:cBhvr>
                                        <p:cTn id="944" dur="1" fill="hold">
                                          <p:stCondLst>
                                            <p:cond delay="0"/>
                                          </p:stCondLst>
                                        </p:cTn>
                                        <p:tgtEl>
                                          <p:spTgt spid="441">
                                            <p:txEl>
                                              <p:pRg st="281" end="313"/>
                                            </p:txEl>
                                          </p:spTgt>
                                        </p:tgtEl>
                                        <p:attrNameLst>
                                          <p:attrName>style.visibility</p:attrName>
                                        </p:attrNameLst>
                                      </p:cBhvr>
                                      <p:to>
                                        <p:strVal val="visible"/>
                                      </p:to>
                                    </p:set>
                                  </p:childTnLst>
                                </p:cTn>
                              </p:par>
                            </p:childTnLst>
                          </p:cTn>
                        </p:par>
                      </p:childTnLst>
                    </p:cTn>
                  </p:par>
                  <p:par>
                    <p:cTn id="945" fill="hold">
                      <p:stCondLst>
                        <p:cond delay="indefinite"/>
                      </p:stCondLst>
                      <p:childTnLst>
                        <p:par>
                          <p:cTn id="946" fill="hold">
                            <p:stCondLst>
                              <p:cond delay="0"/>
                            </p:stCondLst>
                            <p:childTnLst>
                              <p:par>
                                <p:cTn id="947" nodeType="clickEffect" fill="hold" presetClass="entr" presetID="1">
                                  <p:stCondLst>
                                    <p:cond delay="0"/>
                                  </p:stCondLst>
                                  <p:childTnLst>
                                    <p:set>
                                      <p:cBhvr>
                                        <p:cTn id="948" dur="1" fill="hold">
                                          <p:stCondLst>
                                            <p:cond delay="0"/>
                                          </p:stCondLst>
                                        </p:cTn>
                                        <p:tgtEl>
                                          <p:spTgt spid="441">
                                            <p:txEl>
                                              <p:pRg st="313" end="369"/>
                                            </p:txEl>
                                          </p:spTgt>
                                        </p:tgtEl>
                                        <p:attrNameLst>
                                          <p:attrName>style.visibility</p:attrName>
                                        </p:attrNameLst>
                                      </p:cBhvr>
                                      <p:to>
                                        <p:strVal val="visible"/>
                                      </p:to>
                                    </p:set>
                                  </p:childTnLst>
                                </p:cTn>
                              </p:par>
                            </p:childTnLst>
                          </p:cTn>
                        </p:par>
                      </p:childTnLst>
                    </p:cTn>
                  </p:par>
                  <p:par>
                    <p:cTn id="949" fill="hold">
                      <p:stCondLst>
                        <p:cond delay="indefinite"/>
                      </p:stCondLst>
                      <p:childTnLst>
                        <p:par>
                          <p:cTn id="950" fill="hold">
                            <p:stCondLst>
                              <p:cond delay="0"/>
                            </p:stCondLst>
                            <p:childTnLst>
                              <p:par>
                                <p:cTn id="951" nodeType="clickEffect" fill="hold" presetClass="entr" presetID="1">
                                  <p:stCondLst>
                                    <p:cond delay="0"/>
                                  </p:stCondLst>
                                  <p:childTnLst>
                                    <p:set>
                                      <p:cBhvr>
                                        <p:cTn id="952" dur="1" fill="hold">
                                          <p:stCondLst>
                                            <p:cond delay="0"/>
                                          </p:stCondLst>
                                        </p:cTn>
                                        <p:tgtEl>
                                          <p:spTgt spid="441">
                                            <p:txEl>
                                              <p:pRg st="369" end="427"/>
                                            </p:txEl>
                                          </p:spTgt>
                                        </p:tgtEl>
                                        <p:attrNameLst>
                                          <p:attrName>style.visibility</p:attrName>
                                        </p:attrNameLst>
                                      </p:cBhvr>
                                      <p:to>
                                        <p:strVal val="visible"/>
                                      </p:to>
                                    </p:set>
                                  </p:childTnLst>
                                </p:cTn>
                              </p:par>
                            </p:childTnLst>
                          </p:cTn>
                        </p:par>
                      </p:childTnLst>
                    </p:cTn>
                  </p:par>
                  <p:par>
                    <p:cTn id="953" fill="hold">
                      <p:stCondLst>
                        <p:cond delay="indefinite"/>
                      </p:stCondLst>
                      <p:childTnLst>
                        <p:par>
                          <p:cTn id="954" fill="hold">
                            <p:stCondLst>
                              <p:cond delay="0"/>
                            </p:stCondLst>
                            <p:childTnLst>
                              <p:par>
                                <p:cTn id="955" nodeType="clickEffect" fill="hold" presetClass="entr" presetID="1">
                                  <p:stCondLst>
                                    <p:cond delay="0"/>
                                  </p:stCondLst>
                                  <p:childTnLst>
                                    <p:set>
                                      <p:cBhvr>
                                        <p:cTn id="956" dur="1" fill="hold">
                                          <p:stCondLst>
                                            <p:cond delay="0"/>
                                          </p:stCondLst>
                                        </p:cTn>
                                        <p:tgtEl>
                                          <p:spTgt spid="441">
                                            <p:txEl>
                                              <p:pRg st="427" end="480"/>
                                            </p:txEl>
                                          </p:spTgt>
                                        </p:tgtEl>
                                        <p:attrNameLst>
                                          <p:attrName>style.visibility</p:attrName>
                                        </p:attrNameLst>
                                      </p:cBhvr>
                                      <p:to>
                                        <p:strVal val="visible"/>
                                      </p:to>
                                    </p:set>
                                  </p:childTnLst>
                                </p:cTn>
                              </p:par>
                            </p:childTnLst>
                          </p:cTn>
                        </p:par>
                      </p:childTnLst>
                    </p:cTn>
                  </p:par>
                  <p:par>
                    <p:cTn id="957" fill="hold">
                      <p:stCondLst>
                        <p:cond delay="indefinite"/>
                      </p:stCondLst>
                      <p:childTnLst>
                        <p:par>
                          <p:cTn id="958" fill="hold">
                            <p:stCondLst>
                              <p:cond delay="0"/>
                            </p:stCondLst>
                            <p:childTnLst>
                              <p:par>
                                <p:cTn id="959" nodeType="clickEffect" fill="hold" presetClass="entr" presetID="1">
                                  <p:stCondLst>
                                    <p:cond delay="0"/>
                                  </p:stCondLst>
                                  <p:childTnLst>
                                    <p:set>
                                      <p:cBhvr>
                                        <p:cTn id="960" dur="1" fill="hold">
                                          <p:stCondLst>
                                            <p:cond delay="0"/>
                                          </p:stCondLst>
                                        </p:cTn>
                                        <p:tgtEl>
                                          <p:spTgt spid="441">
                                            <p:txEl>
                                              <p:pRg st="480" end="53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Opened to Listen or to Obey?</a:t>
            </a:r>
            <a:endParaRPr b="0" lang="en-US" sz="1800" spc="-1" strike="noStrike">
              <a:solidFill>
                <a:srgbClr val="000000"/>
              </a:solidFill>
              <a:uFill>
                <a:solidFill>
                  <a:srgbClr val="ffffff"/>
                </a:solidFill>
              </a:uFill>
              <a:latin typeface="Arial"/>
            </a:endParaRPr>
          </a:p>
        </p:txBody>
      </p:sp>
      <p:sp>
        <p:nvSpPr>
          <p:cNvPr id="444" name="TextShape 2"/>
          <p:cNvSpPr txBox="1"/>
          <p:nvPr/>
        </p:nvSpPr>
        <p:spPr>
          <a:xfrm>
            <a:off x="457200" y="617400"/>
            <a:ext cx="8229240" cy="4320360"/>
          </a:xfrm>
          <a:prstGeom prst="rect">
            <a:avLst/>
          </a:prstGeom>
          <a:noFill/>
          <a:ln>
            <a:noFill/>
          </a:ln>
        </p:spPr>
        <p:txBody>
          <a:bodyPr/>
          <a:p>
            <a:pPr marL="343080" indent="-342720">
              <a:lnSpc>
                <a:spcPct val="100000"/>
              </a:lnSpc>
              <a:buClr>
                <a:srgbClr val="d1282e"/>
              </a:buClr>
              <a:buFont typeface="Arial"/>
              <a:buChar char="•"/>
            </a:pPr>
            <a:r>
              <a:rPr b="1" lang="en-US" sz="2400" spc="-1" strike="noStrike">
                <a:solidFill>
                  <a:srgbClr val="d1282e"/>
                </a:solidFill>
                <a:uFill>
                  <a:solidFill>
                    <a:srgbClr val="ffffff"/>
                  </a:solidFill>
                </a:uFill>
                <a:latin typeface="Arial"/>
              </a:rPr>
              <a:t>ASV</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“whose heart the Lord opened </a:t>
            </a:r>
            <a:r>
              <a:rPr b="1" i="1" lang="en-US" sz="2400" spc="-1" strike="noStrike">
                <a:solidFill>
                  <a:srgbClr val="000000"/>
                </a:solidFill>
                <a:uFill>
                  <a:solidFill>
                    <a:srgbClr val="ffffff"/>
                  </a:solidFill>
                </a:uFill>
                <a:latin typeface="Arial"/>
              </a:rPr>
              <a:t>to </a:t>
            </a:r>
            <a:r>
              <a:rPr b="1" i="1" lang="en-US" sz="2400" spc="-1" strike="noStrike" u="sng">
                <a:solidFill>
                  <a:srgbClr val="000000"/>
                </a:solidFill>
                <a:uFill>
                  <a:solidFill>
                    <a:srgbClr val="ffffff"/>
                  </a:solidFill>
                </a:uFill>
                <a:latin typeface="Arial"/>
              </a:rPr>
              <a:t>give heed</a:t>
            </a:r>
            <a:r>
              <a:rPr b="0" i="1"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400" spc="-1" strike="noStrike">
                <a:solidFill>
                  <a:srgbClr val="d1282e"/>
                </a:solidFill>
                <a:uFill>
                  <a:solidFill>
                    <a:srgbClr val="ffffff"/>
                  </a:solidFill>
                </a:uFill>
                <a:latin typeface="Arial"/>
              </a:rPr>
              <a:t>NKJ</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“opened her heart </a:t>
            </a:r>
            <a:r>
              <a:rPr b="1" i="1" lang="en-US" sz="2400" spc="-1" strike="noStrike">
                <a:solidFill>
                  <a:srgbClr val="000000"/>
                </a:solidFill>
                <a:uFill>
                  <a:solidFill>
                    <a:srgbClr val="ffffff"/>
                  </a:solidFill>
                </a:uFill>
                <a:latin typeface="Arial"/>
              </a:rPr>
              <a:t>to </a:t>
            </a:r>
            <a:r>
              <a:rPr b="1" i="1" lang="en-US" sz="2400" spc="-1" strike="noStrike" u="sng">
                <a:solidFill>
                  <a:srgbClr val="000000"/>
                </a:solidFill>
                <a:uFill>
                  <a:solidFill>
                    <a:srgbClr val="ffffff"/>
                  </a:solidFill>
                </a:uFill>
                <a:latin typeface="Arial"/>
              </a:rPr>
              <a:t>heed</a:t>
            </a:r>
            <a:r>
              <a:rPr b="0" i="1"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400" spc="-1" strike="noStrike">
                <a:solidFill>
                  <a:srgbClr val="d1282e"/>
                </a:solidFill>
                <a:uFill>
                  <a:solidFill>
                    <a:srgbClr val="ffffff"/>
                  </a:solidFill>
                </a:uFill>
                <a:latin typeface="Arial"/>
              </a:rPr>
              <a:t>ESV</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“opened her heart </a:t>
            </a:r>
            <a:r>
              <a:rPr b="1" i="1" lang="en-US" sz="2400" spc="-1" strike="noStrike">
                <a:solidFill>
                  <a:srgbClr val="000000"/>
                </a:solidFill>
                <a:uFill>
                  <a:solidFill>
                    <a:srgbClr val="ffffff"/>
                  </a:solidFill>
                </a:uFill>
                <a:latin typeface="Arial"/>
              </a:rPr>
              <a:t>to </a:t>
            </a:r>
            <a:r>
              <a:rPr b="1" i="1" lang="en-US" sz="2400" spc="-1" strike="noStrike" u="sng">
                <a:solidFill>
                  <a:srgbClr val="000000"/>
                </a:solidFill>
                <a:uFill>
                  <a:solidFill>
                    <a:srgbClr val="ffffff"/>
                  </a:solidFill>
                </a:uFill>
                <a:latin typeface="Arial"/>
              </a:rPr>
              <a:t>pay attention</a:t>
            </a:r>
            <a:r>
              <a:rPr b="0" i="1"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400" spc="-1" strike="noStrike">
                <a:solidFill>
                  <a:srgbClr val="d1282e"/>
                </a:solidFill>
                <a:uFill>
                  <a:solidFill>
                    <a:srgbClr val="ffffff"/>
                  </a:solidFill>
                </a:uFill>
                <a:latin typeface="Arial"/>
              </a:rPr>
              <a:t>YLT</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“did open </a:t>
            </a:r>
            <a:r>
              <a:rPr b="1" i="1" lang="en-US" sz="2400" spc="-1" strike="noStrike">
                <a:solidFill>
                  <a:srgbClr val="000000"/>
                </a:solidFill>
                <a:uFill>
                  <a:solidFill>
                    <a:srgbClr val="ffffff"/>
                  </a:solidFill>
                </a:uFill>
                <a:latin typeface="Arial"/>
              </a:rPr>
              <a:t>to </a:t>
            </a:r>
            <a:r>
              <a:rPr b="1" i="1" lang="en-US" sz="2400" spc="-1" strike="noStrike" u="sng">
                <a:solidFill>
                  <a:srgbClr val="000000"/>
                </a:solidFill>
                <a:uFill>
                  <a:solidFill>
                    <a:srgbClr val="ffffff"/>
                  </a:solidFill>
                </a:uFill>
                <a:latin typeface="Arial"/>
              </a:rPr>
              <a:t>attend</a:t>
            </a:r>
            <a:r>
              <a:rPr b="0" i="1"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400" spc="-1" strike="noStrike">
                <a:solidFill>
                  <a:srgbClr val="d1282e"/>
                </a:solidFill>
                <a:uFill>
                  <a:solidFill>
                    <a:srgbClr val="ffffff"/>
                  </a:solidFill>
                </a:uFill>
                <a:latin typeface="Arial"/>
              </a:rPr>
              <a:t>KJV</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“heart the Lord opened, </a:t>
            </a:r>
            <a:r>
              <a:rPr b="1" i="1" lang="en-US" sz="2400" spc="-1" strike="noStrike">
                <a:solidFill>
                  <a:srgbClr val="000000"/>
                </a:solidFill>
                <a:uFill>
                  <a:solidFill>
                    <a:srgbClr val="ffffff"/>
                  </a:solidFill>
                </a:uFill>
                <a:latin typeface="Arial"/>
              </a:rPr>
              <a:t>that she </a:t>
            </a:r>
            <a:r>
              <a:rPr b="1" i="1" lang="en-US" sz="2400" spc="-1" strike="noStrike" u="sng">
                <a:solidFill>
                  <a:srgbClr val="000000"/>
                </a:solidFill>
                <a:uFill>
                  <a:solidFill>
                    <a:srgbClr val="ffffff"/>
                  </a:solidFill>
                </a:uFill>
                <a:latin typeface="Arial"/>
              </a:rPr>
              <a:t>attended</a:t>
            </a:r>
            <a:r>
              <a:rPr b="0" i="1"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400" spc="-1" strike="noStrike">
                <a:solidFill>
                  <a:srgbClr val="d1282e"/>
                </a:solidFill>
                <a:uFill>
                  <a:solidFill>
                    <a:srgbClr val="ffffff"/>
                  </a:solidFill>
                </a:uFill>
                <a:latin typeface="Arial"/>
              </a:rPr>
              <a:t>NAS</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“opened her heart </a:t>
            </a:r>
            <a:r>
              <a:rPr b="1" i="1" lang="en-US" sz="2400" spc="-1" strike="noStrike">
                <a:solidFill>
                  <a:srgbClr val="000000"/>
                </a:solidFill>
                <a:uFill>
                  <a:solidFill>
                    <a:srgbClr val="ffffff"/>
                  </a:solidFill>
                </a:uFill>
                <a:latin typeface="Arial"/>
              </a:rPr>
              <a:t>to </a:t>
            </a:r>
            <a:r>
              <a:rPr b="1" i="1" lang="en-US" sz="2400" spc="-1" strike="noStrike" u="sng">
                <a:solidFill>
                  <a:srgbClr val="000000"/>
                </a:solidFill>
                <a:uFill>
                  <a:solidFill>
                    <a:srgbClr val="ffffff"/>
                  </a:solidFill>
                </a:uFill>
                <a:latin typeface="Arial"/>
              </a:rPr>
              <a:t>respond</a:t>
            </a:r>
            <a:r>
              <a:rPr b="0" i="1"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400" spc="-1" strike="noStrike">
                <a:solidFill>
                  <a:srgbClr val="d1282e"/>
                </a:solidFill>
                <a:uFill>
                  <a:solidFill>
                    <a:srgbClr val="ffffff"/>
                  </a:solidFill>
                </a:uFill>
                <a:latin typeface="Arial"/>
              </a:rPr>
              <a:t>NIV</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“opened her to heart </a:t>
            </a:r>
            <a:r>
              <a:rPr b="1" i="1" lang="en-US" sz="2400" spc="-1" strike="noStrike">
                <a:solidFill>
                  <a:srgbClr val="000000"/>
                </a:solidFill>
                <a:uFill>
                  <a:solidFill>
                    <a:srgbClr val="ffffff"/>
                  </a:solidFill>
                </a:uFill>
                <a:latin typeface="Arial"/>
              </a:rPr>
              <a:t>to </a:t>
            </a:r>
            <a:r>
              <a:rPr b="1" i="1" lang="en-US" sz="2400" spc="-1" strike="noStrike" u="sng">
                <a:solidFill>
                  <a:srgbClr val="000000"/>
                </a:solidFill>
                <a:uFill>
                  <a:solidFill>
                    <a:srgbClr val="ffffff"/>
                  </a:solidFill>
                </a:uFill>
                <a:latin typeface="Arial"/>
              </a:rPr>
              <a:t>respond</a:t>
            </a:r>
            <a:r>
              <a:rPr b="0" i="1"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belongeth to another tribe, from which no man hath </a:t>
            </a:r>
            <a:r>
              <a:rPr b="1" i="1" lang="en-US" sz="2400" spc="-1" strike="noStrike">
                <a:solidFill>
                  <a:srgbClr val="000000"/>
                </a:solidFill>
                <a:uFill>
                  <a:solidFill>
                    <a:srgbClr val="ffffff"/>
                  </a:solidFill>
                </a:uFill>
                <a:latin typeface="Arial"/>
              </a:rPr>
              <a:t>given </a:t>
            </a:r>
            <a:r>
              <a:rPr b="1" i="1" lang="en-US" sz="2400" spc="-1" strike="noStrike" u="sng">
                <a:solidFill>
                  <a:srgbClr val="000000"/>
                </a:solidFill>
                <a:uFill>
                  <a:solidFill>
                    <a:srgbClr val="ffffff"/>
                  </a:solidFill>
                </a:uFill>
                <a:latin typeface="Arial"/>
              </a:rPr>
              <a:t>attendance</a:t>
            </a:r>
            <a:r>
              <a:rPr b="1"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at the altar.”</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Hebrews 7:13</a:t>
            </a:r>
            <a:r>
              <a:rPr b="0" lang="en-US" sz="2400" spc="-1" strike="noStrike">
                <a:solidFill>
                  <a:srgbClr val="d1282e"/>
                </a:solidFill>
                <a:uFill>
                  <a:solidFill>
                    <a:srgbClr val="ffffff"/>
                  </a:solidFill>
                </a:uFill>
                <a:latin typeface="Arial"/>
              </a:rPr>
              <a:t> </a:t>
            </a:r>
            <a:r>
              <a:rPr b="1" lang="en-US" sz="2400" spc="-1" strike="noStrike">
                <a:solidFill>
                  <a:srgbClr val="000000"/>
                </a:solidFill>
                <a:uFill>
                  <a:solidFill>
                    <a:srgbClr val="ffffff"/>
                  </a:solidFill>
                </a:uFill>
                <a:latin typeface="Arial"/>
              </a:rPr>
              <a:t>ASV</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See also:  </a:t>
            </a:r>
            <a:r>
              <a:rPr b="1" lang="en-US" sz="2400" spc="-1" strike="noStrike">
                <a:solidFill>
                  <a:srgbClr val="d1282e"/>
                </a:solidFill>
                <a:uFill>
                  <a:solidFill>
                    <a:srgbClr val="ffffff"/>
                  </a:solidFill>
                </a:uFill>
                <a:latin typeface="Arial"/>
              </a:rPr>
              <a:t>I Timothy 4:13</a:t>
            </a:r>
            <a:endParaRPr b="1" lang="en-US" sz="2000" spc="-1" strike="noStrike">
              <a:solidFill>
                <a:srgbClr val="000000"/>
              </a:solidFill>
              <a:uFill>
                <a:solidFill>
                  <a:srgbClr val="ffffff"/>
                </a:solidFill>
              </a:uFill>
              <a:latin typeface="Arial"/>
            </a:endParaRPr>
          </a:p>
        </p:txBody>
      </p:sp>
      <p:sp>
        <p:nvSpPr>
          <p:cNvPr id="445" name="TextShape 3"/>
          <p:cNvSpPr txBox="1"/>
          <p:nvPr/>
        </p:nvSpPr>
        <p:spPr>
          <a:xfrm rot="16200000">
            <a:off x="8391600" y="4368600"/>
            <a:ext cx="986400" cy="364680"/>
          </a:xfrm>
          <a:prstGeom prst="rect">
            <a:avLst/>
          </a:prstGeom>
          <a:noFill/>
          <a:ln>
            <a:noFill/>
          </a:ln>
        </p:spPr>
        <p:txBody>
          <a:bodyPr anchor="ctr"/>
          <a:p>
            <a:pPr>
              <a:lnSpc>
                <a:spcPct val="100000"/>
              </a:lnSpc>
            </a:pPr>
            <a:fld id="{258D1E8B-96B8-47FE-8D40-6BDEAF5EC8A5}"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961" dur="indefinite" restart="never" nodeType="tmRoot">
          <p:childTnLst>
            <p:seq>
              <p:cTn id="962" dur="indefinite" nodeType="mainSeq">
                <p:childTnLst>
                  <p:par>
                    <p:cTn id="963" fill="hold">
                      <p:stCondLst>
                        <p:cond delay="indefinite"/>
                      </p:stCondLst>
                      <p:childTnLst>
                        <p:par>
                          <p:cTn id="964" fill="hold">
                            <p:stCondLst>
                              <p:cond delay="0"/>
                            </p:stCondLst>
                            <p:childTnLst>
                              <p:par>
                                <p:cTn id="965" nodeType="clickEffect" fill="hold" presetClass="entr" presetID="1">
                                  <p:stCondLst>
                                    <p:cond delay="0"/>
                                  </p:stCondLst>
                                  <p:childTnLst>
                                    <p:set>
                                      <p:cBhvr>
                                        <p:cTn id="966" dur="1" fill="hold">
                                          <p:stCondLst>
                                            <p:cond delay="0"/>
                                          </p:stCondLst>
                                        </p:cTn>
                                        <p:tgtEl>
                                          <p:spTgt spid="444">
                                            <p:txEl>
                                              <p:pRg st="0" end="49"/>
                                            </p:txEl>
                                          </p:spTgt>
                                        </p:tgtEl>
                                        <p:attrNameLst>
                                          <p:attrName>style.visibility</p:attrName>
                                        </p:attrNameLst>
                                      </p:cBhvr>
                                      <p:to>
                                        <p:strVal val="visible"/>
                                      </p:to>
                                    </p:set>
                                  </p:childTnLst>
                                </p:cTn>
                              </p:par>
                              <p:par>
                                <p:cTn id="967" nodeType="withEffect" fill="hold" presetClass="entr" presetID="1">
                                  <p:stCondLst>
                                    <p:cond delay="0"/>
                                  </p:stCondLst>
                                  <p:childTnLst>
                                    <p:set>
                                      <p:cBhvr>
                                        <p:cTn id="968" dur="1" fill="hold">
                                          <p:stCondLst>
                                            <p:cond delay="0"/>
                                          </p:stCondLst>
                                        </p:cTn>
                                        <p:tgtEl>
                                          <p:spTgt spid="444">
                                            <p:txEl>
                                              <p:pRg st="49" end="82"/>
                                            </p:txEl>
                                          </p:spTgt>
                                        </p:tgtEl>
                                        <p:attrNameLst>
                                          <p:attrName>style.visibility</p:attrName>
                                        </p:attrNameLst>
                                      </p:cBhvr>
                                      <p:to>
                                        <p:strVal val="visible"/>
                                      </p:to>
                                    </p:set>
                                  </p:childTnLst>
                                </p:cTn>
                              </p:par>
                              <p:par>
                                <p:cTn id="969" nodeType="withEffect" fill="hold" presetClass="entr" presetID="1">
                                  <p:stCondLst>
                                    <p:cond delay="0"/>
                                  </p:stCondLst>
                                  <p:childTnLst>
                                    <p:set>
                                      <p:cBhvr>
                                        <p:cTn id="970" dur="1" fill="hold">
                                          <p:stCondLst>
                                            <p:cond delay="0"/>
                                          </p:stCondLst>
                                        </p:cTn>
                                        <p:tgtEl>
                                          <p:spTgt spid="444">
                                            <p:txEl>
                                              <p:pRg st="82" end="124"/>
                                            </p:txEl>
                                          </p:spTgt>
                                        </p:tgtEl>
                                        <p:attrNameLst>
                                          <p:attrName>style.visibility</p:attrName>
                                        </p:attrNameLst>
                                      </p:cBhvr>
                                      <p:to>
                                        <p:strVal val="visible"/>
                                      </p:to>
                                    </p:set>
                                  </p:childTnLst>
                                </p:cTn>
                              </p:par>
                            </p:childTnLst>
                          </p:cTn>
                        </p:par>
                      </p:childTnLst>
                    </p:cTn>
                  </p:par>
                  <p:par>
                    <p:cTn id="971" fill="hold">
                      <p:stCondLst>
                        <p:cond delay="indefinite"/>
                      </p:stCondLst>
                      <p:childTnLst>
                        <p:par>
                          <p:cTn id="972" fill="hold">
                            <p:stCondLst>
                              <p:cond delay="0"/>
                            </p:stCondLst>
                            <p:childTnLst>
                              <p:par>
                                <p:cTn id="973" nodeType="clickEffect" fill="hold" presetClass="entr" presetID="1">
                                  <p:stCondLst>
                                    <p:cond delay="0"/>
                                  </p:stCondLst>
                                  <p:childTnLst>
                                    <p:set>
                                      <p:cBhvr>
                                        <p:cTn id="974" dur="1" fill="hold">
                                          <p:stCondLst>
                                            <p:cond delay="0"/>
                                          </p:stCondLst>
                                        </p:cTn>
                                        <p:tgtEl>
                                          <p:spTgt spid="444">
                                            <p:txEl>
                                              <p:pRg st="124" end="151"/>
                                            </p:txEl>
                                          </p:spTgt>
                                        </p:tgtEl>
                                        <p:attrNameLst>
                                          <p:attrName>style.visibility</p:attrName>
                                        </p:attrNameLst>
                                      </p:cBhvr>
                                      <p:to>
                                        <p:strVal val="visible"/>
                                      </p:to>
                                    </p:set>
                                  </p:childTnLst>
                                </p:cTn>
                              </p:par>
                              <p:par>
                                <p:cTn id="975" nodeType="withEffect" fill="hold" presetClass="entr" presetID="1">
                                  <p:stCondLst>
                                    <p:cond delay="0"/>
                                  </p:stCondLst>
                                  <p:childTnLst>
                                    <p:set>
                                      <p:cBhvr>
                                        <p:cTn id="976" dur="1" fill="hold">
                                          <p:stCondLst>
                                            <p:cond delay="0"/>
                                          </p:stCondLst>
                                        </p:cTn>
                                        <p:tgtEl>
                                          <p:spTgt spid="444">
                                            <p:txEl>
                                              <p:pRg st="151" end="200"/>
                                            </p:txEl>
                                          </p:spTgt>
                                        </p:tgtEl>
                                        <p:attrNameLst>
                                          <p:attrName>style.visibility</p:attrName>
                                        </p:attrNameLst>
                                      </p:cBhvr>
                                      <p:to>
                                        <p:strVal val="visible"/>
                                      </p:to>
                                    </p:set>
                                  </p:childTnLst>
                                </p:cTn>
                              </p:par>
                              <p:par>
                                <p:cTn id="977" nodeType="withEffect" fill="hold" presetClass="entr" presetID="1">
                                  <p:stCondLst>
                                    <p:cond delay="0"/>
                                  </p:stCondLst>
                                  <p:childTnLst>
                                    <p:set>
                                      <p:cBhvr>
                                        <p:cTn id="978" dur="1" fill="hold">
                                          <p:stCondLst>
                                            <p:cond delay="0"/>
                                          </p:stCondLst>
                                        </p:cTn>
                                        <p:tgtEl>
                                          <p:spTgt spid="444">
                                            <p:txEl>
                                              <p:pRg st="200" end="236"/>
                                            </p:txEl>
                                          </p:spTgt>
                                        </p:tgtEl>
                                        <p:attrNameLst>
                                          <p:attrName>style.visibility</p:attrName>
                                        </p:attrNameLst>
                                      </p:cBhvr>
                                      <p:to>
                                        <p:strVal val="visible"/>
                                      </p:to>
                                    </p:set>
                                  </p:childTnLst>
                                </p:cTn>
                              </p:par>
                              <p:par>
                                <p:cTn id="979" nodeType="withEffect" fill="hold" presetClass="entr" presetID="1">
                                  <p:stCondLst>
                                    <p:cond delay="0"/>
                                  </p:stCondLst>
                                  <p:childTnLst>
                                    <p:set>
                                      <p:cBhvr>
                                        <p:cTn id="980" dur="1" fill="hold">
                                          <p:stCondLst>
                                            <p:cond delay="0"/>
                                          </p:stCondLst>
                                        </p:cTn>
                                        <p:tgtEl>
                                          <p:spTgt spid="444">
                                            <p:txEl>
                                              <p:pRg st="236" end="275"/>
                                            </p:txEl>
                                          </p:spTgt>
                                        </p:tgtEl>
                                        <p:attrNameLst>
                                          <p:attrName>style.visibility</p:attrName>
                                        </p:attrNameLst>
                                      </p:cBhvr>
                                      <p:to>
                                        <p:strVal val="visible"/>
                                      </p:to>
                                    </p:set>
                                  </p:childTnLst>
                                </p:cTn>
                              </p:par>
                            </p:childTnLst>
                          </p:cTn>
                        </p:par>
                      </p:childTnLst>
                    </p:cTn>
                  </p:par>
                  <p:par>
                    <p:cTn id="981" fill="hold">
                      <p:stCondLst>
                        <p:cond delay="indefinite"/>
                      </p:stCondLst>
                      <p:childTnLst>
                        <p:par>
                          <p:cTn id="982" fill="hold">
                            <p:stCondLst>
                              <p:cond delay="0"/>
                            </p:stCondLst>
                            <p:childTnLst>
                              <p:par>
                                <p:cTn id="983" nodeType="clickEffect" fill="hold" presetClass="entr" presetID="1">
                                  <p:stCondLst>
                                    <p:cond delay="0"/>
                                  </p:stCondLst>
                                  <p:childTnLst>
                                    <p:set>
                                      <p:cBhvr>
                                        <p:cTn id="984" dur="1" fill="hold">
                                          <p:stCondLst>
                                            <p:cond delay="0"/>
                                          </p:stCondLst>
                                        </p:cTn>
                                        <p:tgtEl>
                                          <p:spTgt spid="444">
                                            <p:txEl>
                                              <p:pRg st="275" end="378"/>
                                            </p:txEl>
                                          </p:spTgt>
                                        </p:tgtEl>
                                        <p:attrNameLst>
                                          <p:attrName>style.visibility</p:attrName>
                                        </p:attrNameLst>
                                      </p:cBhvr>
                                      <p:to>
                                        <p:strVal val="visible"/>
                                      </p:to>
                                    </p:set>
                                  </p:childTnLst>
                                </p:cTn>
                              </p:par>
                              <p:par>
                                <p:cTn id="985" nodeType="withEffect" fill="hold" presetClass="entr" presetID="1">
                                  <p:stCondLst>
                                    <p:cond delay="0"/>
                                  </p:stCondLst>
                                  <p:childTnLst>
                                    <p:set>
                                      <p:cBhvr>
                                        <p:cTn id="986" dur="1" fill="hold">
                                          <p:stCondLst>
                                            <p:cond delay="0"/>
                                          </p:stCondLst>
                                        </p:cTn>
                                        <p:tgtEl>
                                          <p:spTgt spid="444">
                                            <p:txEl>
                                              <p:pRg st="378" end="40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446"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God Opened Lydia’s Heart?</a:t>
            </a:r>
            <a:endParaRPr b="0" lang="en-US" sz="1800" spc="-1" strike="noStrike">
              <a:solidFill>
                <a:srgbClr val="000000"/>
              </a:solidFill>
              <a:uFill>
                <a:solidFill>
                  <a:srgbClr val="ffffff"/>
                </a:solidFill>
              </a:uFill>
              <a:latin typeface="Arial"/>
            </a:endParaRPr>
          </a:p>
        </p:txBody>
      </p:sp>
      <p:sp>
        <p:nvSpPr>
          <p:cNvPr id="447" name="TextShape 2"/>
          <p:cNvSpPr txBox="1"/>
          <p:nvPr/>
        </p:nvSpPr>
        <p:spPr>
          <a:xfrm>
            <a:off x="457200" y="617400"/>
            <a:ext cx="8229240" cy="4320360"/>
          </a:xfrm>
          <a:prstGeom prst="rect">
            <a:avLst/>
          </a:prstGeom>
          <a:noFill/>
          <a:ln>
            <a:noFill/>
          </a:ln>
        </p:spPr>
        <p:txBody>
          <a:bodyPr/>
          <a:p>
            <a:pPr marL="457200" indent="-456840">
              <a:lnSpc>
                <a:spcPct val="110000"/>
              </a:lnSpc>
              <a:buClr>
                <a:srgbClr val="000000"/>
              </a:buClr>
              <a:buFont typeface="Arial Black"/>
              <a:buAutoNum type="arabicPeriod" startAt="19"/>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For example, God </a:t>
            </a:r>
            <a:r>
              <a:rPr b="1" i="1" lang="en-US" sz="2400" spc="-1" strike="noStrike">
                <a:solidFill>
                  <a:srgbClr val="000000"/>
                </a:solidFill>
                <a:uFill>
                  <a:solidFill>
                    <a:srgbClr val="ffffff"/>
                  </a:solidFill>
                </a:uFill>
                <a:latin typeface="Arial"/>
              </a:rPr>
              <a:t>directly</a:t>
            </a:r>
            <a:r>
              <a:rPr b="0" lang="en-US" sz="2400" spc="-1" strike="noStrike">
                <a:solidFill>
                  <a:srgbClr val="000000"/>
                </a:solidFill>
                <a:uFill>
                  <a:solidFill>
                    <a:srgbClr val="ffffff"/>
                  </a:solidFill>
                </a:uFill>
                <a:latin typeface="Arial"/>
              </a:rPr>
              <a:t> opened Lydia’s heart before hearing the gospel!  (</a:t>
            </a:r>
            <a:r>
              <a:rPr b="1" lang="en-US" sz="2400" spc="-1" strike="noStrike">
                <a:solidFill>
                  <a:srgbClr val="d1282e"/>
                </a:solidFill>
                <a:uFill>
                  <a:solidFill>
                    <a:srgbClr val="ffffff"/>
                  </a:solidFill>
                </a:uFill>
                <a:latin typeface="Arial"/>
              </a:rPr>
              <a:t>Acts 16:14</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1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Now a certain woman named </a:t>
            </a:r>
            <a:r>
              <a:rPr b="1" i="1" lang="en-US" sz="2400" spc="-1" strike="noStrike">
                <a:solidFill>
                  <a:srgbClr val="000000"/>
                </a:solidFill>
                <a:uFill>
                  <a:solidFill>
                    <a:srgbClr val="ffffff"/>
                  </a:solidFill>
                </a:uFill>
                <a:latin typeface="Arial"/>
              </a:rPr>
              <a:t>Lydia </a:t>
            </a:r>
            <a:r>
              <a:rPr b="1" i="1" lang="en-US" sz="2400" spc="-1" strike="noStrike" u="sng">
                <a:solidFill>
                  <a:srgbClr val="d1282e"/>
                </a:solidFill>
                <a:uFill>
                  <a:solidFill>
                    <a:srgbClr val="ffffff"/>
                  </a:solidFill>
                </a:uFill>
                <a:latin typeface="Arial"/>
              </a:rPr>
              <a:t>heard</a:t>
            </a:r>
            <a:r>
              <a:rPr b="1" i="1" lang="en-US" sz="2400" spc="-1" strike="noStrike">
                <a:solidFill>
                  <a:srgbClr val="d1282e"/>
                </a:solidFill>
                <a:uFill>
                  <a:solidFill>
                    <a:srgbClr val="ffffff"/>
                  </a:solidFill>
                </a:uFill>
                <a:latin typeface="Arial"/>
              </a:rPr>
              <a:t> </a:t>
            </a:r>
            <a:r>
              <a:rPr b="1" i="1" lang="en-US" sz="2400" spc="-1" strike="noStrike">
                <a:solidFill>
                  <a:srgbClr val="000000"/>
                </a:solidFill>
                <a:uFill>
                  <a:solidFill>
                    <a:srgbClr val="ffffff"/>
                  </a:solidFill>
                </a:uFill>
                <a:latin typeface="Arial"/>
              </a:rPr>
              <a:t>us</a:t>
            </a:r>
            <a:r>
              <a:rPr b="0" i="1" lang="en-US" sz="2400" spc="-1" strike="noStrike">
                <a:solidFill>
                  <a:srgbClr val="000000"/>
                </a:solidFill>
                <a:uFill>
                  <a:solidFill>
                    <a:srgbClr val="ffffff"/>
                  </a:solidFill>
                </a:uFill>
                <a:latin typeface="Arial"/>
              </a:rPr>
              <a:t>. She was a seller of purple from the city of Thyatira, </a:t>
            </a:r>
            <a:r>
              <a:rPr b="1" i="1" lang="en-US" sz="2400" spc="-1" strike="noStrike">
                <a:solidFill>
                  <a:srgbClr val="000000"/>
                </a:solidFill>
                <a:uFill>
                  <a:solidFill>
                    <a:srgbClr val="ffffff"/>
                  </a:solidFill>
                </a:uFill>
                <a:latin typeface="Arial"/>
              </a:rPr>
              <a:t>who </a:t>
            </a:r>
            <a:r>
              <a:rPr b="1" i="1" lang="en-US" sz="2400" spc="-1" strike="noStrike" u="sng">
                <a:solidFill>
                  <a:srgbClr val="d1282e"/>
                </a:solidFill>
                <a:uFill>
                  <a:solidFill>
                    <a:srgbClr val="ffffff"/>
                  </a:solidFill>
                </a:uFill>
                <a:latin typeface="Arial"/>
              </a:rPr>
              <a:t>worshiped</a:t>
            </a:r>
            <a:r>
              <a:rPr b="1" i="1" lang="en-US" sz="2400" spc="-1" strike="noStrike">
                <a:solidFill>
                  <a:srgbClr val="d1282e"/>
                </a:solidFill>
                <a:uFill>
                  <a:solidFill>
                    <a:srgbClr val="ffffff"/>
                  </a:solidFill>
                </a:uFill>
                <a:latin typeface="Arial"/>
              </a:rPr>
              <a:t> </a:t>
            </a:r>
            <a:r>
              <a:rPr b="1" i="1" lang="en-US" sz="2400" spc="-1" strike="noStrike">
                <a:solidFill>
                  <a:srgbClr val="000000"/>
                </a:solidFill>
                <a:uFill>
                  <a:solidFill>
                    <a:srgbClr val="ffffff"/>
                  </a:solidFill>
                </a:uFill>
                <a:latin typeface="Arial"/>
              </a:rPr>
              <a:t>God</a:t>
            </a:r>
            <a:r>
              <a:rPr b="0" i="1" lang="en-US" sz="2400" spc="-1" strike="noStrike">
                <a:solidFill>
                  <a:srgbClr val="000000"/>
                </a:solidFill>
                <a:uFill>
                  <a:solidFill>
                    <a:srgbClr val="ffffff"/>
                  </a:solidFill>
                </a:uFill>
                <a:latin typeface="Arial"/>
              </a:rPr>
              <a:t>. </a:t>
            </a:r>
            <a:r>
              <a:rPr b="1" i="1" lang="en-US" sz="2400" spc="-1" strike="noStrike">
                <a:solidFill>
                  <a:srgbClr val="000000"/>
                </a:solidFill>
                <a:uFill>
                  <a:solidFill>
                    <a:srgbClr val="ffffff"/>
                  </a:solidFill>
                </a:uFill>
                <a:latin typeface="Arial"/>
              </a:rPr>
              <a:t>The Lord </a:t>
            </a:r>
            <a:r>
              <a:rPr b="1" i="1" lang="en-US" sz="2400" spc="-1" strike="noStrike" u="sng">
                <a:solidFill>
                  <a:srgbClr val="000000"/>
                </a:solidFill>
                <a:uFill>
                  <a:solidFill>
                    <a:srgbClr val="ffffff"/>
                  </a:solidFill>
                </a:uFill>
                <a:latin typeface="Arial"/>
              </a:rPr>
              <a:t>opened her heart to heed</a:t>
            </a:r>
            <a:r>
              <a:rPr b="1" i="1" lang="en-US" sz="2400" spc="-1" strike="noStrike">
                <a:solidFill>
                  <a:srgbClr val="000000"/>
                </a:solidFill>
                <a:uFill>
                  <a:solidFill>
                    <a:srgbClr val="ffffff"/>
                  </a:solidFill>
                </a:uFill>
                <a:latin typeface="Arial"/>
              </a:rPr>
              <a:t> the things spoken by Paul</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Acts 16:14</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10000"/>
              </a:lnSpc>
            </a:pPr>
            <a:r>
              <a:rPr b="0" i="1" lang="en-US" sz="2400" spc="-1" strike="noStrike">
                <a:solidFill>
                  <a:srgbClr val="000000"/>
                </a:solidFill>
                <a:uFill>
                  <a:solidFill>
                    <a:srgbClr val="ffffff"/>
                  </a:solidFill>
                </a:uFill>
                <a:latin typeface="Arial"/>
              </a:rPr>
              <a:t>And beginning at Moses and all the Prophets, </a:t>
            </a:r>
            <a:r>
              <a:rPr b="1" i="1" lang="en-US" sz="2400" spc="-1" strike="noStrike">
                <a:solidFill>
                  <a:srgbClr val="000000"/>
                </a:solidFill>
                <a:uFill>
                  <a:solidFill>
                    <a:srgbClr val="ffffff"/>
                  </a:solidFill>
                </a:uFill>
                <a:latin typeface="Arial"/>
              </a:rPr>
              <a:t>He expounded to them </a:t>
            </a:r>
            <a:r>
              <a:rPr b="1" i="1" lang="en-US" sz="2400" spc="-1" strike="noStrike" u="sng">
                <a:solidFill>
                  <a:srgbClr val="000000"/>
                </a:solidFill>
                <a:uFill>
                  <a:solidFill>
                    <a:srgbClr val="ffffff"/>
                  </a:solidFill>
                </a:uFill>
                <a:latin typeface="Arial"/>
              </a:rPr>
              <a:t>in all the Scriptures</a:t>
            </a:r>
            <a:r>
              <a:rPr b="1" i="1" lang="en-US" sz="2400" spc="-1" strike="noStrike">
                <a:solidFill>
                  <a:srgbClr val="000000"/>
                </a:solidFill>
                <a:uFill>
                  <a:solidFill>
                    <a:srgbClr val="ffffff"/>
                  </a:solidFill>
                </a:uFill>
                <a:latin typeface="Arial"/>
              </a:rPr>
              <a:t> the things</a:t>
            </a:r>
            <a:r>
              <a:rPr b="0" i="1" lang="en-US" sz="2400" spc="-1" strike="noStrike">
                <a:solidFill>
                  <a:srgbClr val="000000"/>
                </a:solidFill>
                <a:uFill>
                  <a:solidFill>
                    <a:srgbClr val="ffffff"/>
                  </a:solidFill>
                </a:uFill>
                <a:latin typeface="Arial"/>
              </a:rPr>
              <a:t> concerning Himself. … Then their eyes were opened and they knew Him; and He vanished from their sight. And they said to one another, “Did not </a:t>
            </a:r>
            <a:r>
              <a:rPr b="1" i="1" lang="en-US" sz="2400" spc="-1" strike="noStrike">
                <a:solidFill>
                  <a:srgbClr val="000000"/>
                </a:solidFill>
                <a:uFill>
                  <a:solidFill>
                    <a:srgbClr val="ffffff"/>
                  </a:solidFill>
                </a:uFill>
                <a:latin typeface="Arial"/>
              </a:rPr>
              <a:t>our </a:t>
            </a:r>
            <a:r>
              <a:rPr b="1" i="1" lang="en-US" sz="2400" spc="-1" strike="noStrike" u="sng">
                <a:solidFill>
                  <a:srgbClr val="000000"/>
                </a:solidFill>
                <a:uFill>
                  <a:solidFill>
                    <a:srgbClr val="ffffff"/>
                  </a:solidFill>
                </a:uFill>
                <a:latin typeface="Arial"/>
              </a:rPr>
              <a:t>heart burn</a:t>
            </a:r>
            <a:r>
              <a:rPr b="1" i="1" lang="en-US" sz="2400" spc="-1" strike="noStrike">
                <a:solidFill>
                  <a:srgbClr val="000000"/>
                </a:solidFill>
                <a:uFill>
                  <a:solidFill>
                    <a:srgbClr val="ffffff"/>
                  </a:solidFill>
                </a:uFill>
                <a:latin typeface="Arial"/>
              </a:rPr>
              <a:t> within us while He talked with us </a:t>
            </a:r>
            <a:r>
              <a:rPr b="0" i="1" lang="en-US" sz="2400" spc="-1" strike="noStrike">
                <a:solidFill>
                  <a:srgbClr val="000000"/>
                </a:solidFill>
                <a:uFill>
                  <a:solidFill>
                    <a:srgbClr val="ffffff"/>
                  </a:solidFill>
                </a:uFill>
                <a:latin typeface="Arial"/>
              </a:rPr>
              <a:t>on the road, and </a:t>
            </a:r>
            <a:r>
              <a:rPr b="1" i="1" lang="en-US" sz="2400" spc="-1" strike="noStrike">
                <a:solidFill>
                  <a:srgbClr val="000000"/>
                </a:solidFill>
                <a:uFill>
                  <a:solidFill>
                    <a:srgbClr val="ffffff"/>
                  </a:solidFill>
                </a:uFill>
                <a:latin typeface="Arial"/>
              </a:rPr>
              <a:t>while He </a:t>
            </a:r>
            <a:r>
              <a:rPr b="1" i="1" lang="en-US" sz="2400" spc="-1" strike="noStrike" u="sng">
                <a:solidFill>
                  <a:srgbClr val="d1282e"/>
                </a:solidFill>
                <a:uFill>
                  <a:solidFill>
                    <a:srgbClr val="ffffff"/>
                  </a:solidFill>
                </a:uFill>
                <a:latin typeface="Arial"/>
              </a:rPr>
              <a:t>opened</a:t>
            </a:r>
            <a:r>
              <a:rPr b="1" i="1" lang="en-US" sz="2400" spc="-1" strike="noStrike">
                <a:solidFill>
                  <a:srgbClr val="d1282e"/>
                </a:solidFill>
                <a:uFill>
                  <a:solidFill>
                    <a:srgbClr val="ffffff"/>
                  </a:solidFill>
                </a:uFill>
                <a:latin typeface="Arial"/>
              </a:rPr>
              <a:t> </a:t>
            </a:r>
            <a:r>
              <a:rPr b="1" i="1" lang="en-US" sz="2400" spc="-1" strike="noStrike">
                <a:solidFill>
                  <a:srgbClr val="000000"/>
                </a:solidFill>
                <a:uFill>
                  <a:solidFill>
                    <a:srgbClr val="ffffff"/>
                  </a:solidFill>
                </a:uFill>
                <a:latin typeface="Arial"/>
              </a:rPr>
              <a:t>the Scriptures to us</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Luke 24:27-32</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448" name="TextShape 3"/>
          <p:cNvSpPr txBox="1"/>
          <p:nvPr/>
        </p:nvSpPr>
        <p:spPr>
          <a:xfrm rot="16200000">
            <a:off x="8391600" y="4368600"/>
            <a:ext cx="986400" cy="364680"/>
          </a:xfrm>
          <a:prstGeom prst="rect">
            <a:avLst/>
          </a:prstGeom>
          <a:noFill/>
          <a:ln>
            <a:noFill/>
          </a:ln>
        </p:spPr>
        <p:txBody>
          <a:bodyPr anchor="ctr"/>
          <a:p>
            <a:pPr>
              <a:lnSpc>
                <a:spcPct val="100000"/>
              </a:lnSpc>
            </a:pPr>
            <a:fld id="{672E86F1-1E42-4E20-9022-C327A32639B0}"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987" dur="indefinite" restart="never" nodeType="tmRoot">
          <p:childTnLst>
            <p:seq>
              <p:cTn id="988" dur="indefinite" nodeType="mainSeq">
                <p:childTnLst>
                  <p:par>
                    <p:cTn id="989" fill="hold">
                      <p:stCondLst>
                        <p:cond delay="indefinite"/>
                      </p:stCondLst>
                      <p:childTnLst>
                        <p:par>
                          <p:cTn id="990" fill="hold">
                            <p:stCondLst>
                              <p:cond delay="0"/>
                            </p:stCondLst>
                            <p:childTnLst>
                              <p:par>
                                <p:cTn id="991" nodeType="clickEffect" fill="hold" presetClass="entr" presetID="1">
                                  <p:stCondLst>
                                    <p:cond delay="0"/>
                                  </p:stCondLst>
                                  <p:childTnLst>
                                    <p:set>
                                      <p:cBhvr>
                                        <p:cTn id="992" dur="1" fill="hold">
                                          <p:stCondLst>
                                            <p:cond delay="0"/>
                                          </p:stCondLst>
                                        </p:cTn>
                                        <p:tgtEl>
                                          <p:spTgt spid="447">
                                            <p:txEl>
                                              <p:pRg st="281" end="64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Natural Man Cannot Know?</a:t>
            </a:r>
            <a:endParaRPr b="0" lang="en-US" sz="1800" spc="-1" strike="noStrike">
              <a:solidFill>
                <a:srgbClr val="000000"/>
              </a:solidFill>
              <a:uFill>
                <a:solidFill>
                  <a:srgbClr val="ffffff"/>
                </a:solidFill>
              </a:uFill>
              <a:latin typeface="Arial"/>
            </a:endParaRPr>
          </a:p>
        </p:txBody>
      </p:sp>
      <p:sp>
        <p:nvSpPr>
          <p:cNvPr id="450"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20"/>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But, Paul tells us that, </a:t>
            </a:r>
            <a:r>
              <a:rPr b="0" i="1" lang="en-US" sz="2400" spc="-1" strike="noStrike">
                <a:solidFill>
                  <a:srgbClr val="000000"/>
                </a:solidFill>
                <a:uFill>
                  <a:solidFill>
                    <a:srgbClr val="ffffff"/>
                  </a:solidFill>
                </a:uFill>
                <a:latin typeface="Arial"/>
              </a:rPr>
              <a:t>‘the </a:t>
            </a:r>
            <a:r>
              <a:rPr b="1" i="1" lang="en-US" sz="2400" spc="-1" strike="noStrike">
                <a:solidFill>
                  <a:srgbClr val="000000"/>
                </a:solidFill>
                <a:uFill>
                  <a:solidFill>
                    <a:srgbClr val="ffffff"/>
                  </a:solidFill>
                </a:uFill>
                <a:latin typeface="Arial"/>
              </a:rPr>
              <a:t>natural man </a:t>
            </a:r>
            <a:r>
              <a:rPr b="0" i="1" lang="en-US" sz="2400" spc="-1" strike="noStrike">
                <a:solidFill>
                  <a:srgbClr val="000000"/>
                </a:solidFill>
                <a:uFill>
                  <a:solidFill>
                    <a:srgbClr val="ffffff"/>
                  </a:solidFill>
                </a:uFill>
                <a:latin typeface="Arial"/>
              </a:rPr>
              <a:t>does not receive the things of the Spirit of God, for they are foolishness to him; </a:t>
            </a:r>
            <a:r>
              <a:rPr b="1" i="1" lang="en-US" sz="2400" spc="-1" strike="noStrike">
                <a:solidFill>
                  <a:srgbClr val="000000"/>
                </a:solidFill>
                <a:uFill>
                  <a:solidFill>
                    <a:srgbClr val="ffffff"/>
                  </a:solidFill>
                </a:uFill>
                <a:latin typeface="Arial"/>
              </a:rPr>
              <a:t>nor can he know them</a:t>
            </a:r>
            <a:r>
              <a:rPr b="0" i="1" lang="en-US" sz="2400" spc="-1" strike="noStrike">
                <a:solidFill>
                  <a:srgbClr val="000000"/>
                </a:solidFill>
                <a:uFill>
                  <a:solidFill>
                    <a:srgbClr val="ffffff"/>
                  </a:solidFill>
                </a:uFill>
                <a:latin typeface="Arial"/>
              </a:rPr>
              <a:t>, because they are spiritually discerned’</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I Corinthians 2:14</a:t>
            </a:r>
            <a:r>
              <a:rPr b="0" lang="en-US" sz="2400" spc="-1" strike="noStrike">
                <a:solidFill>
                  <a:srgbClr val="000000"/>
                </a:solidFill>
                <a:uFill>
                  <a:solidFill>
                    <a:srgbClr val="ffffff"/>
                  </a:solidFill>
                </a:uFill>
                <a:latin typeface="Arial"/>
              </a:rPr>
              <a:t>).  Therefore, we </a:t>
            </a:r>
            <a:r>
              <a:rPr b="1" i="1" lang="en-US" sz="2400" spc="-1" strike="noStrike">
                <a:solidFill>
                  <a:srgbClr val="000000"/>
                </a:solidFill>
                <a:uFill>
                  <a:solidFill>
                    <a:srgbClr val="ffffff"/>
                  </a:solidFill>
                </a:uFill>
                <a:latin typeface="Arial"/>
              </a:rPr>
              <a:t>cannot</a:t>
            </a:r>
            <a:r>
              <a:rPr b="0" lang="en-US" sz="2400" spc="-1" strike="noStrike">
                <a:solidFill>
                  <a:srgbClr val="000000"/>
                </a:solidFill>
                <a:uFill>
                  <a:solidFill>
                    <a:srgbClr val="ffffff"/>
                  </a:solidFill>
                </a:uFill>
                <a:latin typeface="Arial"/>
              </a:rPr>
              <a:t> know God’s will without the direct operation of the Holy Spirit!”</a:t>
            </a:r>
            <a:endParaRPr b="1" lang="en-US" sz="2000" spc="-1" strike="noStrike">
              <a:solidFill>
                <a:srgbClr val="000000"/>
              </a:solidFill>
              <a:uFill>
                <a:solidFill>
                  <a:srgbClr val="ffffff"/>
                </a:solidFill>
              </a:uFill>
              <a:latin typeface="Arial"/>
            </a:endParaRPr>
          </a:p>
          <a:p>
            <a:pPr marL="457200" indent="-456840">
              <a:lnSpc>
                <a:spcPct val="100000"/>
              </a:lnSpc>
              <a:buClr>
                <a:srgbClr val="d1282e"/>
              </a:buClr>
              <a:buFont typeface="Arial"/>
              <a:buChar char="•"/>
            </a:pPr>
            <a:r>
              <a:rPr b="1" i="1" lang="en-US" sz="2400" spc="-1" strike="noStrike">
                <a:solidFill>
                  <a:srgbClr val="d1282e"/>
                </a:solidFill>
                <a:uFill>
                  <a:solidFill>
                    <a:srgbClr val="ffffff"/>
                  </a:solidFill>
                </a:uFill>
                <a:latin typeface="Arial"/>
              </a:rPr>
              <a:t>Assumption #1:</a:t>
            </a:r>
            <a:r>
              <a:rPr b="0" lang="en-US" sz="2400" spc="-1" strike="noStrike">
                <a:solidFill>
                  <a:srgbClr val="000000"/>
                </a:solidFill>
                <a:uFill>
                  <a:solidFill>
                    <a:srgbClr val="ffffff"/>
                  </a:solidFill>
                </a:uFill>
                <a:latin typeface="Arial"/>
              </a:rPr>
              <a:t>  Unsaved men have </a:t>
            </a:r>
            <a:r>
              <a:rPr b="1" i="1" lang="en-US" sz="2400" spc="-1" strike="noStrike">
                <a:solidFill>
                  <a:srgbClr val="000000"/>
                </a:solidFill>
                <a:uFill>
                  <a:solidFill>
                    <a:srgbClr val="ffffff"/>
                  </a:solidFill>
                </a:uFill>
                <a:latin typeface="Arial"/>
              </a:rPr>
              <a:t>absolutely</a:t>
            </a:r>
            <a:r>
              <a:rPr b="0" lang="en-US" sz="2400" spc="-1" strike="noStrike">
                <a:solidFill>
                  <a:srgbClr val="000000"/>
                </a:solidFill>
                <a:uFill>
                  <a:solidFill>
                    <a:srgbClr val="ffffff"/>
                  </a:solidFill>
                </a:uFill>
                <a:latin typeface="Arial"/>
              </a:rPr>
              <a:t> no spiritual qualities or conscience for good (</a:t>
            </a:r>
            <a:r>
              <a:rPr b="1" lang="en-US" sz="2400" spc="-1" strike="noStrike">
                <a:solidFill>
                  <a:srgbClr val="d1282e"/>
                </a:solidFill>
                <a:uFill>
                  <a:solidFill>
                    <a:srgbClr val="ffffff"/>
                  </a:solidFill>
                </a:uFill>
                <a:latin typeface="Arial"/>
              </a:rPr>
              <a:t>Ecc. 3:11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Who is the </a:t>
            </a:r>
            <a:r>
              <a:rPr b="0" i="1" lang="en-US" sz="2400" spc="-1" strike="noStrike">
                <a:solidFill>
                  <a:srgbClr val="000000"/>
                </a:solidFill>
                <a:uFill>
                  <a:solidFill>
                    <a:srgbClr val="ffffff"/>
                  </a:solidFill>
                </a:uFill>
                <a:latin typeface="Arial"/>
              </a:rPr>
              <a:t>“natural man”</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15:44, 46; Jm 3:15; Jude 19</a:t>
            </a:r>
            <a:endParaRPr b="1" lang="en-US" sz="2000" spc="-1" strike="noStrike">
              <a:solidFill>
                <a:srgbClr val="000000"/>
              </a:solidFill>
              <a:uFill>
                <a:solidFill>
                  <a:srgbClr val="ffffff"/>
                </a:solidFill>
              </a:uFill>
              <a:latin typeface="Arial"/>
            </a:endParaRPr>
          </a:p>
          <a:p>
            <a:pPr marL="457200" indent="-456840">
              <a:lnSpc>
                <a:spcPct val="100000"/>
              </a:lnSpc>
              <a:buClr>
                <a:srgbClr val="d1282e"/>
              </a:buClr>
              <a:buFont typeface="Arial"/>
              <a:buChar char="•"/>
            </a:pPr>
            <a:r>
              <a:rPr b="1" i="1" lang="en-US" sz="2400" spc="-1" strike="noStrike">
                <a:solidFill>
                  <a:srgbClr val="d1282e"/>
                </a:solidFill>
                <a:uFill>
                  <a:solidFill>
                    <a:srgbClr val="ffffff"/>
                  </a:solidFill>
                </a:uFill>
                <a:latin typeface="Arial"/>
              </a:rPr>
              <a:t>Assumption #2:</a:t>
            </a:r>
            <a:r>
              <a:rPr b="0" lang="en-US" sz="2400" spc="-1" strike="noStrike">
                <a:solidFill>
                  <a:srgbClr val="000000"/>
                </a:solidFill>
                <a:uFill>
                  <a:solidFill>
                    <a:srgbClr val="ffffff"/>
                  </a:solidFill>
                </a:uFill>
                <a:latin typeface="Arial"/>
              </a:rPr>
              <a:t>  The gospel has no appeal to the </a:t>
            </a:r>
            <a:r>
              <a:rPr b="0" i="1" lang="en-US" sz="2400" spc="-1" strike="noStrike">
                <a:solidFill>
                  <a:srgbClr val="000000"/>
                </a:solidFill>
                <a:uFill>
                  <a:solidFill>
                    <a:srgbClr val="ffffff"/>
                  </a:solidFill>
                </a:uFill>
                <a:latin typeface="Arial"/>
              </a:rPr>
              <a:t>“natural man”</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Matthew 5:29-30</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457200" indent="-456840">
              <a:lnSpc>
                <a:spcPct val="100000"/>
              </a:lnSpc>
            </a:pPr>
            <a:endParaRPr b="1" lang="en-US" sz="2000" spc="-1" strike="noStrike">
              <a:solidFill>
                <a:srgbClr val="000000"/>
              </a:solidFill>
              <a:uFill>
                <a:solidFill>
                  <a:srgbClr val="ffffff"/>
                </a:solidFill>
              </a:uFill>
              <a:latin typeface="Arial"/>
            </a:endParaRPr>
          </a:p>
        </p:txBody>
      </p:sp>
      <p:sp>
        <p:nvSpPr>
          <p:cNvPr id="451" name="TextShape 3"/>
          <p:cNvSpPr txBox="1"/>
          <p:nvPr/>
        </p:nvSpPr>
        <p:spPr>
          <a:xfrm rot="16200000">
            <a:off x="8391600" y="4368600"/>
            <a:ext cx="986400" cy="364680"/>
          </a:xfrm>
          <a:prstGeom prst="rect">
            <a:avLst/>
          </a:prstGeom>
          <a:noFill/>
          <a:ln>
            <a:noFill/>
          </a:ln>
        </p:spPr>
        <p:txBody>
          <a:bodyPr anchor="ctr"/>
          <a:p>
            <a:pPr>
              <a:lnSpc>
                <a:spcPct val="100000"/>
              </a:lnSpc>
            </a:pPr>
            <a:fld id="{A6A29744-E943-4C59-816F-38CC3AD22433}"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993" dur="indefinite" restart="never" nodeType="tmRoot">
          <p:childTnLst>
            <p:seq>
              <p:cTn id="994" dur="indefinite" nodeType="mainSeq">
                <p:childTnLst>
                  <p:par>
                    <p:cTn id="995" fill="hold">
                      <p:stCondLst>
                        <p:cond delay="indefinite"/>
                      </p:stCondLst>
                      <p:childTnLst>
                        <p:par>
                          <p:cTn id="996" fill="hold">
                            <p:stCondLst>
                              <p:cond delay="0"/>
                            </p:stCondLst>
                            <p:childTnLst>
                              <p:par>
                                <p:cTn id="997" nodeType="clickEffect" fill="hold" presetClass="entr" presetID="1">
                                  <p:stCondLst>
                                    <p:cond delay="0"/>
                                  </p:stCondLst>
                                  <p:childTnLst>
                                    <p:set>
                                      <p:cBhvr>
                                        <p:cTn id="998" dur="1" fill="hold">
                                          <p:stCondLst>
                                            <p:cond delay="0"/>
                                          </p:stCondLst>
                                        </p:cTn>
                                        <p:tgtEl>
                                          <p:spTgt spid="450">
                                            <p:txEl>
                                              <p:pRg st="298" end="401"/>
                                            </p:txEl>
                                          </p:spTgt>
                                        </p:tgtEl>
                                        <p:attrNameLst>
                                          <p:attrName>style.visibility</p:attrName>
                                        </p:attrNameLst>
                                      </p:cBhvr>
                                      <p:to>
                                        <p:strVal val="visible"/>
                                      </p:to>
                                    </p:set>
                                  </p:childTnLst>
                                </p:cTn>
                              </p:par>
                            </p:childTnLst>
                          </p:cTn>
                        </p:par>
                        <p:par>
                          <p:cTn id="999" fill="hold">
                            <p:stCondLst>
                              <p:cond delay="0"/>
                            </p:stCondLst>
                            <p:childTnLst>
                              <p:par>
                                <p:cTn id="1000" nodeType="afterEffect" fill="hold" presetClass="entr" presetID="1">
                                  <p:stCondLst>
                                    <p:cond delay="3000"/>
                                  </p:stCondLst>
                                  <p:childTnLst>
                                    <p:set>
                                      <p:cBhvr>
                                        <p:cTn id="1001" dur="1" fill="hold">
                                          <p:stCondLst>
                                            <p:cond delay="0"/>
                                          </p:stCondLst>
                                        </p:cTn>
                                        <p:tgtEl>
                                          <p:spTgt spid="450">
                                            <p:txEl>
                                              <p:pRg st="401" end="455"/>
                                            </p:txEl>
                                          </p:spTgt>
                                        </p:tgtEl>
                                        <p:attrNameLst>
                                          <p:attrName>style.visibility</p:attrName>
                                        </p:attrNameLst>
                                      </p:cBhvr>
                                      <p:to>
                                        <p:strVal val="visible"/>
                                      </p:to>
                                    </p:set>
                                  </p:childTnLst>
                                </p:cTn>
                              </p:par>
                            </p:childTnLst>
                          </p:cTn>
                        </p:par>
                      </p:childTnLst>
                    </p:cTn>
                  </p:par>
                  <p:par>
                    <p:cTn id="1002" fill="hold">
                      <p:stCondLst>
                        <p:cond delay="indefinite"/>
                      </p:stCondLst>
                      <p:childTnLst>
                        <p:par>
                          <p:cTn id="1003" fill="hold">
                            <p:stCondLst>
                              <p:cond delay="0"/>
                            </p:stCondLst>
                            <p:childTnLst>
                              <p:par>
                                <p:cTn id="1004" nodeType="clickEffect" fill="hold" presetClass="entr" presetID="1">
                                  <p:stCondLst>
                                    <p:cond delay="0"/>
                                  </p:stCondLst>
                                  <p:childTnLst>
                                    <p:set>
                                      <p:cBhvr>
                                        <p:cTn id="1005" dur="1" fill="hold">
                                          <p:stCondLst>
                                            <p:cond delay="0"/>
                                          </p:stCondLst>
                                        </p:cTn>
                                        <p:tgtEl>
                                          <p:spTgt spid="450">
                                            <p:txEl>
                                              <p:pRg st="455" end="53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Reaching Carnal Minds</a:t>
            </a:r>
            <a:endParaRPr b="0" lang="en-US" sz="1800" spc="-1" strike="noStrike">
              <a:solidFill>
                <a:srgbClr val="000000"/>
              </a:solidFill>
              <a:uFill>
                <a:solidFill>
                  <a:srgbClr val="ffffff"/>
                </a:solidFill>
              </a:uFill>
              <a:latin typeface="Arial"/>
            </a:endParaRPr>
          </a:p>
        </p:txBody>
      </p:sp>
      <p:sp>
        <p:nvSpPr>
          <p:cNvPr id="453"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And I, brethren, </a:t>
            </a:r>
            <a:r>
              <a:rPr b="1" i="1" lang="en-US" sz="2400" spc="-1" strike="noStrike">
                <a:solidFill>
                  <a:srgbClr val="000000"/>
                </a:solidFill>
                <a:uFill>
                  <a:solidFill>
                    <a:srgbClr val="ffffff"/>
                  </a:solidFill>
                </a:uFill>
                <a:latin typeface="Arial"/>
              </a:rPr>
              <a:t>could not speak to you as to spiritual people but </a:t>
            </a:r>
            <a:r>
              <a:rPr b="1" i="1" lang="en-US" sz="2400" spc="-1" strike="noStrike" u="sng">
                <a:solidFill>
                  <a:srgbClr val="000000"/>
                </a:solidFill>
                <a:uFill>
                  <a:solidFill>
                    <a:srgbClr val="ffffff"/>
                  </a:solidFill>
                </a:uFill>
                <a:latin typeface="Arial"/>
              </a:rPr>
              <a:t>as to carnal</a:t>
            </a:r>
            <a:r>
              <a:rPr b="0" i="1" lang="en-US" sz="2400" spc="-1" strike="noStrike">
                <a:solidFill>
                  <a:srgbClr val="000000"/>
                </a:solidFill>
                <a:uFill>
                  <a:solidFill>
                    <a:srgbClr val="ffffff"/>
                  </a:solidFill>
                </a:uFill>
                <a:latin typeface="Arial"/>
              </a:rPr>
              <a:t>, as to babes in Christ.  I fed you with milk and not with solid food; </a:t>
            </a:r>
            <a:r>
              <a:rPr b="1" i="1" lang="en-US" sz="2400" spc="-1" strike="noStrike">
                <a:solidFill>
                  <a:srgbClr val="000000"/>
                </a:solidFill>
                <a:uFill>
                  <a:solidFill>
                    <a:srgbClr val="ffffff"/>
                  </a:solidFill>
                </a:uFill>
                <a:latin typeface="Arial"/>
              </a:rPr>
              <a:t>for until now you were not able to receive it, and even now you are still not able; for </a:t>
            </a:r>
            <a:r>
              <a:rPr b="1" i="1" lang="en-US" sz="2400" spc="-1" strike="noStrike" u="sng">
                <a:solidFill>
                  <a:srgbClr val="000000"/>
                </a:solidFill>
                <a:uFill>
                  <a:solidFill>
                    <a:srgbClr val="ffffff"/>
                  </a:solidFill>
                </a:uFill>
                <a:latin typeface="Arial"/>
              </a:rPr>
              <a:t>you are still carnal</a:t>
            </a:r>
            <a:r>
              <a:rPr b="0" i="1" lang="en-US" sz="2400" spc="-1" strike="noStrike">
                <a:solidFill>
                  <a:srgbClr val="000000"/>
                </a:solidFill>
                <a:uFill>
                  <a:solidFill>
                    <a:srgbClr val="ffffff"/>
                  </a:solidFill>
                </a:uFill>
                <a:latin typeface="Arial"/>
              </a:rPr>
              <a:t>.  For where there are envy, strife, and divisions among you, </a:t>
            </a:r>
            <a:r>
              <a:rPr b="1" i="1" lang="en-US" sz="2400" spc="-1" strike="noStrike">
                <a:solidFill>
                  <a:srgbClr val="000000"/>
                </a:solidFill>
                <a:uFill>
                  <a:solidFill>
                    <a:srgbClr val="ffffff"/>
                  </a:solidFill>
                </a:uFill>
                <a:latin typeface="Arial"/>
              </a:rPr>
              <a:t>are you not carnal </a:t>
            </a:r>
            <a:r>
              <a:rPr b="0" i="1" lang="en-US" sz="2400" spc="-1" strike="noStrike">
                <a:solidFill>
                  <a:srgbClr val="000000"/>
                </a:solidFill>
                <a:uFill>
                  <a:solidFill>
                    <a:srgbClr val="ffffff"/>
                  </a:solidFill>
                </a:uFill>
                <a:latin typeface="Arial"/>
              </a:rPr>
              <a:t>and behaving like mere men?  For when one says, “I am of Paul,” and another, “I am of Apollos,” </a:t>
            </a:r>
            <a:r>
              <a:rPr b="1" i="1" lang="en-US" sz="2400" spc="-1" strike="noStrike" u="sng">
                <a:solidFill>
                  <a:srgbClr val="000000"/>
                </a:solidFill>
                <a:uFill>
                  <a:solidFill>
                    <a:srgbClr val="ffffff"/>
                  </a:solidFill>
                </a:uFill>
                <a:latin typeface="Arial"/>
              </a:rPr>
              <a:t>are you not carnal?</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I Corinthians 3:1-4</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39840" indent="-339480">
              <a:lnSpc>
                <a:spcPct val="100000"/>
              </a:lnSpc>
              <a:buClr>
                <a:srgbClr val="000000"/>
              </a:buClr>
              <a:buFont typeface="Arial"/>
              <a:buChar char="•"/>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Carnal” minds can still be touched.</a:t>
            </a:r>
            <a:endParaRPr b="1" lang="en-US" sz="2000" spc="-1" strike="noStrike">
              <a:solidFill>
                <a:srgbClr val="000000"/>
              </a:solidFill>
              <a:uFill>
                <a:solidFill>
                  <a:srgbClr val="ffffff"/>
                </a:solidFill>
              </a:uFill>
              <a:latin typeface="Arial"/>
            </a:endParaRPr>
          </a:p>
          <a:p>
            <a:pPr marL="339840" indent="-339480">
              <a:lnSpc>
                <a:spcPct val="100000"/>
              </a:lnSpc>
              <a:buClr>
                <a:srgbClr val="000000"/>
              </a:buClr>
              <a:buFont typeface="Arial"/>
              <a:buChar char="•"/>
            </a:pPr>
            <a:r>
              <a:rPr b="0" lang="en-US" sz="2400" spc="-1" strike="noStrike">
                <a:solidFill>
                  <a:srgbClr val="000000"/>
                </a:solidFill>
                <a:uFill>
                  <a:solidFill>
                    <a:srgbClr val="ffffff"/>
                  </a:solidFill>
                </a:uFill>
                <a:latin typeface="Arial"/>
              </a:rPr>
              <a:t>The elect can also exhibit “carnal” minds.</a:t>
            </a:r>
            <a:endParaRPr b="1" lang="en-US" sz="2000" spc="-1" strike="noStrike">
              <a:solidFill>
                <a:srgbClr val="000000"/>
              </a:solidFill>
              <a:uFill>
                <a:solidFill>
                  <a:srgbClr val="ffffff"/>
                </a:solidFill>
              </a:uFill>
              <a:latin typeface="Arial"/>
            </a:endParaRPr>
          </a:p>
        </p:txBody>
      </p:sp>
      <p:sp>
        <p:nvSpPr>
          <p:cNvPr id="454" name="TextShape 3"/>
          <p:cNvSpPr txBox="1"/>
          <p:nvPr/>
        </p:nvSpPr>
        <p:spPr>
          <a:xfrm rot="16200000">
            <a:off x="8391600" y="4368600"/>
            <a:ext cx="986400" cy="364680"/>
          </a:xfrm>
          <a:prstGeom prst="rect">
            <a:avLst/>
          </a:prstGeom>
          <a:noFill/>
          <a:ln>
            <a:noFill/>
          </a:ln>
        </p:spPr>
        <p:txBody>
          <a:bodyPr anchor="ctr"/>
          <a:p>
            <a:pPr>
              <a:lnSpc>
                <a:spcPct val="100000"/>
              </a:lnSpc>
            </a:pPr>
            <a:fld id="{6DF72115-A868-4C89-B6DF-8D080948EF53}"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006" dur="indefinite" restart="never" nodeType="tmRoot">
          <p:childTnLst>
            <p:seq>
              <p:cTn id="1007" dur="indefinite" nodeType="mainSeq">
                <p:childTnLst>
                  <p:par>
                    <p:cTn id="1008" fill="hold">
                      <p:stCondLst>
                        <p:cond delay="indefinite"/>
                      </p:stCondLst>
                      <p:childTnLst>
                        <p:par>
                          <p:cTn id="1009" fill="hold">
                            <p:stCondLst>
                              <p:cond delay="0"/>
                            </p:stCondLst>
                            <p:childTnLst>
                              <p:par>
                                <p:cTn id="1010" nodeType="clickEffect" fill="hold" presetClass="entr" presetID="1">
                                  <p:stCondLst>
                                    <p:cond delay="0"/>
                                  </p:stCondLst>
                                  <p:childTnLst>
                                    <p:set>
                                      <p:cBhvr>
                                        <p:cTn id="1011" dur="1" fill="hold">
                                          <p:stCondLst>
                                            <p:cond delay="0"/>
                                          </p:stCondLst>
                                        </p:cTn>
                                        <p:tgtEl>
                                          <p:spTgt spid="453">
                                            <p:txEl>
                                              <p:pRg st="477" end="514"/>
                                            </p:txEl>
                                          </p:spTgt>
                                        </p:tgtEl>
                                        <p:attrNameLst>
                                          <p:attrName>style.visibility</p:attrName>
                                        </p:attrNameLst>
                                      </p:cBhvr>
                                      <p:to>
                                        <p:strVal val="visible"/>
                                      </p:to>
                                    </p:set>
                                  </p:childTnLst>
                                </p:cTn>
                              </p:par>
                            </p:childTnLst>
                          </p:cTn>
                        </p:par>
                      </p:childTnLst>
                    </p:cTn>
                  </p:par>
                  <p:par>
                    <p:cTn id="1012" fill="hold">
                      <p:stCondLst>
                        <p:cond delay="indefinite"/>
                      </p:stCondLst>
                      <p:childTnLst>
                        <p:par>
                          <p:cTn id="1013" fill="hold">
                            <p:stCondLst>
                              <p:cond delay="0"/>
                            </p:stCondLst>
                            <p:childTnLst>
                              <p:par>
                                <p:cTn id="1014" nodeType="clickEffect" fill="hold" presetClass="entr" presetID="1">
                                  <p:stCondLst>
                                    <p:cond delay="0"/>
                                  </p:stCondLst>
                                  <p:childTnLst>
                                    <p:set>
                                      <p:cBhvr>
                                        <p:cTn id="1015" dur="1" fill="hold">
                                          <p:stCondLst>
                                            <p:cond delay="0"/>
                                          </p:stCondLst>
                                        </p:cTn>
                                        <p:tgtEl>
                                          <p:spTgt spid="453">
                                            <p:txEl>
                                              <p:pRg st="514" end="55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Jacobius Arminius</a:t>
            </a:r>
            <a:endParaRPr b="0" lang="en-US" sz="1800" spc="-1" strike="noStrike">
              <a:solidFill>
                <a:srgbClr val="000000"/>
              </a:solidFill>
              <a:uFill>
                <a:solidFill>
                  <a:srgbClr val="ffffff"/>
                </a:solidFill>
              </a:uFill>
              <a:latin typeface="Arial"/>
            </a:endParaRPr>
          </a:p>
        </p:txBody>
      </p:sp>
      <p:sp>
        <p:nvSpPr>
          <p:cNvPr id="159" name="TextShape 2"/>
          <p:cNvSpPr txBox="1"/>
          <p:nvPr/>
        </p:nvSpPr>
        <p:spPr>
          <a:xfrm>
            <a:off x="457200" y="617400"/>
            <a:ext cx="5333760" cy="4320360"/>
          </a:xfrm>
          <a:prstGeom prst="rect">
            <a:avLst/>
          </a:prstGeom>
          <a:noFill/>
          <a:ln>
            <a:noFill/>
          </a:ln>
        </p:spPr>
        <p:txBody>
          <a:bodyPr/>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Dutch, Lived 1560-1609.</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Taught by Theodore Beza.</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Teachings were formalized by his followers, the </a:t>
            </a:r>
            <a:r>
              <a:rPr b="1" i="1" lang="en-US" sz="2300" spc="-1" strike="noStrike">
                <a:solidFill>
                  <a:srgbClr val="000000"/>
                </a:solidFill>
                <a:uFill>
                  <a:solidFill>
                    <a:srgbClr val="ffffff"/>
                  </a:solidFill>
                </a:uFill>
                <a:latin typeface="Arial"/>
              </a:rPr>
              <a:t>Remonstrants</a:t>
            </a:r>
            <a:r>
              <a:rPr b="0" lang="en-US" sz="2300" spc="-1" strike="noStrike">
                <a:solidFill>
                  <a:srgbClr val="000000"/>
                </a:solidFill>
                <a:uFill>
                  <a:solidFill>
                    <a:srgbClr val="ffffff"/>
                  </a:solidFill>
                </a:uFill>
                <a:latin typeface="Arial"/>
              </a:rPr>
              <a:t> in 1610:</a:t>
            </a:r>
            <a:endParaRPr b="1" lang="en-US" sz="2000" spc="-1" strike="noStrike">
              <a:solidFill>
                <a:srgbClr val="000000"/>
              </a:solidFill>
              <a:uFill>
                <a:solidFill>
                  <a:srgbClr val="ffffff"/>
                </a:solidFill>
              </a:uFill>
              <a:latin typeface="Arial"/>
            </a:endParaRPr>
          </a:p>
          <a:p>
            <a:pPr lvl="1" marL="687240" indent="-229680">
              <a:lnSpc>
                <a:spcPct val="100000"/>
              </a:lnSpc>
              <a:buClr>
                <a:srgbClr val="d1282e"/>
              </a:buClr>
              <a:buFont typeface="Arial"/>
              <a:buChar char="•"/>
            </a:pPr>
            <a:r>
              <a:rPr b="0" lang="en-US" sz="2000" spc="-1" strike="noStrike">
                <a:solidFill>
                  <a:srgbClr val="000000"/>
                </a:solidFill>
                <a:uFill>
                  <a:solidFill>
                    <a:srgbClr val="ffffff"/>
                  </a:solidFill>
                </a:uFill>
                <a:latin typeface="Arial"/>
              </a:rPr>
              <a:t>Original sin</a:t>
            </a:r>
            <a:endParaRPr b="0" lang="en-US" sz="1800" spc="-1" strike="noStrike">
              <a:solidFill>
                <a:srgbClr val="000000"/>
              </a:solidFill>
              <a:uFill>
                <a:solidFill>
                  <a:srgbClr val="ffffff"/>
                </a:solidFill>
              </a:uFill>
              <a:latin typeface="Arial"/>
            </a:endParaRPr>
          </a:p>
          <a:p>
            <a:pPr lvl="1" marL="687240" indent="-229680">
              <a:lnSpc>
                <a:spcPct val="100000"/>
              </a:lnSpc>
              <a:buClr>
                <a:srgbClr val="d1282e"/>
              </a:buClr>
              <a:buFont typeface="Arial"/>
              <a:buChar char="•"/>
            </a:pPr>
            <a:r>
              <a:rPr b="0" lang="en-US" sz="2000" spc="-1" strike="noStrike">
                <a:solidFill>
                  <a:srgbClr val="000000"/>
                </a:solidFill>
                <a:uFill>
                  <a:solidFill>
                    <a:srgbClr val="ffffff"/>
                  </a:solidFill>
                </a:uFill>
                <a:latin typeface="Arial"/>
              </a:rPr>
              <a:t>Conditional predestination</a:t>
            </a:r>
            <a:endParaRPr b="0" lang="en-US" sz="1800" spc="-1" strike="noStrike">
              <a:solidFill>
                <a:srgbClr val="000000"/>
              </a:solidFill>
              <a:uFill>
                <a:solidFill>
                  <a:srgbClr val="ffffff"/>
                </a:solidFill>
              </a:uFill>
              <a:latin typeface="Arial"/>
            </a:endParaRPr>
          </a:p>
          <a:p>
            <a:pPr lvl="1" marL="687240" indent="-229680">
              <a:lnSpc>
                <a:spcPct val="100000"/>
              </a:lnSpc>
              <a:buClr>
                <a:srgbClr val="d1282e"/>
              </a:buClr>
              <a:buFont typeface="Arial"/>
              <a:buChar char="•"/>
            </a:pPr>
            <a:r>
              <a:rPr b="0" lang="en-US" sz="2000" spc="-1" strike="noStrike">
                <a:solidFill>
                  <a:srgbClr val="000000"/>
                </a:solidFill>
                <a:uFill>
                  <a:solidFill>
                    <a:srgbClr val="ffffff"/>
                  </a:solidFill>
                </a:uFill>
                <a:latin typeface="Arial"/>
              </a:rPr>
              <a:t>Universal intention of atonement.</a:t>
            </a:r>
            <a:endParaRPr b="0" lang="en-US" sz="1800" spc="-1" strike="noStrike">
              <a:solidFill>
                <a:srgbClr val="000000"/>
              </a:solidFill>
              <a:uFill>
                <a:solidFill>
                  <a:srgbClr val="ffffff"/>
                </a:solidFill>
              </a:uFill>
              <a:latin typeface="Arial"/>
            </a:endParaRPr>
          </a:p>
          <a:p>
            <a:pPr lvl="1" marL="687240" indent="-229680">
              <a:lnSpc>
                <a:spcPct val="100000"/>
              </a:lnSpc>
              <a:buClr>
                <a:srgbClr val="d1282e"/>
              </a:buClr>
              <a:buFont typeface="Arial"/>
              <a:buChar char="•"/>
            </a:pPr>
            <a:r>
              <a:rPr b="0" lang="en-US" sz="2000" spc="-1" strike="noStrike">
                <a:solidFill>
                  <a:srgbClr val="000000"/>
                </a:solidFill>
                <a:uFill>
                  <a:solidFill>
                    <a:srgbClr val="ffffff"/>
                  </a:solidFill>
                </a:uFill>
                <a:latin typeface="Arial"/>
              </a:rPr>
              <a:t>Man cannot exercise saving faith.</a:t>
            </a:r>
            <a:endParaRPr b="0" lang="en-US" sz="1800" spc="-1" strike="noStrike">
              <a:solidFill>
                <a:srgbClr val="000000"/>
              </a:solidFill>
              <a:uFill>
                <a:solidFill>
                  <a:srgbClr val="ffffff"/>
                </a:solidFill>
              </a:uFill>
              <a:latin typeface="Arial"/>
            </a:endParaRPr>
          </a:p>
          <a:p>
            <a:pPr lvl="1" marL="687240" indent="-229680">
              <a:lnSpc>
                <a:spcPct val="100000"/>
              </a:lnSpc>
              <a:buClr>
                <a:srgbClr val="d1282e"/>
              </a:buClr>
              <a:buFont typeface="Arial"/>
              <a:buChar char="•"/>
            </a:pPr>
            <a:r>
              <a:rPr b="0" lang="en-US" sz="2000" spc="-1" strike="noStrike">
                <a:solidFill>
                  <a:srgbClr val="000000"/>
                </a:solidFill>
                <a:uFill>
                  <a:solidFill>
                    <a:srgbClr val="ffffff"/>
                  </a:solidFill>
                </a:uFill>
                <a:latin typeface="Arial"/>
              </a:rPr>
              <a:t>Necessary grace, but resistible.</a:t>
            </a:r>
            <a:endParaRPr b="0" lang="en-US" sz="1800" spc="-1" strike="noStrike">
              <a:solidFill>
                <a:srgbClr val="000000"/>
              </a:solidFill>
              <a:uFill>
                <a:solidFill>
                  <a:srgbClr val="ffffff"/>
                </a:solidFill>
              </a:uFill>
              <a:latin typeface="Arial"/>
            </a:endParaRPr>
          </a:p>
          <a:p>
            <a:pPr lvl="1" marL="687240" indent="-229680">
              <a:lnSpc>
                <a:spcPct val="100000"/>
              </a:lnSpc>
              <a:buClr>
                <a:srgbClr val="d1282e"/>
              </a:buClr>
              <a:buFont typeface="Arial"/>
              <a:buChar char="•"/>
            </a:pPr>
            <a:r>
              <a:rPr b="0" lang="en-US" sz="2000" spc="-1" strike="noStrike">
                <a:solidFill>
                  <a:srgbClr val="000000"/>
                </a:solidFill>
                <a:uFill>
                  <a:solidFill>
                    <a:srgbClr val="ffffff"/>
                  </a:solidFill>
                </a:uFill>
                <a:latin typeface="Arial"/>
              </a:rPr>
              <a:t>Can fall from grace.</a:t>
            </a:r>
            <a:endParaRPr b="0" lang="en-US" sz="18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Expelled at Synod of Dordrecht 1618.</a:t>
            </a:r>
            <a:endParaRPr b="1" lang="en-US" sz="2000" spc="-1" strike="noStrike">
              <a:solidFill>
                <a:srgbClr val="000000"/>
              </a:solidFill>
              <a:uFill>
                <a:solidFill>
                  <a:srgbClr val="ffffff"/>
                </a:solidFill>
              </a:uFill>
              <a:latin typeface="Arial"/>
            </a:endParaRPr>
          </a:p>
        </p:txBody>
      </p:sp>
      <p:sp>
        <p:nvSpPr>
          <p:cNvPr id="160" name="TextShape 3"/>
          <p:cNvSpPr txBox="1"/>
          <p:nvPr/>
        </p:nvSpPr>
        <p:spPr>
          <a:xfrm rot="16200000">
            <a:off x="8391600" y="4368600"/>
            <a:ext cx="986400" cy="364680"/>
          </a:xfrm>
          <a:prstGeom prst="rect">
            <a:avLst/>
          </a:prstGeom>
          <a:noFill/>
          <a:ln>
            <a:noFill/>
          </a:ln>
        </p:spPr>
        <p:txBody>
          <a:bodyPr anchor="ctr"/>
          <a:p>
            <a:pPr>
              <a:lnSpc>
                <a:spcPct val="100000"/>
              </a:lnSpc>
            </a:pPr>
            <a:fld id="{6BFAE2A7-99BE-491D-B2A7-C5E665FF5E63}"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pic>
        <p:nvPicPr>
          <p:cNvPr id="161" name="Picture 5" descr=""/>
          <p:cNvPicPr/>
          <p:nvPr/>
        </p:nvPicPr>
        <p:blipFill>
          <a:blip r:embed="rId1"/>
          <a:srcRect l="12650" t="11194" r="12295" b="17412"/>
          <a:stretch/>
        </p:blipFill>
        <p:spPr>
          <a:xfrm>
            <a:off x="5791320" y="819000"/>
            <a:ext cx="3200040" cy="3744000"/>
          </a:xfrm>
          <a:prstGeom prst="rect">
            <a:avLst/>
          </a:prstGeom>
          <a:ln>
            <a:noFill/>
          </a:ln>
        </p:spPr>
      </p:pic>
    </p:spTree>
  </p:cSld>
  <p:timing>
    <p:tnLst>
      <p:par>
        <p:cTn id="102" dur="indefinite" restart="never" nodeType="tmRoot">
          <p:childTnLst>
            <p:seq>
              <p:cTn id="103" dur="indefinite" nodeType="mainSeq">
                <p:childTnLst>
                  <p:par>
                    <p:cTn id="104" fill="hold">
                      <p:stCondLst>
                        <p:cond delay="indefinite"/>
                      </p:stCondLst>
                      <p:childTnLst>
                        <p:par>
                          <p:cTn id="105" fill="hold">
                            <p:stCondLst>
                              <p:cond delay="0"/>
                            </p:stCondLst>
                            <p:childTnLst>
                              <p:par>
                                <p:cTn id="106" nodeType="clickEffect" fill="hold" presetClass="entr" presetID="1">
                                  <p:stCondLst>
                                    <p:cond delay="0"/>
                                  </p:stCondLst>
                                  <p:childTnLst>
                                    <p:set>
                                      <p:cBhvr>
                                        <p:cTn id="107" dur="1" fill="hold">
                                          <p:stCondLst>
                                            <p:cond delay="0"/>
                                          </p:stCondLst>
                                        </p:cTn>
                                        <p:tgtEl>
                                          <p:spTgt spid="159">
                                            <p:txEl>
                                              <p:pRg st="49" end="119"/>
                                            </p:txEl>
                                          </p:spTgt>
                                        </p:tgtEl>
                                        <p:attrNameLst>
                                          <p:attrName>style.visibility</p:attrName>
                                        </p:attrNameLst>
                                      </p:cBhvr>
                                      <p:to>
                                        <p:strVal val="visible"/>
                                      </p:to>
                                    </p:set>
                                  </p:childTnLst>
                                </p:cTn>
                              </p:par>
                              <p:par>
                                <p:cTn id="108" nodeType="withEffect" fill="hold" presetClass="entr" presetID="1">
                                  <p:stCondLst>
                                    <p:cond delay="0"/>
                                  </p:stCondLst>
                                  <p:childTnLst>
                                    <p:set>
                                      <p:cBhvr>
                                        <p:cTn id="109" dur="1" fill="hold">
                                          <p:stCondLst>
                                            <p:cond delay="0"/>
                                          </p:stCondLst>
                                        </p:cTn>
                                        <p:tgtEl>
                                          <p:spTgt spid="159">
                                            <p:txEl>
                                              <p:pRg st="119" end="132"/>
                                            </p:txEl>
                                          </p:spTgt>
                                        </p:tgtEl>
                                        <p:attrNameLst>
                                          <p:attrName>style.visibility</p:attrName>
                                        </p:attrNameLst>
                                      </p:cBhvr>
                                      <p:to>
                                        <p:strVal val="visible"/>
                                      </p:to>
                                    </p:set>
                                  </p:childTnLst>
                                </p:cTn>
                              </p:par>
                              <p:par>
                                <p:cTn id="110" nodeType="withEffect" fill="hold" presetClass="entr" presetID="1">
                                  <p:stCondLst>
                                    <p:cond delay="0"/>
                                  </p:stCondLst>
                                  <p:childTnLst>
                                    <p:set>
                                      <p:cBhvr>
                                        <p:cTn id="111" dur="1" fill="hold">
                                          <p:stCondLst>
                                            <p:cond delay="0"/>
                                          </p:stCondLst>
                                        </p:cTn>
                                        <p:tgtEl>
                                          <p:spTgt spid="159">
                                            <p:txEl>
                                              <p:pRg st="132" end="159"/>
                                            </p:txEl>
                                          </p:spTgt>
                                        </p:tgtEl>
                                        <p:attrNameLst>
                                          <p:attrName>style.visibility</p:attrName>
                                        </p:attrNameLst>
                                      </p:cBhvr>
                                      <p:to>
                                        <p:strVal val="visible"/>
                                      </p:to>
                                    </p:set>
                                  </p:childTnLst>
                                </p:cTn>
                              </p:par>
                              <p:par>
                                <p:cTn id="112" nodeType="withEffect" fill="hold" presetClass="entr" presetID="1">
                                  <p:stCondLst>
                                    <p:cond delay="0"/>
                                  </p:stCondLst>
                                  <p:childTnLst>
                                    <p:set>
                                      <p:cBhvr>
                                        <p:cTn id="113" dur="1" fill="hold">
                                          <p:stCondLst>
                                            <p:cond delay="0"/>
                                          </p:stCondLst>
                                        </p:cTn>
                                        <p:tgtEl>
                                          <p:spTgt spid="159">
                                            <p:txEl>
                                              <p:pRg st="159" end="193"/>
                                            </p:txEl>
                                          </p:spTgt>
                                        </p:tgtEl>
                                        <p:attrNameLst>
                                          <p:attrName>style.visibility</p:attrName>
                                        </p:attrNameLst>
                                      </p:cBhvr>
                                      <p:to>
                                        <p:strVal val="visible"/>
                                      </p:to>
                                    </p:set>
                                  </p:childTnLst>
                                </p:cTn>
                              </p:par>
                              <p:par>
                                <p:cTn id="114" nodeType="withEffect" fill="hold" presetClass="entr" presetID="1">
                                  <p:stCondLst>
                                    <p:cond delay="0"/>
                                  </p:stCondLst>
                                  <p:childTnLst>
                                    <p:set>
                                      <p:cBhvr>
                                        <p:cTn id="115" dur="1" fill="hold">
                                          <p:stCondLst>
                                            <p:cond delay="0"/>
                                          </p:stCondLst>
                                        </p:cTn>
                                        <p:tgtEl>
                                          <p:spTgt spid="159">
                                            <p:txEl>
                                              <p:pRg st="193" end="227"/>
                                            </p:txEl>
                                          </p:spTgt>
                                        </p:tgtEl>
                                        <p:attrNameLst>
                                          <p:attrName>style.visibility</p:attrName>
                                        </p:attrNameLst>
                                      </p:cBhvr>
                                      <p:to>
                                        <p:strVal val="visible"/>
                                      </p:to>
                                    </p:set>
                                  </p:childTnLst>
                                </p:cTn>
                              </p:par>
                              <p:par>
                                <p:cTn id="116" nodeType="withEffect" fill="hold" presetClass="entr" presetID="1">
                                  <p:stCondLst>
                                    <p:cond delay="0"/>
                                  </p:stCondLst>
                                  <p:childTnLst>
                                    <p:set>
                                      <p:cBhvr>
                                        <p:cTn id="117" dur="1" fill="hold">
                                          <p:stCondLst>
                                            <p:cond delay="0"/>
                                          </p:stCondLst>
                                        </p:cTn>
                                        <p:tgtEl>
                                          <p:spTgt spid="159">
                                            <p:txEl>
                                              <p:pRg st="227" end="260"/>
                                            </p:txEl>
                                          </p:spTgt>
                                        </p:tgtEl>
                                        <p:attrNameLst>
                                          <p:attrName>style.visibility</p:attrName>
                                        </p:attrNameLst>
                                      </p:cBhvr>
                                      <p:to>
                                        <p:strVal val="visible"/>
                                      </p:to>
                                    </p:set>
                                  </p:childTnLst>
                                </p:cTn>
                              </p:par>
                              <p:par>
                                <p:cTn id="118" nodeType="withEffect" fill="hold" presetClass="entr" presetID="1">
                                  <p:stCondLst>
                                    <p:cond delay="0"/>
                                  </p:stCondLst>
                                  <p:childTnLst>
                                    <p:set>
                                      <p:cBhvr>
                                        <p:cTn id="119" dur="1" fill="hold">
                                          <p:stCondLst>
                                            <p:cond delay="0"/>
                                          </p:stCondLst>
                                        </p:cTn>
                                        <p:tgtEl>
                                          <p:spTgt spid="159">
                                            <p:txEl>
                                              <p:pRg st="260" end="281"/>
                                            </p:txEl>
                                          </p:spTgt>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nodeType="clickEffect" fill="hold" presetClass="entr" presetID="1">
                                  <p:stCondLst>
                                    <p:cond delay="0"/>
                                  </p:stCondLst>
                                  <p:childTnLst>
                                    <p:set>
                                      <p:cBhvr>
                                        <p:cTn id="123" dur="1" fill="hold">
                                          <p:stCondLst>
                                            <p:cond delay="0"/>
                                          </p:stCondLst>
                                        </p:cTn>
                                        <p:tgtEl>
                                          <p:spTgt spid="159">
                                            <p:txEl>
                                              <p:pRg st="281" end="31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Resisting God?</a:t>
            </a:r>
            <a:endParaRPr b="0" lang="en-US" sz="1800" spc="-1" strike="noStrike">
              <a:solidFill>
                <a:srgbClr val="000000"/>
              </a:solidFill>
              <a:uFill>
                <a:solidFill>
                  <a:srgbClr val="ffffff"/>
                </a:solidFill>
              </a:uFill>
              <a:latin typeface="Arial"/>
            </a:endParaRPr>
          </a:p>
        </p:txBody>
      </p:sp>
      <p:sp>
        <p:nvSpPr>
          <p:cNvPr id="456"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21"/>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It’s inconceivable that man could ever resist God!”</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True, man could never resist God …</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unless, God gave man a choice!</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God seeks to </a:t>
            </a:r>
            <a:r>
              <a:rPr b="1" i="1" lang="en-US" sz="2400" spc="-1" strike="noStrike">
                <a:solidFill>
                  <a:srgbClr val="000000"/>
                </a:solidFill>
                <a:uFill>
                  <a:solidFill>
                    <a:srgbClr val="ffffff"/>
                  </a:solidFill>
                </a:uFill>
                <a:latin typeface="Arial"/>
              </a:rPr>
              <a:t>persuade</a:t>
            </a:r>
            <a:r>
              <a:rPr b="0" lang="en-US" sz="2400" spc="-1" strike="noStrike">
                <a:solidFill>
                  <a:srgbClr val="000000"/>
                </a:solidFill>
                <a:uFill>
                  <a:solidFill>
                    <a:srgbClr val="ffffff"/>
                  </a:solidFill>
                </a:uFill>
                <a:latin typeface="Arial"/>
              </a:rPr>
              <a:t> and </a:t>
            </a:r>
            <a:r>
              <a:rPr b="1" i="1" lang="en-US" sz="2400" spc="-1" strike="noStrike">
                <a:solidFill>
                  <a:srgbClr val="000000"/>
                </a:solidFill>
                <a:uFill>
                  <a:solidFill>
                    <a:srgbClr val="ffffff"/>
                  </a:solidFill>
                </a:uFill>
                <a:latin typeface="Arial"/>
              </a:rPr>
              <a:t>entice</a:t>
            </a:r>
            <a:r>
              <a:rPr b="0" lang="en-US" sz="2400" spc="-1" strike="noStrike">
                <a:solidFill>
                  <a:srgbClr val="000000"/>
                </a:solidFill>
                <a:uFill>
                  <a:solidFill>
                    <a:srgbClr val="ffffff"/>
                  </a:solidFill>
                </a:uFill>
                <a:latin typeface="Arial"/>
              </a:rPr>
              <a:t> man:</a:t>
            </a:r>
            <a:endParaRPr b="1" lang="en-US" sz="2000" spc="-1" strike="noStrike">
              <a:solidFill>
                <a:srgbClr val="000000"/>
              </a:solidFill>
              <a:uFill>
                <a:solidFill>
                  <a:srgbClr val="ffffff"/>
                </a:solidFill>
              </a:uFill>
              <a:latin typeface="Arial"/>
            </a:endParaRPr>
          </a:p>
          <a:p>
            <a:pPr lvl="1" marL="914400" indent="-456840">
              <a:lnSpc>
                <a:spcPct val="100000"/>
              </a:lnSpc>
              <a:buClr>
                <a:srgbClr val="d1282e"/>
              </a:buClr>
              <a:buFont typeface="Arial"/>
              <a:buChar char="•"/>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hard to kick against the pricks”</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Acts 9:5; 26:14</a:t>
            </a:r>
            <a:r>
              <a:rPr b="0" lang="en-US" sz="24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1" marL="914400" indent="-456840">
              <a:lnSpc>
                <a:spcPct val="100000"/>
              </a:lnSpc>
              <a:buClr>
                <a:srgbClr val="d1282e"/>
              </a:buClr>
              <a:buFont typeface="Arial"/>
              <a:buChar char="•"/>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Your people shall be </a:t>
            </a:r>
            <a:r>
              <a:rPr b="1" i="1" lang="en-US" sz="2400" spc="-1" strike="noStrike" u="sng">
                <a:solidFill>
                  <a:srgbClr val="000000"/>
                </a:solidFill>
                <a:uFill>
                  <a:solidFill>
                    <a:srgbClr val="ffffff"/>
                  </a:solidFill>
                </a:uFill>
                <a:latin typeface="Arial"/>
              </a:rPr>
              <a:t>volunteers</a:t>
            </a:r>
            <a:r>
              <a:rPr b="0" i="1" lang="en-US" sz="2400" spc="-1" strike="noStrike">
                <a:solidFill>
                  <a:srgbClr val="000000"/>
                </a:solidFill>
                <a:uFill>
                  <a:solidFill>
                    <a:srgbClr val="ffffff"/>
                  </a:solidFill>
                </a:uFill>
                <a:latin typeface="Arial"/>
              </a:rPr>
              <a:t> In the day of your power”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Psalm 110:3</a:t>
            </a:r>
            <a:r>
              <a:rPr b="0" lang="en-US" sz="24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1" marL="914400" indent="-456840">
              <a:lnSpc>
                <a:spcPct val="100000"/>
              </a:lnSpc>
              <a:buClr>
                <a:srgbClr val="d1282e"/>
              </a:buClr>
              <a:buFont typeface="Arial"/>
              <a:buChar char="•"/>
            </a:pPr>
            <a:r>
              <a:rPr b="0" lang="en-US" sz="2400" spc="-1" strike="noStrike">
                <a:solidFill>
                  <a:srgbClr val="000000"/>
                </a:solidFill>
                <a:uFill>
                  <a:solidFill>
                    <a:srgbClr val="ffffff"/>
                  </a:solidFill>
                </a:uFill>
                <a:latin typeface="Arial"/>
              </a:rPr>
              <a:t>Providentially punishes (</a:t>
            </a:r>
            <a:r>
              <a:rPr b="1" lang="en-US" sz="2400" spc="-1" strike="noStrike">
                <a:solidFill>
                  <a:srgbClr val="d1282e"/>
                </a:solidFill>
                <a:uFill>
                  <a:solidFill>
                    <a:srgbClr val="ffffff"/>
                  </a:solidFill>
                </a:uFill>
                <a:latin typeface="Arial"/>
              </a:rPr>
              <a:t>Hosea 2:1-13</a:t>
            </a:r>
            <a:r>
              <a:rPr b="0" lang="en-US" sz="24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1" marL="914400" indent="-456840">
              <a:lnSpc>
                <a:spcPct val="100000"/>
              </a:lnSpc>
              <a:buClr>
                <a:srgbClr val="d1282e"/>
              </a:buClr>
              <a:buFont typeface="Arial"/>
              <a:buChar char="•"/>
            </a:pPr>
            <a:r>
              <a:rPr b="0" lang="en-US" sz="2400" spc="-1" strike="noStrike">
                <a:solidFill>
                  <a:srgbClr val="000000"/>
                </a:solidFill>
                <a:uFill>
                  <a:solidFill>
                    <a:srgbClr val="ffffff"/>
                  </a:solidFill>
                </a:uFill>
                <a:latin typeface="Arial"/>
              </a:rPr>
              <a:t>Allures with words, not tyranny (</a:t>
            </a:r>
            <a:r>
              <a:rPr b="1" lang="en-US" sz="2400" spc="-1" strike="noStrike">
                <a:solidFill>
                  <a:srgbClr val="d1282e"/>
                </a:solidFill>
                <a:uFill>
                  <a:solidFill>
                    <a:srgbClr val="ffffff"/>
                  </a:solidFill>
                </a:uFill>
                <a:latin typeface="Arial"/>
              </a:rPr>
              <a:t>Hosea 2:14-16</a:t>
            </a:r>
            <a:r>
              <a:rPr b="0" lang="en-US" sz="24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p:txBody>
      </p:sp>
      <p:sp>
        <p:nvSpPr>
          <p:cNvPr id="457" name="TextShape 3"/>
          <p:cNvSpPr txBox="1"/>
          <p:nvPr/>
        </p:nvSpPr>
        <p:spPr>
          <a:xfrm rot="16200000">
            <a:off x="8391600" y="4368600"/>
            <a:ext cx="986400" cy="364680"/>
          </a:xfrm>
          <a:prstGeom prst="rect">
            <a:avLst/>
          </a:prstGeom>
          <a:noFill/>
          <a:ln>
            <a:noFill/>
          </a:ln>
        </p:spPr>
        <p:txBody>
          <a:bodyPr anchor="ctr"/>
          <a:p>
            <a:pPr>
              <a:lnSpc>
                <a:spcPct val="100000"/>
              </a:lnSpc>
            </a:pPr>
            <a:fld id="{D05F561E-5CFE-411E-98E3-BE5B980204D5}"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016" dur="indefinite" restart="never" nodeType="tmRoot">
          <p:childTnLst>
            <p:seq>
              <p:cTn id="1017" dur="indefinite" nodeType="mainSeq">
                <p:childTnLst>
                  <p:par>
                    <p:cTn id="1018" fill="hold">
                      <p:stCondLst>
                        <p:cond delay="indefinite"/>
                      </p:stCondLst>
                      <p:childTnLst>
                        <p:par>
                          <p:cTn id="1019" fill="hold">
                            <p:stCondLst>
                              <p:cond delay="0"/>
                            </p:stCondLst>
                            <p:childTnLst>
                              <p:par>
                                <p:cTn id="1020" nodeType="clickEffect" fill="hold" presetClass="entr" presetID="1">
                                  <p:stCondLst>
                                    <p:cond delay="0"/>
                                  </p:stCondLst>
                                  <p:childTnLst>
                                    <p:set>
                                      <p:cBhvr>
                                        <p:cTn id="1021" dur="1" fill="hold">
                                          <p:stCondLst>
                                            <p:cond delay="0"/>
                                          </p:stCondLst>
                                        </p:cTn>
                                        <p:tgtEl>
                                          <p:spTgt spid="456">
                                            <p:txEl>
                                              <p:pRg st="53" end="88"/>
                                            </p:txEl>
                                          </p:spTgt>
                                        </p:tgtEl>
                                        <p:attrNameLst>
                                          <p:attrName>style.visibility</p:attrName>
                                        </p:attrNameLst>
                                      </p:cBhvr>
                                      <p:to>
                                        <p:strVal val="visible"/>
                                      </p:to>
                                    </p:set>
                                  </p:childTnLst>
                                </p:cTn>
                              </p:par>
                              <p:par>
                                <p:cTn id="1022" nodeType="withEffect" fill="hold" presetClass="entr" presetID="1">
                                  <p:stCondLst>
                                    <p:cond delay="0"/>
                                  </p:stCondLst>
                                  <p:childTnLst>
                                    <p:set>
                                      <p:cBhvr>
                                        <p:cTn id="1023" dur="1" fill="hold">
                                          <p:stCondLst>
                                            <p:cond delay="0"/>
                                          </p:stCondLst>
                                        </p:cTn>
                                        <p:tgtEl>
                                          <p:spTgt spid="456">
                                            <p:txEl>
                                              <p:pRg st="88" end="121"/>
                                            </p:txEl>
                                          </p:spTgt>
                                        </p:tgtEl>
                                        <p:attrNameLst>
                                          <p:attrName>style.visibility</p:attrName>
                                        </p:attrNameLst>
                                      </p:cBhvr>
                                      <p:to>
                                        <p:strVal val="visible"/>
                                      </p:to>
                                    </p:set>
                                  </p:childTnLst>
                                </p:cTn>
                              </p:par>
                            </p:childTnLst>
                          </p:cTn>
                        </p:par>
                      </p:childTnLst>
                    </p:cTn>
                  </p:par>
                  <p:par>
                    <p:cTn id="1024" fill="hold">
                      <p:stCondLst>
                        <p:cond delay="indefinite"/>
                      </p:stCondLst>
                      <p:childTnLst>
                        <p:par>
                          <p:cTn id="1025" fill="hold">
                            <p:stCondLst>
                              <p:cond delay="0"/>
                            </p:stCondLst>
                            <p:childTnLst>
                              <p:par>
                                <p:cTn id="1026" nodeType="clickEffect" fill="hold" presetClass="entr" presetID="1">
                                  <p:stCondLst>
                                    <p:cond delay="0"/>
                                  </p:stCondLst>
                                  <p:childTnLst>
                                    <p:set>
                                      <p:cBhvr>
                                        <p:cTn id="1027" dur="1" fill="hold">
                                          <p:stCondLst>
                                            <p:cond delay="0"/>
                                          </p:stCondLst>
                                        </p:cTn>
                                        <p:tgtEl>
                                          <p:spTgt spid="456">
                                            <p:txEl>
                                              <p:pRg st="121" end="159"/>
                                            </p:txEl>
                                          </p:spTgt>
                                        </p:tgtEl>
                                        <p:attrNameLst>
                                          <p:attrName>style.visibility</p:attrName>
                                        </p:attrNameLst>
                                      </p:cBhvr>
                                      <p:to>
                                        <p:strVal val="visible"/>
                                      </p:to>
                                    </p:set>
                                  </p:childTnLst>
                                </p:cTn>
                              </p:par>
                            </p:childTnLst>
                          </p:cTn>
                        </p:par>
                        <p:par>
                          <p:cTn id="1028" fill="hold">
                            <p:stCondLst>
                              <p:cond delay="0"/>
                            </p:stCondLst>
                            <p:childTnLst>
                              <p:par>
                                <p:cTn id="1029" nodeType="afterEffect" fill="hold" presetClass="entr" presetID="1">
                                  <p:stCondLst>
                                    <p:cond delay="1000"/>
                                  </p:stCondLst>
                                  <p:childTnLst>
                                    <p:set>
                                      <p:cBhvr>
                                        <p:cTn id="1030" dur="1" fill="hold">
                                          <p:stCondLst>
                                            <p:cond delay="0"/>
                                          </p:stCondLst>
                                        </p:cTn>
                                        <p:tgtEl>
                                          <p:spTgt spid="456">
                                            <p:txEl>
                                              <p:pRg st="159" end="212"/>
                                            </p:txEl>
                                          </p:spTgt>
                                        </p:tgtEl>
                                        <p:attrNameLst>
                                          <p:attrName>style.visibility</p:attrName>
                                        </p:attrNameLst>
                                      </p:cBhvr>
                                      <p:to>
                                        <p:strVal val="visible"/>
                                      </p:to>
                                    </p:set>
                                  </p:childTnLst>
                                </p:cTn>
                              </p:par>
                            </p:childTnLst>
                          </p:cTn>
                        </p:par>
                        <p:par>
                          <p:cTn id="1031" fill="hold">
                            <p:stCondLst>
                              <p:cond delay="1000"/>
                            </p:stCondLst>
                            <p:childTnLst>
                              <p:par>
                                <p:cTn id="1032" nodeType="afterEffect" fill="hold" presetClass="entr" presetID="1">
                                  <p:stCondLst>
                                    <p:cond delay="1000"/>
                                  </p:stCondLst>
                                  <p:childTnLst>
                                    <p:set>
                                      <p:cBhvr>
                                        <p:cTn id="1033" dur="1" fill="hold">
                                          <p:stCondLst>
                                            <p:cond delay="0"/>
                                          </p:stCondLst>
                                        </p:cTn>
                                        <p:tgtEl>
                                          <p:spTgt spid="456">
                                            <p:txEl>
                                              <p:pRg st="212" end="286"/>
                                            </p:txEl>
                                          </p:spTgt>
                                        </p:tgtEl>
                                        <p:attrNameLst>
                                          <p:attrName>style.visibility</p:attrName>
                                        </p:attrNameLst>
                                      </p:cBhvr>
                                      <p:to>
                                        <p:strVal val="visible"/>
                                      </p:to>
                                    </p:set>
                                  </p:childTnLst>
                                </p:cTn>
                              </p:par>
                            </p:childTnLst>
                          </p:cTn>
                        </p:par>
                        <p:par>
                          <p:cTn id="1034" fill="hold">
                            <p:stCondLst>
                              <p:cond delay="2000"/>
                            </p:stCondLst>
                            <p:childTnLst>
                              <p:par>
                                <p:cTn id="1035" nodeType="afterEffect" fill="hold" presetClass="entr" presetID="1">
                                  <p:stCondLst>
                                    <p:cond delay="1000"/>
                                  </p:stCondLst>
                                  <p:childTnLst>
                                    <p:set>
                                      <p:cBhvr>
                                        <p:cTn id="1036" dur="1" fill="hold">
                                          <p:stCondLst>
                                            <p:cond delay="0"/>
                                          </p:stCondLst>
                                        </p:cTn>
                                        <p:tgtEl>
                                          <p:spTgt spid="456">
                                            <p:txEl>
                                              <p:pRg st="286" end="326"/>
                                            </p:txEl>
                                          </p:spTgt>
                                        </p:tgtEl>
                                        <p:attrNameLst>
                                          <p:attrName>style.visibility</p:attrName>
                                        </p:attrNameLst>
                                      </p:cBhvr>
                                      <p:to>
                                        <p:strVal val="visible"/>
                                      </p:to>
                                    </p:set>
                                  </p:childTnLst>
                                </p:cTn>
                              </p:par>
                            </p:childTnLst>
                          </p:cTn>
                        </p:par>
                        <p:par>
                          <p:cTn id="1037" fill="hold">
                            <p:stCondLst>
                              <p:cond delay="3000"/>
                            </p:stCondLst>
                            <p:childTnLst>
                              <p:par>
                                <p:cTn id="1038" nodeType="afterEffect" fill="hold" presetClass="entr" presetID="1">
                                  <p:stCondLst>
                                    <p:cond delay="1000"/>
                                  </p:stCondLst>
                                  <p:childTnLst>
                                    <p:set>
                                      <p:cBhvr>
                                        <p:cTn id="1039" dur="1" fill="hold">
                                          <p:stCondLst>
                                            <p:cond delay="0"/>
                                          </p:stCondLst>
                                        </p:cTn>
                                        <p:tgtEl>
                                          <p:spTgt spid="456">
                                            <p:txEl>
                                              <p:pRg st="326" end="37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TextShape 1"/>
          <p:cNvSpPr txBox="1"/>
          <p:nvPr/>
        </p:nvSpPr>
        <p:spPr>
          <a:xfrm>
            <a:off x="457200" y="1085760"/>
            <a:ext cx="7772040" cy="3240360"/>
          </a:xfrm>
          <a:prstGeom prst="rect">
            <a:avLst/>
          </a:prstGeom>
          <a:noFill/>
          <a:ln>
            <a:noFill/>
          </a:ln>
        </p:spPr>
        <p:txBody>
          <a:bodyPr anchor="ctr"/>
          <a:p>
            <a:pPr>
              <a:lnSpc>
                <a:spcPct val="100000"/>
              </a:lnSpc>
            </a:pPr>
            <a:r>
              <a:rPr b="0" i="1" lang="en-US" sz="8000" spc="-77" strike="noStrike" cap="all">
                <a:solidFill>
                  <a:srgbClr val="d1282e"/>
                </a:solidFill>
                <a:uFill>
                  <a:solidFill>
                    <a:srgbClr val="ffffff"/>
                  </a:solidFill>
                </a:uFill>
                <a:latin typeface="Arial Black"/>
              </a:rPr>
              <a:t>P</a:t>
            </a:r>
            <a:r>
              <a:rPr b="0" i="1" lang="en-US" sz="6000" spc="-77" strike="noStrike" cap="all">
                <a:solidFill>
                  <a:srgbClr val="000000"/>
                </a:solidFill>
                <a:uFill>
                  <a:solidFill>
                    <a:srgbClr val="ffffff"/>
                  </a:solidFill>
                </a:uFill>
                <a:latin typeface="Arial Black"/>
              </a:rPr>
              <a:t>erseverance Of The Saints</a:t>
            </a:r>
            <a:endParaRPr b="0" lang="en-US" sz="1800" spc="-1" strike="noStrike">
              <a:solidFill>
                <a:srgbClr val="000000"/>
              </a:solidFill>
              <a:uFill>
                <a:solidFill>
                  <a:srgbClr val="ffffff"/>
                </a:solidFill>
              </a:uFill>
              <a:latin typeface="Arial"/>
            </a:endParaRPr>
          </a:p>
        </p:txBody>
      </p:sp>
      <p:sp>
        <p:nvSpPr>
          <p:cNvPr id="459" name="TextShape 2"/>
          <p:cNvSpPr txBox="1"/>
          <p:nvPr/>
        </p:nvSpPr>
        <p:spPr>
          <a:xfrm>
            <a:off x="457200" y="171360"/>
            <a:ext cx="7772040" cy="799920"/>
          </a:xfrm>
          <a:prstGeom prst="rect">
            <a:avLst/>
          </a:prstGeom>
          <a:noFill/>
          <a:ln>
            <a:noFill/>
          </a:ln>
        </p:spPr>
        <p:txBody>
          <a:bodyPr anchor="b"/>
          <a:p>
            <a:pPr>
              <a:lnSpc>
                <a:spcPct val="100000"/>
              </a:lnSpc>
            </a:pPr>
            <a:r>
              <a:rPr b="0" lang="en-US" sz="3600" spc="117" strike="noStrike" cap="all">
                <a:solidFill>
                  <a:srgbClr val="d1282e"/>
                </a:solidFill>
                <a:uFill>
                  <a:solidFill>
                    <a:srgbClr val="ffffff"/>
                  </a:solidFill>
                </a:uFill>
                <a:latin typeface="Arial Black"/>
              </a:rPr>
              <a:t>Calvinism</a:t>
            </a:r>
            <a:endParaRPr b="1" lang="en-US" sz="2000" spc="-1" strike="noStrike">
              <a:solidFill>
                <a:srgbClr val="000000"/>
              </a:solidFill>
              <a:uFill>
                <a:solidFill>
                  <a:srgbClr val="ffffff"/>
                </a:solidFill>
              </a:uFill>
              <a:latin typeface="Arial"/>
            </a:endParaRPr>
          </a:p>
        </p:txBody>
      </p:sp>
      <p:sp>
        <p:nvSpPr>
          <p:cNvPr id="460" name="TextShape 3"/>
          <p:cNvSpPr txBox="1"/>
          <p:nvPr/>
        </p:nvSpPr>
        <p:spPr>
          <a:xfrm rot="16200000">
            <a:off x="8391600" y="4368600"/>
            <a:ext cx="986400" cy="364680"/>
          </a:xfrm>
          <a:prstGeom prst="rect">
            <a:avLst/>
          </a:prstGeom>
          <a:noFill/>
          <a:ln>
            <a:noFill/>
          </a:ln>
        </p:spPr>
        <p:txBody>
          <a:bodyPr anchor="ctr"/>
          <a:p>
            <a:pPr>
              <a:lnSpc>
                <a:spcPct val="100000"/>
              </a:lnSpc>
            </a:pPr>
            <a:fld id="{F5E53730-CC9A-4071-A835-011FCD226AD9}"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040" dur="indefinite" restart="never" nodeType="tmRoot">
          <p:childTnLst>
            <p:seq>
              <p:cTn id="1041" nodeType="mainSeq"/>
              <p:prevCondLst>
                <p:cond delay="0" evt="onPrev">
                  <p:tgtEl>
                    <p:sldTgt/>
                  </p:tgtEl>
                </p:cond>
              </p:prevCondLst>
              <p:nextCondLst>
                <p:cond delay="0" evt="onNext">
                  <p:tgtEl>
                    <p:sldTgt/>
                  </p:tgtEl>
                </p:cond>
              </p:nextCondLst>
            </p:seq>
          </p:childTnLst>
        </p:cTn>
      </p:par>
    </p:tnLst>
  </p:timing>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u="sng" cap="all">
                <a:solidFill>
                  <a:srgbClr val="d1282e"/>
                </a:solidFill>
                <a:uFill>
                  <a:solidFill>
                    <a:srgbClr val="ffffff"/>
                  </a:solidFill>
                </a:uFill>
                <a:latin typeface="Arial Black"/>
              </a:rPr>
              <a:t>P</a:t>
            </a:r>
            <a:r>
              <a:rPr b="0" lang="en-US" sz="3600" spc="-58" strike="noStrike" cap="all">
                <a:solidFill>
                  <a:srgbClr val="d1282e"/>
                </a:solidFill>
                <a:uFill>
                  <a:solidFill>
                    <a:srgbClr val="ffffff"/>
                  </a:solidFill>
                </a:uFill>
                <a:latin typeface="Arial Black"/>
              </a:rPr>
              <a:t>erseverance of the Saints</a:t>
            </a:r>
            <a:endParaRPr b="0" lang="en-US" sz="1800" spc="-1" strike="noStrike">
              <a:solidFill>
                <a:srgbClr val="000000"/>
              </a:solidFill>
              <a:uFill>
                <a:solidFill>
                  <a:srgbClr val="ffffff"/>
                </a:solidFill>
              </a:uFill>
              <a:latin typeface="Arial"/>
            </a:endParaRPr>
          </a:p>
        </p:txBody>
      </p:sp>
      <p:sp>
        <p:nvSpPr>
          <p:cNvPr id="462"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Also known as:  “Once Saved, Always Saved”</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They whom God hath accepted in His Beloved, effectually called and sanctified by His Spirit can </a:t>
            </a:r>
            <a:r>
              <a:rPr b="1" lang="en-US" sz="2400" spc="-1" strike="noStrike">
                <a:solidFill>
                  <a:srgbClr val="000000"/>
                </a:solidFill>
                <a:uFill>
                  <a:solidFill>
                    <a:srgbClr val="ffffff"/>
                  </a:solidFill>
                </a:uFill>
                <a:latin typeface="Arial"/>
              </a:rPr>
              <a:t>neither </a:t>
            </a:r>
            <a:r>
              <a:rPr b="1" lang="en-US" sz="2400" spc="-1" strike="noStrike" u="sng">
                <a:solidFill>
                  <a:srgbClr val="000000"/>
                </a:solidFill>
                <a:uFill>
                  <a:solidFill>
                    <a:srgbClr val="ffffff"/>
                  </a:solidFill>
                </a:uFill>
                <a:latin typeface="Arial"/>
              </a:rPr>
              <a:t>totally</a:t>
            </a:r>
            <a:r>
              <a:rPr b="1" lang="en-US" sz="2400" spc="-1" strike="noStrike">
                <a:solidFill>
                  <a:srgbClr val="000000"/>
                </a:solidFill>
                <a:uFill>
                  <a:solidFill>
                    <a:srgbClr val="ffffff"/>
                  </a:solidFill>
                </a:uFill>
                <a:latin typeface="Arial"/>
              </a:rPr>
              <a:t> nor </a:t>
            </a:r>
            <a:r>
              <a:rPr b="1" lang="en-US" sz="2400" spc="-1" strike="noStrike" u="sng">
                <a:solidFill>
                  <a:srgbClr val="000000"/>
                </a:solidFill>
                <a:uFill>
                  <a:solidFill>
                    <a:srgbClr val="ffffff"/>
                  </a:solidFill>
                </a:uFill>
                <a:latin typeface="Arial"/>
              </a:rPr>
              <a:t>finally</a:t>
            </a:r>
            <a:r>
              <a:rPr b="1" lang="en-US" sz="2400" spc="-1" strike="noStrike">
                <a:solidFill>
                  <a:srgbClr val="000000"/>
                </a:solidFill>
                <a:uFill>
                  <a:solidFill>
                    <a:srgbClr val="ffffff"/>
                  </a:solidFill>
                </a:uFill>
                <a:latin typeface="Arial"/>
              </a:rPr>
              <a:t> fall away</a:t>
            </a:r>
            <a:r>
              <a:rPr b="0" lang="en-US" sz="2400" spc="-1" strike="noStrike">
                <a:solidFill>
                  <a:srgbClr val="000000"/>
                </a:solidFill>
                <a:uFill>
                  <a:solidFill>
                    <a:srgbClr val="ffffff"/>
                  </a:solidFill>
                </a:uFill>
                <a:latin typeface="Arial"/>
              </a:rPr>
              <a:t> from the status of Grace; but </a:t>
            </a:r>
            <a:r>
              <a:rPr b="1" lang="en-US" sz="2400" spc="-1" strike="noStrike">
                <a:solidFill>
                  <a:srgbClr val="000000"/>
                </a:solidFill>
                <a:uFill>
                  <a:solidFill>
                    <a:srgbClr val="ffffff"/>
                  </a:solidFill>
                </a:uFill>
                <a:latin typeface="Arial"/>
              </a:rPr>
              <a:t>shall certainly </a:t>
            </a:r>
            <a:r>
              <a:rPr b="1" lang="en-US" sz="2400" spc="-1" strike="noStrike" u="sng">
                <a:solidFill>
                  <a:srgbClr val="000000"/>
                </a:solidFill>
                <a:uFill>
                  <a:solidFill>
                    <a:srgbClr val="ffffff"/>
                  </a:solidFill>
                </a:uFill>
                <a:latin typeface="Arial"/>
              </a:rPr>
              <a:t>persevere</a:t>
            </a:r>
            <a:r>
              <a:rPr b="1" lang="en-US" sz="2400" spc="-1" strike="noStrike">
                <a:solidFill>
                  <a:srgbClr val="000000"/>
                </a:solidFill>
                <a:uFill>
                  <a:solidFill>
                    <a:srgbClr val="ffffff"/>
                  </a:solidFill>
                </a:uFill>
                <a:latin typeface="Arial"/>
              </a:rPr>
              <a:t> therein </a:t>
            </a:r>
            <a:r>
              <a:rPr b="1" lang="en-US" sz="2400" spc="-1" strike="noStrike" u="sng">
                <a:solidFill>
                  <a:srgbClr val="000000"/>
                </a:solidFill>
                <a:uFill>
                  <a:solidFill>
                    <a:srgbClr val="ffffff"/>
                  </a:solidFill>
                </a:uFill>
                <a:latin typeface="Arial"/>
              </a:rPr>
              <a:t>to the end</a:t>
            </a:r>
            <a:r>
              <a:rPr b="0" lang="en-US" sz="2400" spc="-1" strike="noStrike">
                <a:solidFill>
                  <a:srgbClr val="000000"/>
                </a:solidFill>
                <a:uFill>
                  <a:solidFill>
                    <a:srgbClr val="ffffff"/>
                  </a:solidFill>
                </a:uFill>
                <a:latin typeface="Arial"/>
              </a:rPr>
              <a:t>, and be eternally saved.” (</a:t>
            </a:r>
            <a:r>
              <a:rPr b="1" i="1" lang="en-US" sz="2400" spc="-1" strike="noStrike">
                <a:solidFill>
                  <a:srgbClr val="000000"/>
                </a:solidFill>
                <a:uFill>
                  <a:solidFill>
                    <a:srgbClr val="ffffff"/>
                  </a:solidFill>
                </a:uFill>
                <a:latin typeface="Arial"/>
              </a:rPr>
              <a:t>Westminster Confession of Faith</a:t>
            </a:r>
            <a:r>
              <a:rPr b="0" lang="en-US" sz="2400" spc="-1" strike="noStrike">
                <a:solidFill>
                  <a:srgbClr val="000000"/>
                </a:solidFill>
                <a:uFill>
                  <a:solidFill>
                    <a:srgbClr val="ffffff"/>
                  </a:solidFill>
                </a:uFill>
                <a:latin typeface="Arial"/>
              </a:rPr>
              <a:t>, Chapter XVII, Sections 1)</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p:txBody>
      </p:sp>
      <p:sp>
        <p:nvSpPr>
          <p:cNvPr id="463" name="TextShape 3"/>
          <p:cNvSpPr txBox="1"/>
          <p:nvPr/>
        </p:nvSpPr>
        <p:spPr>
          <a:xfrm rot="16200000">
            <a:off x="8391600" y="4368600"/>
            <a:ext cx="986400" cy="364680"/>
          </a:xfrm>
          <a:prstGeom prst="rect">
            <a:avLst/>
          </a:prstGeom>
          <a:noFill/>
          <a:ln>
            <a:noFill/>
          </a:ln>
        </p:spPr>
        <p:txBody>
          <a:bodyPr anchor="ctr"/>
          <a:p>
            <a:pPr>
              <a:lnSpc>
                <a:spcPct val="100000"/>
              </a:lnSpc>
            </a:pPr>
            <a:fld id="{4BF78E69-9D89-44F6-862D-A198B7CFA3E1}"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042" dur="indefinite" restart="never" nodeType="tmRoot">
          <p:childTnLst>
            <p:seq>
              <p:cTn id="1043" dur="indefinite" nodeType="mainSeq">
                <p:childTnLst>
                  <p:par>
                    <p:cTn id="1044" fill="hold">
                      <p:stCondLst>
                        <p:cond delay="0"/>
                      </p:stCondLst>
                      <p:childTnLst>
                        <p:par>
                          <p:cTn id="1045" fill="hold">
                            <p:stCondLst>
                              <p:cond delay="0"/>
                            </p:stCondLst>
                            <p:childTnLst>
                              <p:par>
                                <p:cTn id="1046" nodeType="afterEffect" fill="hold" presetClass="entr" presetID="1">
                                  <p:stCondLst>
                                    <p:cond delay="1000"/>
                                  </p:stCondLst>
                                  <p:childTnLst>
                                    <p:set>
                                      <p:cBhvr>
                                        <p:cTn id="1047" dur="1" fill="hold">
                                          <p:stCondLst>
                                            <p:cond delay="0"/>
                                          </p:stCondLst>
                                        </p:cTn>
                                        <p:tgtEl>
                                          <p:spTgt spid="462">
                                            <p:txEl>
                                              <p:pRg st="44" end="34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Stronger Than God?</a:t>
            </a:r>
            <a:endParaRPr b="0" lang="en-US" sz="1800" spc="-1" strike="noStrike">
              <a:solidFill>
                <a:srgbClr val="000000"/>
              </a:solidFill>
              <a:uFill>
                <a:solidFill>
                  <a:srgbClr val="ffffff"/>
                </a:solidFill>
              </a:uFill>
              <a:latin typeface="Arial"/>
            </a:endParaRPr>
          </a:p>
        </p:txBody>
      </p:sp>
      <p:sp>
        <p:nvSpPr>
          <p:cNvPr id="465"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22"/>
            </a:pPr>
            <a:r>
              <a:rPr b="0" lang="en-US" sz="2400" spc="-1" strike="noStrike">
                <a:solidFill>
                  <a:srgbClr val="000000"/>
                </a:solidFill>
                <a:uFill>
                  <a:solidFill>
                    <a:srgbClr val="ffffff"/>
                  </a:solidFill>
                </a:uFill>
                <a:latin typeface="Arial"/>
              </a:rPr>
              <a:t>“</a:t>
            </a:r>
            <a:r>
              <a:rPr b="1" i="1" lang="en-US" sz="2400" spc="-1" strike="noStrike">
                <a:solidFill>
                  <a:srgbClr val="000000"/>
                </a:solidFill>
                <a:uFill>
                  <a:solidFill>
                    <a:srgbClr val="ffffff"/>
                  </a:solidFill>
                </a:uFill>
                <a:latin typeface="Arial"/>
              </a:rPr>
              <a:t>Nothing</a:t>
            </a:r>
            <a:r>
              <a:rPr b="0" lang="en-US" sz="2400" spc="-1" strike="noStrike">
                <a:solidFill>
                  <a:srgbClr val="000000"/>
                </a:solidFill>
                <a:uFill>
                  <a:solidFill>
                    <a:srgbClr val="ffffff"/>
                  </a:solidFill>
                </a:uFill>
                <a:latin typeface="Arial"/>
              </a:rPr>
              <a:t> can remove us from God’s hand, so how can we ever be lost, once we are in God’s hand (</a:t>
            </a:r>
            <a:r>
              <a:rPr b="1" lang="en-US" sz="2400" spc="-1" strike="noStrike">
                <a:solidFill>
                  <a:srgbClr val="d1282e"/>
                </a:solidFill>
                <a:uFill>
                  <a:solidFill>
                    <a:srgbClr val="ffffff"/>
                  </a:solidFill>
                </a:uFill>
                <a:latin typeface="Arial"/>
              </a:rPr>
              <a:t>John 10:27-30; Romans 8:31-39</a:t>
            </a:r>
            <a:r>
              <a:rPr b="0" lang="en-US" sz="2400" spc="-1" strike="noStrike">
                <a:solidFill>
                  <a:srgbClr val="000000"/>
                </a:solidFill>
                <a:uFill>
                  <a:solidFill>
                    <a:srgbClr val="ffffff"/>
                  </a:solidFill>
                </a:uFill>
                <a:latin typeface="Arial"/>
              </a:rPr>
              <a:t>).  Are you </a:t>
            </a:r>
            <a:r>
              <a:rPr b="1" i="1" lang="en-US" sz="2400" spc="-1" strike="noStrike">
                <a:solidFill>
                  <a:srgbClr val="000000"/>
                </a:solidFill>
                <a:uFill>
                  <a:solidFill>
                    <a:srgbClr val="ffffff"/>
                  </a:solidFill>
                </a:uFill>
                <a:latin typeface="Arial"/>
              </a:rPr>
              <a:t>stronger</a:t>
            </a:r>
            <a:r>
              <a:rPr b="0" lang="en-US" sz="2400" spc="-1" strike="noStrike">
                <a:solidFill>
                  <a:srgbClr val="000000"/>
                </a:solidFill>
                <a:uFill>
                  <a:solidFill>
                    <a:srgbClr val="ffffff"/>
                  </a:solidFill>
                </a:uFill>
                <a:latin typeface="Arial"/>
              </a:rPr>
              <a:t> than God?”</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My sheep hear My voice, and I know them, and they follow Me. And I give them eternal life, and </a:t>
            </a:r>
            <a:r>
              <a:rPr b="1" i="1" lang="en-US" sz="2400" spc="-1" strike="noStrike">
                <a:solidFill>
                  <a:srgbClr val="000000"/>
                </a:solidFill>
                <a:uFill>
                  <a:solidFill>
                    <a:srgbClr val="ffffff"/>
                  </a:solidFill>
                </a:uFill>
                <a:latin typeface="Arial"/>
              </a:rPr>
              <a:t>they shall </a:t>
            </a:r>
            <a:r>
              <a:rPr b="1" i="1" lang="en-US" sz="2400" spc="-1" strike="noStrike" u="sng">
                <a:solidFill>
                  <a:srgbClr val="000000"/>
                </a:solidFill>
                <a:uFill>
                  <a:solidFill>
                    <a:srgbClr val="ffffff"/>
                  </a:solidFill>
                </a:uFill>
                <a:latin typeface="Arial"/>
              </a:rPr>
              <a:t>never perish</a:t>
            </a:r>
            <a:r>
              <a:rPr b="1" i="1" lang="en-US" sz="2400" spc="-1" strike="noStrike">
                <a:solidFill>
                  <a:srgbClr val="000000"/>
                </a:solidFill>
                <a:uFill>
                  <a:solidFill>
                    <a:srgbClr val="ffffff"/>
                  </a:solidFill>
                </a:uFill>
                <a:latin typeface="Arial"/>
              </a:rPr>
              <a:t>; </a:t>
            </a:r>
            <a:r>
              <a:rPr b="1" i="1" lang="en-US" sz="2400" spc="-1" strike="noStrike" u="sng">
                <a:solidFill>
                  <a:srgbClr val="000000"/>
                </a:solidFill>
                <a:uFill>
                  <a:solidFill>
                    <a:srgbClr val="ffffff"/>
                  </a:solidFill>
                </a:uFill>
                <a:latin typeface="Arial"/>
              </a:rPr>
              <a:t>neither</a:t>
            </a:r>
            <a:r>
              <a:rPr b="1" i="1" lang="en-US" sz="2400" spc="-1" strike="noStrike">
                <a:solidFill>
                  <a:srgbClr val="000000"/>
                </a:solidFill>
                <a:uFill>
                  <a:solidFill>
                    <a:srgbClr val="ffffff"/>
                  </a:solidFill>
                </a:uFill>
                <a:latin typeface="Arial"/>
              </a:rPr>
              <a:t> shall anyone </a:t>
            </a:r>
            <a:r>
              <a:rPr b="1" i="1" lang="en-US" sz="2400" spc="-1" strike="noStrike" u="sng">
                <a:solidFill>
                  <a:srgbClr val="000000"/>
                </a:solidFill>
                <a:uFill>
                  <a:solidFill>
                    <a:srgbClr val="ffffff"/>
                  </a:solidFill>
                </a:uFill>
                <a:latin typeface="Arial"/>
              </a:rPr>
              <a:t>snatch them</a:t>
            </a:r>
            <a:r>
              <a:rPr b="1" i="1" lang="en-US" sz="2400" spc="-1" strike="noStrike">
                <a:solidFill>
                  <a:srgbClr val="000000"/>
                </a:solidFill>
                <a:uFill>
                  <a:solidFill>
                    <a:srgbClr val="ffffff"/>
                  </a:solidFill>
                </a:uFill>
                <a:latin typeface="Arial"/>
              </a:rPr>
              <a:t> out of My hand</a:t>
            </a:r>
            <a:r>
              <a:rPr b="0" i="1" lang="en-US" sz="2400" spc="-1" strike="noStrike">
                <a:solidFill>
                  <a:srgbClr val="000000"/>
                </a:solidFill>
                <a:uFill>
                  <a:solidFill>
                    <a:srgbClr val="ffffff"/>
                  </a:solidFill>
                </a:uFill>
                <a:latin typeface="Arial"/>
              </a:rPr>
              <a:t>. </a:t>
            </a:r>
            <a:r>
              <a:rPr b="1" i="1" lang="en-US" sz="2400" spc="-1" strike="noStrike">
                <a:solidFill>
                  <a:srgbClr val="000000"/>
                </a:solidFill>
                <a:uFill>
                  <a:solidFill>
                    <a:srgbClr val="ffffff"/>
                  </a:solidFill>
                </a:uFill>
                <a:latin typeface="Arial"/>
              </a:rPr>
              <a:t>My Father</a:t>
            </a:r>
            <a:r>
              <a:rPr b="0" i="1" lang="en-US" sz="2400" spc="-1" strike="noStrike">
                <a:solidFill>
                  <a:srgbClr val="000000"/>
                </a:solidFill>
                <a:uFill>
                  <a:solidFill>
                    <a:srgbClr val="ffffff"/>
                  </a:solidFill>
                </a:uFill>
                <a:latin typeface="Arial"/>
              </a:rPr>
              <a:t>, who has given them to Me, </a:t>
            </a:r>
            <a:r>
              <a:rPr b="1" i="1" lang="en-US" sz="2400" spc="-1" strike="noStrike">
                <a:solidFill>
                  <a:srgbClr val="000000"/>
                </a:solidFill>
                <a:uFill>
                  <a:solidFill>
                    <a:srgbClr val="ffffff"/>
                  </a:solidFill>
                </a:uFill>
                <a:latin typeface="Arial"/>
              </a:rPr>
              <a:t>is greater than all; and </a:t>
            </a:r>
            <a:r>
              <a:rPr b="1" i="1" lang="en-US" sz="2400" spc="-1" strike="noStrike" u="sng">
                <a:solidFill>
                  <a:srgbClr val="000000"/>
                </a:solidFill>
                <a:uFill>
                  <a:solidFill>
                    <a:srgbClr val="ffffff"/>
                  </a:solidFill>
                </a:uFill>
                <a:latin typeface="Arial"/>
              </a:rPr>
              <a:t>no one is able to snatch them out</a:t>
            </a:r>
            <a:r>
              <a:rPr b="1" i="1" lang="en-US" sz="2400" spc="-1" strike="noStrike">
                <a:solidFill>
                  <a:srgbClr val="000000"/>
                </a:solidFill>
                <a:uFill>
                  <a:solidFill>
                    <a:srgbClr val="ffffff"/>
                  </a:solidFill>
                </a:uFill>
                <a:latin typeface="Arial"/>
              </a:rPr>
              <a:t> of My Father’s hand</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John 10:27-29</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466" name="TextShape 3"/>
          <p:cNvSpPr txBox="1"/>
          <p:nvPr/>
        </p:nvSpPr>
        <p:spPr>
          <a:xfrm rot="16200000">
            <a:off x="8391600" y="4368600"/>
            <a:ext cx="986400" cy="364680"/>
          </a:xfrm>
          <a:prstGeom prst="rect">
            <a:avLst/>
          </a:prstGeom>
          <a:noFill/>
          <a:ln>
            <a:noFill/>
          </a:ln>
        </p:spPr>
        <p:txBody>
          <a:bodyPr anchor="ctr"/>
          <a:p>
            <a:pPr>
              <a:lnSpc>
                <a:spcPct val="100000"/>
              </a:lnSpc>
            </a:pPr>
            <a:fld id="{FB5ED28B-6755-466C-9895-C26D0D261F7C}"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048" dur="indefinite" restart="never" nodeType="tmRoot">
          <p:childTnLst>
            <p:seq>
              <p:cTn id="1049" dur="indefinite" nodeType="mainSeq">
                <p:childTnLst>
                  <p:par>
                    <p:cTn id="1050" fill="hold">
                      <p:stCondLst>
                        <p:cond delay="0"/>
                      </p:stCondLst>
                      <p:childTnLst>
                        <p:par>
                          <p:cTn id="1051" fill="hold">
                            <p:stCondLst>
                              <p:cond delay="0"/>
                            </p:stCondLst>
                            <p:childTnLst>
                              <p:par>
                                <p:cTn id="1052" nodeType="afterEffect" fill="hold" presetClass="entr" presetID="1">
                                  <p:stCondLst>
                                    <p:cond delay="3000"/>
                                  </p:stCondLst>
                                  <p:childTnLst>
                                    <p:set>
                                      <p:cBhvr>
                                        <p:cTn id="1053" dur="1" fill="hold">
                                          <p:stCondLst>
                                            <p:cond delay="0"/>
                                          </p:stCondLst>
                                        </p:cTn>
                                        <p:tgtEl>
                                          <p:spTgt spid="465">
                                            <p:txEl>
                                              <p:pRg st="156" end="46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Stronger Than God?</a:t>
            </a:r>
            <a:endParaRPr b="0" lang="en-US" sz="1800" spc="-1" strike="noStrike">
              <a:solidFill>
                <a:srgbClr val="000000"/>
              </a:solidFill>
              <a:uFill>
                <a:solidFill>
                  <a:srgbClr val="ffffff"/>
                </a:solidFill>
              </a:uFill>
              <a:latin typeface="Arial"/>
            </a:endParaRPr>
          </a:p>
        </p:txBody>
      </p:sp>
      <p:sp>
        <p:nvSpPr>
          <p:cNvPr id="468"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22"/>
            </a:pPr>
            <a:r>
              <a:rPr b="0" lang="en-US" sz="2400" spc="-1" strike="noStrike">
                <a:solidFill>
                  <a:srgbClr val="000000"/>
                </a:solidFill>
                <a:uFill>
                  <a:solidFill>
                    <a:srgbClr val="ffffff"/>
                  </a:solidFill>
                </a:uFill>
                <a:latin typeface="Arial"/>
              </a:rPr>
              <a:t>“</a:t>
            </a:r>
            <a:r>
              <a:rPr b="1" i="1" lang="en-US" sz="2400" spc="-1" strike="noStrike">
                <a:solidFill>
                  <a:srgbClr val="000000"/>
                </a:solidFill>
                <a:uFill>
                  <a:solidFill>
                    <a:srgbClr val="ffffff"/>
                  </a:solidFill>
                </a:uFill>
                <a:latin typeface="Arial"/>
              </a:rPr>
              <a:t>Nothing</a:t>
            </a:r>
            <a:r>
              <a:rPr b="0" lang="en-US" sz="2400" spc="-1" strike="noStrike">
                <a:solidFill>
                  <a:srgbClr val="000000"/>
                </a:solidFill>
                <a:uFill>
                  <a:solidFill>
                    <a:srgbClr val="ffffff"/>
                  </a:solidFill>
                </a:uFill>
                <a:latin typeface="Arial"/>
              </a:rPr>
              <a:t> can remove us from God’s hand, so how can we ever be lost, once we are in God’s hand (</a:t>
            </a:r>
            <a:r>
              <a:rPr b="1" lang="en-US" sz="2400" spc="-1" strike="noStrike">
                <a:solidFill>
                  <a:srgbClr val="d1282e"/>
                </a:solidFill>
                <a:uFill>
                  <a:solidFill>
                    <a:srgbClr val="ffffff"/>
                  </a:solidFill>
                </a:uFill>
                <a:latin typeface="Arial"/>
              </a:rPr>
              <a:t>John 10:27-30; Romans 8:31-39</a:t>
            </a:r>
            <a:r>
              <a:rPr b="0" lang="en-US" sz="2400" spc="-1" strike="noStrike">
                <a:solidFill>
                  <a:srgbClr val="000000"/>
                </a:solidFill>
                <a:uFill>
                  <a:solidFill>
                    <a:srgbClr val="ffffff"/>
                  </a:solidFill>
                </a:uFill>
                <a:latin typeface="Arial"/>
              </a:rPr>
              <a:t>).  Are you </a:t>
            </a:r>
            <a:r>
              <a:rPr b="1" i="1" lang="en-US" sz="2400" spc="-1" strike="noStrike">
                <a:solidFill>
                  <a:srgbClr val="000000"/>
                </a:solidFill>
                <a:uFill>
                  <a:solidFill>
                    <a:srgbClr val="ffffff"/>
                  </a:solidFill>
                </a:uFill>
                <a:latin typeface="Arial"/>
              </a:rPr>
              <a:t>stronger</a:t>
            </a:r>
            <a:r>
              <a:rPr b="0" lang="en-US" sz="2400" spc="-1" strike="noStrike">
                <a:solidFill>
                  <a:srgbClr val="000000"/>
                </a:solidFill>
                <a:uFill>
                  <a:solidFill>
                    <a:srgbClr val="ffffff"/>
                  </a:solidFill>
                </a:uFill>
                <a:latin typeface="Arial"/>
              </a:rPr>
              <a:t> than God?”</a:t>
            </a:r>
            <a:endParaRPr b="1" lang="en-US" sz="2000" spc="-1" strike="noStrike">
              <a:solidFill>
                <a:srgbClr val="000000"/>
              </a:solidFill>
              <a:uFill>
                <a:solidFill>
                  <a:srgbClr val="ffffff"/>
                </a:solidFill>
              </a:uFill>
              <a:latin typeface="Arial"/>
            </a:endParaRPr>
          </a:p>
          <a:p>
            <a:pPr marL="457200" indent="-456840">
              <a:lnSpc>
                <a:spcPct val="100000"/>
              </a:lnSpc>
              <a:buClr>
                <a:srgbClr val="d1282e"/>
              </a:buClr>
              <a:buFont typeface="Arial"/>
              <a:buChar char="•"/>
            </a:pPr>
            <a:r>
              <a:rPr b="1" i="1" lang="en-US" sz="2400" spc="-1" strike="noStrike">
                <a:solidFill>
                  <a:srgbClr val="d1282e"/>
                </a:solidFill>
                <a:uFill>
                  <a:solidFill>
                    <a:srgbClr val="ffffff"/>
                  </a:solidFill>
                </a:uFill>
                <a:latin typeface="Arial"/>
              </a:rPr>
              <a:t>Agreed:</a:t>
            </a:r>
            <a:r>
              <a:rPr b="0" lang="en-US" sz="2400" spc="-1" strike="noStrike">
                <a:solidFill>
                  <a:srgbClr val="000000"/>
                </a:solidFill>
                <a:uFill>
                  <a:solidFill>
                    <a:srgbClr val="ffffff"/>
                  </a:solidFill>
                </a:uFill>
                <a:latin typeface="Arial"/>
              </a:rPr>
              <a:t>  The believer is secure in Christ.</a:t>
            </a:r>
            <a:endParaRPr b="1" lang="en-US" sz="2000" spc="-1" strike="noStrike">
              <a:solidFill>
                <a:srgbClr val="000000"/>
              </a:solidFill>
              <a:uFill>
                <a:solidFill>
                  <a:srgbClr val="ffffff"/>
                </a:solidFill>
              </a:uFill>
              <a:latin typeface="Arial"/>
            </a:endParaRPr>
          </a:p>
          <a:p>
            <a:pPr marL="457200" indent="-456840">
              <a:lnSpc>
                <a:spcPct val="100000"/>
              </a:lnSpc>
              <a:buClr>
                <a:srgbClr val="d1282e"/>
              </a:buClr>
              <a:buFont typeface="Arial"/>
              <a:buChar char="•"/>
            </a:pPr>
            <a:r>
              <a:rPr b="1" i="1" lang="en-US" sz="2400" spc="-1" strike="noStrike">
                <a:solidFill>
                  <a:srgbClr val="d1282e"/>
                </a:solidFill>
                <a:uFill>
                  <a:solidFill>
                    <a:srgbClr val="ffffff"/>
                  </a:solidFill>
                </a:uFill>
                <a:latin typeface="Arial"/>
              </a:rPr>
              <a:t>Question:</a:t>
            </a:r>
            <a:r>
              <a:rPr b="0" lang="en-US" sz="2400" spc="-1" strike="noStrike">
                <a:solidFill>
                  <a:srgbClr val="000000"/>
                </a:solidFill>
                <a:uFill>
                  <a:solidFill>
                    <a:srgbClr val="ffffff"/>
                  </a:solidFill>
                </a:uFill>
                <a:latin typeface="Arial"/>
              </a:rPr>
              <a:t>  What if the believer </a:t>
            </a:r>
            <a:r>
              <a:rPr b="1" i="1" lang="en-US" sz="2400" spc="-1" strike="noStrike">
                <a:solidFill>
                  <a:srgbClr val="000000"/>
                </a:solidFill>
                <a:uFill>
                  <a:solidFill>
                    <a:srgbClr val="ffffff"/>
                  </a:solidFill>
                </a:uFill>
                <a:latin typeface="Arial"/>
              </a:rPr>
              <a:t>chooses</a:t>
            </a:r>
            <a:r>
              <a:rPr b="0" lang="en-US" sz="2400" spc="-1" strike="noStrike">
                <a:solidFill>
                  <a:srgbClr val="000000"/>
                </a:solidFill>
                <a:uFill>
                  <a:solidFill>
                    <a:srgbClr val="ffffff"/>
                  </a:solidFill>
                </a:uFill>
                <a:latin typeface="Arial"/>
              </a:rPr>
              <a:t> to leave?</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This text does </a:t>
            </a:r>
            <a:r>
              <a:rPr b="1" i="1" lang="en-US" sz="2400" spc="-1" strike="noStrike">
                <a:solidFill>
                  <a:srgbClr val="000000"/>
                </a:solidFill>
                <a:uFill>
                  <a:solidFill>
                    <a:srgbClr val="ffffff"/>
                  </a:solidFill>
                </a:uFill>
                <a:latin typeface="Arial"/>
              </a:rPr>
              <a:t>not</a:t>
            </a:r>
            <a:r>
              <a:rPr b="0" lang="en-US" sz="2400" spc="-1" strike="noStrike">
                <a:solidFill>
                  <a:srgbClr val="000000"/>
                </a:solidFill>
                <a:uFill>
                  <a:solidFill>
                    <a:srgbClr val="ffffff"/>
                  </a:solidFill>
                </a:uFill>
                <a:latin typeface="Arial"/>
              </a:rPr>
              <a:t> address </a:t>
            </a:r>
            <a:r>
              <a:rPr b="1" i="1" lang="en-US" sz="2400" spc="-1" strike="noStrike">
                <a:solidFill>
                  <a:srgbClr val="000000"/>
                </a:solidFill>
                <a:uFill>
                  <a:solidFill>
                    <a:srgbClr val="ffffff"/>
                  </a:solidFill>
                </a:uFill>
                <a:latin typeface="Arial"/>
              </a:rPr>
              <a:t>this</a:t>
            </a:r>
            <a:r>
              <a:rPr b="0" lang="en-US" sz="2400" spc="-1" strike="noStrike">
                <a:solidFill>
                  <a:srgbClr val="000000"/>
                </a:solidFill>
                <a:uFill>
                  <a:solidFill>
                    <a:srgbClr val="ffffff"/>
                  </a:solidFill>
                </a:uFill>
                <a:latin typeface="Arial"/>
              </a:rPr>
              <a:t> question.</a:t>
            </a:r>
            <a:endParaRPr b="1" lang="en-US" sz="2000" spc="-1" strike="noStrike">
              <a:solidFill>
                <a:srgbClr val="000000"/>
              </a:solidFill>
              <a:uFill>
                <a:solidFill>
                  <a:srgbClr val="ffffff"/>
                </a:solidFill>
              </a:uFill>
              <a:latin typeface="Arial"/>
            </a:endParaRPr>
          </a:p>
        </p:txBody>
      </p:sp>
      <p:sp>
        <p:nvSpPr>
          <p:cNvPr id="469" name="TextShape 3"/>
          <p:cNvSpPr txBox="1"/>
          <p:nvPr/>
        </p:nvSpPr>
        <p:spPr>
          <a:xfrm rot="16200000">
            <a:off x="8391600" y="4368600"/>
            <a:ext cx="986400" cy="364680"/>
          </a:xfrm>
          <a:prstGeom prst="rect">
            <a:avLst/>
          </a:prstGeom>
          <a:noFill/>
          <a:ln>
            <a:noFill/>
          </a:ln>
        </p:spPr>
        <p:txBody>
          <a:bodyPr anchor="ctr"/>
          <a:p>
            <a:pPr>
              <a:lnSpc>
                <a:spcPct val="100000"/>
              </a:lnSpc>
            </a:pPr>
            <a:fld id="{AC109420-23F9-4C83-9D29-2E4E61946D8B}"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054" dur="indefinite" restart="never" nodeType="tmRoot">
          <p:childTnLst>
            <p:seq>
              <p:cTn id="1055" dur="indefinite" nodeType="mainSeq">
                <p:childTnLst>
                  <p:par>
                    <p:cTn id="1056" fill="hold">
                      <p:stCondLst>
                        <p:cond delay="indefinite"/>
                      </p:stCondLst>
                      <p:childTnLst>
                        <p:par>
                          <p:cTn id="1057" fill="hold">
                            <p:stCondLst>
                              <p:cond delay="0"/>
                            </p:stCondLst>
                            <p:childTnLst>
                              <p:par>
                                <p:cTn id="1058" nodeType="clickEffect" fill="hold" presetClass="entr" presetID="1">
                                  <p:stCondLst>
                                    <p:cond delay="0"/>
                                  </p:stCondLst>
                                  <p:childTnLst>
                                    <p:set>
                                      <p:cBhvr>
                                        <p:cTn id="1059" dur="1" fill="hold">
                                          <p:stCondLst>
                                            <p:cond delay="0"/>
                                          </p:stCondLst>
                                        </p:cTn>
                                        <p:tgtEl>
                                          <p:spTgt spid="468">
                                            <p:txEl>
                                              <p:pRg st="199" end="249"/>
                                            </p:txEl>
                                          </p:spTgt>
                                        </p:tgtEl>
                                        <p:attrNameLst>
                                          <p:attrName>style.visibility</p:attrName>
                                        </p:attrNameLst>
                                      </p:cBhvr>
                                      <p:to>
                                        <p:strVal val="visible"/>
                                      </p:to>
                                    </p:set>
                                  </p:childTnLst>
                                </p:cTn>
                              </p:par>
                            </p:childTnLst>
                          </p:cTn>
                        </p:par>
                      </p:childTnLst>
                    </p:cTn>
                  </p:par>
                  <p:par>
                    <p:cTn id="1060" fill="hold">
                      <p:stCondLst>
                        <p:cond delay="indefinite"/>
                      </p:stCondLst>
                      <p:childTnLst>
                        <p:par>
                          <p:cTn id="1061" fill="hold">
                            <p:stCondLst>
                              <p:cond delay="0"/>
                            </p:stCondLst>
                            <p:childTnLst>
                              <p:par>
                                <p:cTn id="1062" nodeType="clickEffect" fill="hold" presetClass="entr" presetID="1">
                                  <p:stCondLst>
                                    <p:cond delay="0"/>
                                  </p:stCondLst>
                                  <p:childTnLst>
                                    <p:set>
                                      <p:cBhvr>
                                        <p:cTn id="1063" dur="1" fill="hold">
                                          <p:stCondLst>
                                            <p:cond delay="0"/>
                                          </p:stCondLst>
                                        </p:cTn>
                                        <p:tgtEl>
                                          <p:spTgt spid="468">
                                            <p:txEl>
                                              <p:pRg st="249" end="29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TextShape 1"/>
          <p:cNvSpPr txBox="1"/>
          <p:nvPr/>
        </p:nvSpPr>
        <p:spPr>
          <a:xfrm>
            <a:off x="457200" y="68760"/>
            <a:ext cx="8229240" cy="548280"/>
          </a:xfrm>
          <a:prstGeom prst="rect">
            <a:avLst/>
          </a:prstGeom>
          <a:noFill/>
          <a:ln>
            <a:noFill/>
          </a:ln>
        </p:spPr>
        <p:txBody>
          <a:bodyPr anchor="ctr"/>
          <a:p>
            <a:pPr>
              <a:lnSpc>
                <a:spcPct val="100000"/>
              </a:lnSpc>
            </a:pPr>
            <a:r>
              <a:rPr b="0" i="1" lang="en-US" sz="3600" spc="-58" strike="noStrike" cap="all">
                <a:solidFill>
                  <a:srgbClr val="d1282e"/>
                </a:solidFill>
                <a:uFill>
                  <a:solidFill>
                    <a:srgbClr val="ffffff"/>
                  </a:solidFill>
                </a:uFill>
                <a:latin typeface="Arial Black"/>
              </a:rPr>
              <a:t>“</a:t>
            </a:r>
            <a:r>
              <a:rPr b="0" i="1" lang="en-US" sz="3600" spc="-58" strike="noStrike" cap="all">
                <a:solidFill>
                  <a:srgbClr val="d1282e"/>
                </a:solidFill>
                <a:uFill>
                  <a:solidFill>
                    <a:srgbClr val="ffffff"/>
                  </a:solidFill>
                </a:uFill>
                <a:latin typeface="Arial Black"/>
              </a:rPr>
              <a:t>By No Means Cast Out”</a:t>
            </a:r>
            <a:r>
              <a:rPr b="0" lang="en-US" sz="3600" spc="-58" strike="noStrike" cap="all">
                <a:solidFill>
                  <a:srgbClr val="d1282e"/>
                </a:solidFill>
                <a:uFill>
                  <a:solidFill>
                    <a:srgbClr val="ffffff"/>
                  </a:solidFill>
                </a:uFill>
                <a:latin typeface="Arial Black"/>
              </a:rPr>
              <a:t> ?</a:t>
            </a:r>
            <a:endParaRPr b="0" lang="en-US" sz="1800" spc="-1" strike="noStrike">
              <a:solidFill>
                <a:srgbClr val="000000"/>
              </a:solidFill>
              <a:uFill>
                <a:solidFill>
                  <a:srgbClr val="ffffff"/>
                </a:solidFill>
              </a:uFill>
              <a:latin typeface="Arial"/>
            </a:endParaRPr>
          </a:p>
        </p:txBody>
      </p:sp>
      <p:sp>
        <p:nvSpPr>
          <p:cNvPr id="471"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23"/>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Jesus said He would never cast us out, no matter what (</a:t>
            </a:r>
            <a:r>
              <a:rPr b="1" lang="en-US" sz="2400" spc="-1" strike="noStrike">
                <a:solidFill>
                  <a:srgbClr val="d1282e"/>
                </a:solidFill>
                <a:uFill>
                  <a:solidFill>
                    <a:srgbClr val="ffffff"/>
                  </a:solidFill>
                </a:uFill>
                <a:latin typeface="Arial"/>
              </a:rPr>
              <a:t>John 6:37</a:t>
            </a:r>
            <a:r>
              <a:rPr b="0" lang="en-US" sz="2400" spc="-1" strike="noStrike">
                <a:solidFill>
                  <a:srgbClr val="000000"/>
                </a:solidFill>
                <a:uFill>
                  <a:solidFill>
                    <a:srgbClr val="ffffff"/>
                  </a:solidFill>
                </a:uFill>
                <a:latin typeface="Arial"/>
              </a:rPr>
              <a:t>)!  Why do you say otherwise?”</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All that the Father gives Me will come to Me, and </a:t>
            </a:r>
            <a:r>
              <a:rPr b="1" i="1" lang="en-US" sz="2400" spc="-1" strike="noStrike">
                <a:solidFill>
                  <a:srgbClr val="000000"/>
                </a:solidFill>
                <a:uFill>
                  <a:solidFill>
                    <a:srgbClr val="ffffff"/>
                  </a:solidFill>
                </a:uFill>
                <a:latin typeface="Arial"/>
              </a:rPr>
              <a:t>the one who comes to Me I will </a:t>
            </a:r>
            <a:r>
              <a:rPr b="1" i="1" lang="en-US" sz="2400" spc="-1" strike="noStrike" u="sng">
                <a:solidFill>
                  <a:srgbClr val="000000"/>
                </a:solidFill>
                <a:uFill>
                  <a:solidFill>
                    <a:srgbClr val="ffffff"/>
                  </a:solidFill>
                </a:uFill>
                <a:latin typeface="Arial"/>
              </a:rPr>
              <a:t>by no means cast out</a:t>
            </a:r>
            <a:r>
              <a:rPr b="0" i="1" lang="en-US" sz="2400" spc="-1" strike="noStrike">
                <a:solidFill>
                  <a:srgbClr val="000000"/>
                </a:solidFill>
                <a:uFill>
                  <a:solidFill>
                    <a:srgbClr val="ffffff"/>
                  </a:solidFill>
                </a:uFill>
                <a:latin typeface="Arial"/>
              </a:rPr>
              <a:t>. For I have come down from heaven, not to do My own will, but the will of Him who sent Me. This is the will of the Father who sent Me, </a:t>
            </a:r>
            <a:r>
              <a:rPr b="1" i="1" lang="en-US" sz="2400" spc="-1" strike="noStrike">
                <a:solidFill>
                  <a:srgbClr val="000000"/>
                </a:solidFill>
                <a:uFill>
                  <a:solidFill>
                    <a:srgbClr val="ffffff"/>
                  </a:solidFill>
                </a:uFill>
                <a:latin typeface="Arial"/>
              </a:rPr>
              <a:t>that of all He has given Me </a:t>
            </a:r>
            <a:r>
              <a:rPr b="1" i="1" lang="en-US" sz="2400" spc="-1" strike="noStrike" u="sng">
                <a:solidFill>
                  <a:srgbClr val="000000"/>
                </a:solidFill>
                <a:uFill>
                  <a:solidFill>
                    <a:srgbClr val="ffffff"/>
                  </a:solidFill>
                </a:uFill>
                <a:latin typeface="Arial"/>
              </a:rPr>
              <a:t>I should lose nothing</a:t>
            </a:r>
            <a:r>
              <a:rPr b="0" i="1" lang="en-US" sz="2400" spc="-1" strike="noStrike">
                <a:solidFill>
                  <a:srgbClr val="000000"/>
                </a:solidFill>
                <a:uFill>
                  <a:solidFill>
                    <a:srgbClr val="ffffff"/>
                  </a:solidFill>
                </a:uFill>
                <a:latin typeface="Arial"/>
              </a:rPr>
              <a:t>, but should raise it up at the last day.”</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John 6:37-39</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Addresses Jesus’ will and success – not our own!</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Are there other passages that address our voluntary apostasy?</a:t>
            </a:r>
            <a:endParaRPr b="1" lang="en-US" sz="2000" spc="-1" strike="noStrike">
              <a:solidFill>
                <a:srgbClr val="000000"/>
              </a:solidFill>
              <a:uFill>
                <a:solidFill>
                  <a:srgbClr val="ffffff"/>
                </a:solidFill>
              </a:uFill>
              <a:latin typeface="Arial"/>
            </a:endParaRPr>
          </a:p>
        </p:txBody>
      </p:sp>
      <p:sp>
        <p:nvSpPr>
          <p:cNvPr id="472" name="TextShape 3"/>
          <p:cNvSpPr txBox="1"/>
          <p:nvPr/>
        </p:nvSpPr>
        <p:spPr>
          <a:xfrm rot="16200000">
            <a:off x="8391600" y="4368600"/>
            <a:ext cx="986400" cy="364680"/>
          </a:xfrm>
          <a:prstGeom prst="rect">
            <a:avLst/>
          </a:prstGeom>
          <a:noFill/>
          <a:ln>
            <a:noFill/>
          </a:ln>
        </p:spPr>
        <p:txBody>
          <a:bodyPr anchor="ctr"/>
          <a:p>
            <a:pPr>
              <a:lnSpc>
                <a:spcPct val="100000"/>
              </a:lnSpc>
            </a:pPr>
            <a:fld id="{8388C6B3-FA67-46C7-91D7-64DC2C244DBB}"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064" dur="indefinite" restart="never" nodeType="tmRoot">
          <p:childTnLst>
            <p:seq>
              <p:cTn id="1065" dur="indefinite" nodeType="mainSeq">
                <p:childTnLst>
                  <p:par>
                    <p:cTn id="1066" fill="hold">
                      <p:stCondLst>
                        <p:cond delay="indefinite"/>
                      </p:stCondLst>
                      <p:childTnLst>
                        <p:par>
                          <p:cTn id="1067" fill="hold">
                            <p:stCondLst>
                              <p:cond delay="0"/>
                            </p:stCondLst>
                            <p:childTnLst>
                              <p:par>
                                <p:cTn id="1068" nodeType="clickEffect" fill="hold" presetClass="entr" presetID="1">
                                  <p:stCondLst>
                                    <p:cond delay="0"/>
                                  </p:stCondLst>
                                  <p:childTnLst>
                                    <p:set>
                                      <p:cBhvr>
                                        <p:cTn id="1069" dur="1" fill="hold">
                                          <p:stCondLst>
                                            <p:cond delay="0"/>
                                          </p:stCondLst>
                                        </p:cTn>
                                        <p:tgtEl>
                                          <p:spTgt spid="471">
                                            <p:txEl>
                                              <p:pRg st="441" end="490"/>
                                            </p:txEl>
                                          </p:spTgt>
                                        </p:tgtEl>
                                        <p:attrNameLst>
                                          <p:attrName>style.visibility</p:attrName>
                                        </p:attrNameLst>
                                      </p:cBhvr>
                                      <p:to>
                                        <p:strVal val="visible"/>
                                      </p:to>
                                    </p:set>
                                  </p:childTnLst>
                                </p:cTn>
                              </p:par>
                            </p:childTnLst>
                          </p:cTn>
                        </p:par>
                      </p:childTnLst>
                    </p:cTn>
                  </p:par>
                  <p:par>
                    <p:cTn id="1070" fill="hold">
                      <p:stCondLst>
                        <p:cond delay="indefinite"/>
                      </p:stCondLst>
                      <p:childTnLst>
                        <p:par>
                          <p:cTn id="1071" fill="hold">
                            <p:stCondLst>
                              <p:cond delay="0"/>
                            </p:stCondLst>
                            <p:childTnLst>
                              <p:par>
                                <p:cTn id="1072" nodeType="clickEffect" fill="hold" presetClass="entr" presetID="1">
                                  <p:stCondLst>
                                    <p:cond delay="0"/>
                                  </p:stCondLst>
                                  <p:childTnLst>
                                    <p:set>
                                      <p:cBhvr>
                                        <p:cTn id="1073" dur="1" fill="hold">
                                          <p:stCondLst>
                                            <p:cond delay="0"/>
                                          </p:stCondLst>
                                        </p:cTn>
                                        <p:tgtEl>
                                          <p:spTgt spid="471">
                                            <p:txEl>
                                              <p:pRg st="490" end="55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Warnings Against Apostasy</a:t>
            </a:r>
            <a:endParaRPr b="0" lang="en-US" sz="1800" spc="-1" strike="noStrike">
              <a:solidFill>
                <a:srgbClr val="000000"/>
              </a:solidFill>
              <a:uFill>
                <a:solidFill>
                  <a:srgbClr val="ffffff"/>
                </a:solidFill>
              </a:uFill>
              <a:latin typeface="Arial"/>
            </a:endParaRPr>
          </a:p>
        </p:txBody>
      </p:sp>
      <p:sp>
        <p:nvSpPr>
          <p:cNvPr id="474" name="TextShape 2"/>
          <p:cNvSpPr txBox="1"/>
          <p:nvPr/>
        </p:nvSpPr>
        <p:spPr>
          <a:xfrm>
            <a:off x="457200" y="617400"/>
            <a:ext cx="8229240" cy="4320360"/>
          </a:xfrm>
          <a:prstGeom prst="rect">
            <a:avLst/>
          </a:prstGeom>
          <a:noFill/>
          <a:ln>
            <a:noFill/>
          </a:ln>
        </p:spPr>
        <p:txBody>
          <a:bodyPr/>
          <a:p>
            <a:pPr>
              <a:lnSpc>
                <a:spcPct val="100000"/>
              </a:lnSpc>
            </a:pPr>
            <a:r>
              <a:rPr b="0" i="1" lang="en-US" sz="2200" spc="-1" strike="noStrike">
                <a:solidFill>
                  <a:srgbClr val="000000"/>
                </a:solidFill>
                <a:uFill>
                  <a:solidFill>
                    <a:srgbClr val="ffffff"/>
                  </a:solidFill>
                </a:uFill>
                <a:latin typeface="Arial"/>
              </a:rPr>
              <a:t>“</a:t>
            </a:r>
            <a:r>
              <a:rPr b="0" i="1" lang="en-US" sz="2200" spc="-1" strike="noStrike">
                <a:solidFill>
                  <a:srgbClr val="000000"/>
                </a:solidFill>
                <a:uFill>
                  <a:solidFill>
                    <a:srgbClr val="ffffff"/>
                  </a:solidFill>
                </a:uFill>
                <a:latin typeface="Arial"/>
              </a:rPr>
              <a:t>Now all these things happened to them as examples, and they </a:t>
            </a:r>
            <a:r>
              <a:rPr b="1" i="1" lang="en-US" sz="2200" spc="-1" strike="noStrike">
                <a:solidFill>
                  <a:srgbClr val="000000"/>
                </a:solidFill>
                <a:uFill>
                  <a:solidFill>
                    <a:srgbClr val="ffffff"/>
                  </a:solidFill>
                </a:uFill>
                <a:latin typeface="Arial"/>
              </a:rPr>
              <a:t>were written for </a:t>
            </a:r>
            <a:r>
              <a:rPr b="1" i="1" lang="en-US" sz="2200" spc="-1" strike="noStrike" u="sng">
                <a:solidFill>
                  <a:srgbClr val="000000"/>
                </a:solidFill>
                <a:uFill>
                  <a:solidFill>
                    <a:srgbClr val="ffffff"/>
                  </a:solidFill>
                </a:uFill>
                <a:latin typeface="Arial"/>
              </a:rPr>
              <a:t>our admonition</a:t>
            </a:r>
            <a:r>
              <a:rPr b="0" i="1" lang="en-US" sz="2200" spc="-1" strike="noStrike">
                <a:solidFill>
                  <a:srgbClr val="000000"/>
                </a:solidFill>
                <a:uFill>
                  <a:solidFill>
                    <a:srgbClr val="ffffff"/>
                  </a:solidFill>
                </a:uFill>
                <a:latin typeface="Arial"/>
              </a:rPr>
              <a:t>, upon whom the ends of the ages have come.  Therefore, </a:t>
            </a:r>
            <a:r>
              <a:rPr b="1" i="1" lang="en-US" sz="2200" spc="-1" strike="noStrike">
                <a:solidFill>
                  <a:srgbClr val="000000"/>
                </a:solidFill>
                <a:uFill>
                  <a:solidFill>
                    <a:srgbClr val="ffffff"/>
                  </a:solidFill>
                </a:uFill>
                <a:latin typeface="Arial"/>
              </a:rPr>
              <a:t>let him who thinks he stands, </a:t>
            </a:r>
            <a:r>
              <a:rPr b="1" i="1" lang="en-US" sz="2200" spc="-1" strike="noStrike" u="sng">
                <a:solidFill>
                  <a:srgbClr val="000000"/>
                </a:solidFill>
                <a:uFill>
                  <a:solidFill>
                    <a:srgbClr val="ffffff"/>
                  </a:solidFill>
                </a:uFill>
                <a:latin typeface="Arial"/>
              </a:rPr>
              <a:t>take heed lest he fall</a:t>
            </a:r>
            <a:r>
              <a:rPr b="0" i="1" lang="en-US" sz="2200" spc="-1" strike="noStrike">
                <a:solidFill>
                  <a:srgbClr val="000000"/>
                </a:solidFill>
                <a:uFill>
                  <a:solidFill>
                    <a:srgbClr val="ffffff"/>
                  </a:solidFill>
                </a:uFill>
                <a:latin typeface="Arial"/>
              </a:rPr>
              <a:t>.”</a:t>
            </a:r>
            <a:r>
              <a:rPr b="0" lang="en-US" sz="2200" spc="-1" strike="noStrike">
                <a:solidFill>
                  <a:srgbClr val="000000"/>
                </a:solidFill>
                <a:uFill>
                  <a:solidFill>
                    <a:srgbClr val="ffffff"/>
                  </a:solidFill>
                </a:uFill>
                <a:latin typeface="Arial"/>
              </a:rPr>
              <a:t>  (</a:t>
            </a:r>
            <a:r>
              <a:rPr b="1" lang="en-US" sz="2200" spc="-1" strike="noStrike">
                <a:solidFill>
                  <a:srgbClr val="d1282e"/>
                </a:solidFill>
                <a:uFill>
                  <a:solidFill>
                    <a:srgbClr val="ffffff"/>
                  </a:solidFill>
                </a:uFill>
                <a:latin typeface="Arial"/>
              </a:rPr>
              <a:t>I Corinthians 10:11-12</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200" spc="-1" strike="noStrike">
                <a:solidFill>
                  <a:srgbClr val="000000"/>
                </a:solidFill>
                <a:uFill>
                  <a:solidFill>
                    <a:srgbClr val="ffffff"/>
                  </a:solidFill>
                </a:uFill>
                <a:latin typeface="Arial"/>
              </a:rPr>
              <a:t>“</a:t>
            </a:r>
            <a:r>
              <a:rPr b="1" i="1" lang="en-US" sz="2200" spc="-1" strike="noStrike" u="sng">
                <a:solidFill>
                  <a:srgbClr val="000000"/>
                </a:solidFill>
                <a:uFill>
                  <a:solidFill>
                    <a:srgbClr val="ffffff"/>
                  </a:solidFill>
                </a:uFill>
                <a:latin typeface="Arial"/>
              </a:rPr>
              <a:t>Beware</a:t>
            </a:r>
            <a:r>
              <a:rPr b="0" i="1" lang="en-US" sz="2200" spc="-1" strike="noStrike">
                <a:solidFill>
                  <a:srgbClr val="000000"/>
                </a:solidFill>
                <a:uFill>
                  <a:solidFill>
                    <a:srgbClr val="ffffff"/>
                  </a:solidFill>
                </a:uFill>
                <a:latin typeface="Arial"/>
              </a:rPr>
              <a:t>, brethren, lest there </a:t>
            </a:r>
            <a:r>
              <a:rPr b="1" i="1" lang="en-US" sz="2200" spc="-1" strike="noStrike">
                <a:solidFill>
                  <a:srgbClr val="000000"/>
                </a:solidFill>
                <a:uFill>
                  <a:solidFill>
                    <a:srgbClr val="ffffff"/>
                  </a:solidFill>
                </a:uFill>
                <a:latin typeface="Arial"/>
              </a:rPr>
              <a:t>be </a:t>
            </a:r>
            <a:r>
              <a:rPr b="1" i="1" lang="en-US" sz="2200" spc="-1" strike="noStrike" u="sng">
                <a:solidFill>
                  <a:srgbClr val="000000"/>
                </a:solidFill>
                <a:uFill>
                  <a:solidFill>
                    <a:srgbClr val="ffffff"/>
                  </a:solidFill>
                </a:uFill>
                <a:latin typeface="Arial"/>
              </a:rPr>
              <a:t>in any of you</a:t>
            </a:r>
            <a:r>
              <a:rPr b="1" i="1" lang="en-US" sz="2200" spc="-1" strike="noStrike">
                <a:solidFill>
                  <a:srgbClr val="000000"/>
                </a:solidFill>
                <a:uFill>
                  <a:solidFill>
                    <a:srgbClr val="ffffff"/>
                  </a:solidFill>
                </a:uFill>
                <a:latin typeface="Arial"/>
              </a:rPr>
              <a:t> an evil heart of unbelief in departing from the living God</a:t>
            </a:r>
            <a:r>
              <a:rPr b="0" i="1" lang="en-US" sz="2200" spc="-1" strike="noStrike">
                <a:solidFill>
                  <a:srgbClr val="000000"/>
                </a:solidFill>
                <a:uFill>
                  <a:solidFill>
                    <a:srgbClr val="ffffff"/>
                  </a:solidFill>
                </a:uFill>
                <a:latin typeface="Arial"/>
              </a:rPr>
              <a:t>; but </a:t>
            </a:r>
            <a:r>
              <a:rPr b="1" i="1" lang="en-US" sz="2200" spc="-1" strike="noStrike">
                <a:solidFill>
                  <a:srgbClr val="000000"/>
                </a:solidFill>
                <a:uFill>
                  <a:solidFill>
                    <a:srgbClr val="ffffff"/>
                  </a:solidFill>
                </a:uFill>
                <a:latin typeface="Arial"/>
              </a:rPr>
              <a:t>exhort one another daily</a:t>
            </a:r>
            <a:r>
              <a:rPr b="0" i="1" lang="en-US" sz="2200" spc="-1" strike="noStrike">
                <a:solidFill>
                  <a:srgbClr val="000000"/>
                </a:solidFill>
                <a:uFill>
                  <a:solidFill>
                    <a:srgbClr val="ffffff"/>
                  </a:solidFill>
                </a:uFill>
                <a:latin typeface="Arial"/>
              </a:rPr>
              <a:t>, while it is called ‘Today’, </a:t>
            </a:r>
            <a:r>
              <a:rPr b="1" i="1" lang="en-US" sz="2200" spc="-1" strike="noStrike" u="sng">
                <a:solidFill>
                  <a:srgbClr val="000000"/>
                </a:solidFill>
                <a:uFill>
                  <a:solidFill>
                    <a:srgbClr val="ffffff"/>
                  </a:solidFill>
                </a:uFill>
                <a:latin typeface="Arial"/>
              </a:rPr>
              <a:t>lest</a:t>
            </a:r>
            <a:r>
              <a:rPr b="1" i="1" lang="en-US" sz="2200" spc="-1" strike="noStrike">
                <a:solidFill>
                  <a:srgbClr val="000000"/>
                </a:solidFill>
                <a:uFill>
                  <a:solidFill>
                    <a:srgbClr val="ffffff"/>
                  </a:solidFill>
                </a:uFill>
                <a:latin typeface="Arial"/>
              </a:rPr>
              <a:t> any of you </a:t>
            </a:r>
            <a:r>
              <a:rPr b="0" i="1" lang="en-US" sz="2200" spc="-1" strike="noStrike">
                <a:solidFill>
                  <a:srgbClr val="000000"/>
                </a:solidFill>
                <a:uFill>
                  <a:solidFill>
                    <a:srgbClr val="ffffff"/>
                  </a:solidFill>
                </a:uFill>
                <a:latin typeface="Arial"/>
              </a:rPr>
              <a:t>be hardened through the deceitfulness of sin.” </a:t>
            </a:r>
            <a:r>
              <a:rPr b="0" lang="en-US" sz="2200" spc="-1" strike="noStrike">
                <a:solidFill>
                  <a:srgbClr val="000000"/>
                </a:solidFill>
                <a:uFill>
                  <a:solidFill>
                    <a:srgbClr val="ffffff"/>
                  </a:solidFill>
                </a:uFill>
                <a:latin typeface="Arial"/>
              </a:rPr>
              <a:t>(</a:t>
            </a:r>
            <a:r>
              <a:rPr b="1" lang="en-US" sz="2200" spc="-1" strike="noStrike">
                <a:solidFill>
                  <a:srgbClr val="d1282e"/>
                </a:solidFill>
                <a:uFill>
                  <a:solidFill>
                    <a:srgbClr val="ffffff"/>
                  </a:solidFill>
                </a:uFill>
                <a:latin typeface="Arial"/>
              </a:rPr>
              <a:t>Hebrews 3:12-13</a:t>
            </a:r>
            <a:r>
              <a:rPr b="0" lang="en-US" sz="2200" spc="-1" strike="noStrike">
                <a:solidFill>
                  <a:srgbClr val="000000"/>
                </a:solidFill>
                <a:uFill>
                  <a:solidFill>
                    <a:srgbClr val="ffffff"/>
                  </a:solidFill>
                </a:uFill>
                <a:latin typeface="Arial"/>
              </a:rPr>
              <a:t>) </a:t>
            </a:r>
            <a:endParaRPr b="1" lang="en-US" sz="2000" spc="-1" strike="noStrike">
              <a:solidFill>
                <a:srgbClr val="000000"/>
              </a:solidFill>
              <a:uFill>
                <a:solidFill>
                  <a:srgbClr val="ffffff"/>
                </a:solidFill>
              </a:uFill>
              <a:latin typeface="Arial"/>
            </a:endParaRPr>
          </a:p>
          <a:p>
            <a:pPr>
              <a:lnSpc>
                <a:spcPct val="100000"/>
              </a:lnSpc>
            </a:pPr>
            <a:r>
              <a:rPr b="0" i="1" lang="en-US" sz="2200" spc="-1" strike="noStrike">
                <a:solidFill>
                  <a:srgbClr val="000000"/>
                </a:solidFill>
                <a:uFill>
                  <a:solidFill>
                    <a:srgbClr val="ffffff"/>
                  </a:solidFill>
                </a:uFill>
                <a:latin typeface="Arial"/>
              </a:rPr>
              <a:t>“</a:t>
            </a:r>
            <a:r>
              <a:rPr b="0" i="1" lang="en-US" sz="2200" spc="-1" strike="noStrike">
                <a:solidFill>
                  <a:srgbClr val="000000"/>
                </a:solidFill>
                <a:uFill>
                  <a:solidFill>
                    <a:srgbClr val="ffffff"/>
                  </a:solidFill>
                </a:uFill>
                <a:latin typeface="Arial"/>
              </a:rPr>
              <a:t>Therefore </a:t>
            </a:r>
            <a:r>
              <a:rPr b="1" i="1" lang="en-US" sz="2200" spc="-1" strike="noStrike" u="sng">
                <a:solidFill>
                  <a:srgbClr val="d1282e"/>
                </a:solidFill>
                <a:uFill>
                  <a:solidFill>
                    <a:srgbClr val="ffffff"/>
                  </a:solidFill>
                </a:uFill>
                <a:latin typeface="Arial"/>
              </a:rPr>
              <a:t>we</a:t>
            </a:r>
            <a:r>
              <a:rPr b="1" i="1" lang="en-US" sz="2200" spc="-1" strike="noStrike">
                <a:solidFill>
                  <a:srgbClr val="d1282e"/>
                </a:solidFill>
                <a:uFill>
                  <a:solidFill>
                    <a:srgbClr val="ffffff"/>
                  </a:solidFill>
                </a:uFill>
                <a:latin typeface="Arial"/>
              </a:rPr>
              <a:t> </a:t>
            </a:r>
            <a:r>
              <a:rPr b="1" i="1" lang="en-US" sz="2200" spc="-1" strike="noStrike">
                <a:solidFill>
                  <a:srgbClr val="000000"/>
                </a:solidFill>
                <a:uFill>
                  <a:solidFill>
                    <a:srgbClr val="ffffff"/>
                  </a:solidFill>
                </a:uFill>
                <a:latin typeface="Arial"/>
              </a:rPr>
              <a:t>must give the more earnest heed to the things we have heard, </a:t>
            </a:r>
            <a:r>
              <a:rPr b="1" i="1" lang="en-US" sz="2200" spc="-1" strike="noStrike" u="sng">
                <a:solidFill>
                  <a:srgbClr val="d1282e"/>
                </a:solidFill>
                <a:uFill>
                  <a:solidFill>
                    <a:srgbClr val="ffffff"/>
                  </a:solidFill>
                </a:uFill>
                <a:latin typeface="Arial"/>
              </a:rPr>
              <a:t>lest we drift away</a:t>
            </a:r>
            <a:r>
              <a:rPr b="0" i="1" lang="en-US" sz="2200" spc="-1" strike="noStrike">
                <a:solidFill>
                  <a:srgbClr val="000000"/>
                </a:solidFill>
                <a:uFill>
                  <a:solidFill>
                    <a:srgbClr val="ffffff"/>
                  </a:solidFill>
                </a:uFill>
                <a:latin typeface="Arial"/>
              </a:rPr>
              <a:t>.  For if the word spoken through angels proved steadfast, and every transgression and disobedience received a just reward, </a:t>
            </a:r>
            <a:r>
              <a:rPr b="1" i="1" lang="en-US" sz="2200" spc="-1" strike="noStrike">
                <a:solidFill>
                  <a:srgbClr val="000000"/>
                </a:solidFill>
                <a:uFill>
                  <a:solidFill>
                    <a:srgbClr val="ffffff"/>
                  </a:solidFill>
                </a:uFill>
                <a:latin typeface="Arial"/>
              </a:rPr>
              <a:t>how shall </a:t>
            </a:r>
            <a:r>
              <a:rPr b="1" i="1" lang="en-US" sz="2200" spc="-1" strike="noStrike" u="sng">
                <a:solidFill>
                  <a:srgbClr val="000000"/>
                </a:solidFill>
                <a:uFill>
                  <a:solidFill>
                    <a:srgbClr val="ffffff"/>
                  </a:solidFill>
                </a:uFill>
                <a:latin typeface="Arial"/>
              </a:rPr>
              <a:t>we</a:t>
            </a:r>
            <a:r>
              <a:rPr b="1" i="1" lang="en-US" sz="2200" spc="-1" strike="noStrike">
                <a:solidFill>
                  <a:srgbClr val="000000"/>
                </a:solidFill>
                <a:uFill>
                  <a:solidFill>
                    <a:srgbClr val="ffffff"/>
                  </a:solidFill>
                </a:uFill>
                <a:latin typeface="Arial"/>
              </a:rPr>
              <a:t> escape if </a:t>
            </a:r>
            <a:r>
              <a:rPr b="1" i="1" lang="en-US" sz="2200" spc="-1" strike="noStrike" u="sng">
                <a:solidFill>
                  <a:srgbClr val="000000"/>
                </a:solidFill>
                <a:uFill>
                  <a:solidFill>
                    <a:srgbClr val="ffffff"/>
                  </a:solidFill>
                </a:uFill>
                <a:latin typeface="Arial"/>
              </a:rPr>
              <a:t>we</a:t>
            </a:r>
            <a:r>
              <a:rPr b="1" i="1" lang="en-US" sz="2200" spc="-1" strike="noStrike">
                <a:solidFill>
                  <a:srgbClr val="000000"/>
                </a:solidFill>
                <a:uFill>
                  <a:solidFill>
                    <a:srgbClr val="ffffff"/>
                  </a:solidFill>
                </a:uFill>
                <a:latin typeface="Arial"/>
              </a:rPr>
              <a:t> neglect so great a salvation?</a:t>
            </a:r>
            <a:r>
              <a:rPr b="0" i="1" lang="en-US" sz="2200" spc="-1" strike="noStrike">
                <a:solidFill>
                  <a:srgbClr val="000000"/>
                </a:solidFill>
                <a:uFill>
                  <a:solidFill>
                    <a:srgbClr val="ffffff"/>
                  </a:solidFill>
                </a:uFill>
                <a:latin typeface="Arial"/>
              </a:rPr>
              <a:t> ...”</a:t>
            </a:r>
            <a:r>
              <a:rPr b="0" lang="en-US" sz="2200" spc="-1" strike="noStrike">
                <a:solidFill>
                  <a:srgbClr val="000000"/>
                </a:solidFill>
                <a:uFill>
                  <a:solidFill>
                    <a:srgbClr val="ffffff"/>
                  </a:solidFill>
                </a:uFill>
                <a:latin typeface="Arial"/>
              </a:rPr>
              <a:t>  (</a:t>
            </a:r>
            <a:r>
              <a:rPr b="1" lang="en-US" sz="2200" spc="-1" strike="noStrike">
                <a:solidFill>
                  <a:srgbClr val="d1282e"/>
                </a:solidFill>
                <a:uFill>
                  <a:solidFill>
                    <a:srgbClr val="ffffff"/>
                  </a:solidFill>
                </a:uFill>
                <a:latin typeface="Arial"/>
              </a:rPr>
              <a:t>Hebrews 2:1-3</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475" name="TextShape 3"/>
          <p:cNvSpPr txBox="1"/>
          <p:nvPr/>
        </p:nvSpPr>
        <p:spPr>
          <a:xfrm rot="16200000">
            <a:off x="8391600" y="4368600"/>
            <a:ext cx="986400" cy="364680"/>
          </a:xfrm>
          <a:prstGeom prst="rect">
            <a:avLst/>
          </a:prstGeom>
          <a:noFill/>
          <a:ln>
            <a:noFill/>
          </a:ln>
        </p:spPr>
        <p:txBody>
          <a:bodyPr anchor="ctr"/>
          <a:p>
            <a:pPr>
              <a:lnSpc>
                <a:spcPct val="100000"/>
              </a:lnSpc>
            </a:pPr>
            <a:fld id="{31D4DF9F-7A7F-43D2-B6BE-B358A1DFB15B}"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074" dur="indefinite" restart="never" nodeType="tmRoot">
          <p:childTnLst>
            <p:seq>
              <p:cTn id="1075" dur="indefinite" nodeType="mainSeq">
                <p:childTnLst>
                  <p:par>
                    <p:cTn id="1076" fill="hold">
                      <p:stCondLst>
                        <p:cond delay="indefinite"/>
                      </p:stCondLst>
                      <p:childTnLst>
                        <p:par>
                          <p:cTn id="1077" fill="hold">
                            <p:stCondLst>
                              <p:cond delay="0"/>
                            </p:stCondLst>
                            <p:childTnLst>
                              <p:par>
                                <p:cTn id="1078" nodeType="clickEffect" fill="hold" presetClass="entr" presetID="1">
                                  <p:stCondLst>
                                    <p:cond delay="0"/>
                                  </p:stCondLst>
                                  <p:childTnLst>
                                    <p:set>
                                      <p:cBhvr>
                                        <p:cTn id="1079" dur="1" fill="hold">
                                          <p:stCondLst>
                                            <p:cond delay="0"/>
                                          </p:stCondLst>
                                        </p:cTn>
                                        <p:tgtEl>
                                          <p:spTgt spid="474">
                                            <p:txEl>
                                              <p:pRg st="229" end="476"/>
                                            </p:txEl>
                                          </p:spTgt>
                                        </p:tgtEl>
                                        <p:attrNameLst>
                                          <p:attrName>style.visibility</p:attrName>
                                        </p:attrNameLst>
                                      </p:cBhvr>
                                      <p:to>
                                        <p:strVal val="visible"/>
                                      </p:to>
                                    </p:set>
                                  </p:childTnLst>
                                </p:cTn>
                              </p:par>
                            </p:childTnLst>
                          </p:cTn>
                        </p:par>
                      </p:childTnLst>
                    </p:cTn>
                  </p:par>
                  <p:par>
                    <p:cTn id="1080" fill="hold">
                      <p:stCondLst>
                        <p:cond delay="indefinite"/>
                      </p:stCondLst>
                      <p:childTnLst>
                        <p:par>
                          <p:cTn id="1081" fill="hold">
                            <p:stCondLst>
                              <p:cond delay="0"/>
                            </p:stCondLst>
                            <p:childTnLst>
                              <p:par>
                                <p:cTn id="1082" nodeType="clickEffect" fill="hold" presetClass="entr" presetID="1">
                                  <p:stCondLst>
                                    <p:cond delay="0"/>
                                  </p:stCondLst>
                                  <p:childTnLst>
                                    <p:set>
                                      <p:cBhvr>
                                        <p:cTn id="1083" dur="1" fill="hold">
                                          <p:stCondLst>
                                            <p:cond delay="0"/>
                                          </p:stCondLst>
                                        </p:cTn>
                                        <p:tgtEl>
                                          <p:spTgt spid="474">
                                            <p:txEl>
                                              <p:pRg st="476" end="77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Real Danger of Apostasy</a:t>
            </a:r>
            <a:endParaRPr b="0" lang="en-US" sz="1800" spc="-1" strike="noStrike">
              <a:solidFill>
                <a:srgbClr val="000000"/>
              </a:solidFill>
              <a:uFill>
                <a:solidFill>
                  <a:srgbClr val="ffffff"/>
                </a:solidFill>
              </a:uFill>
              <a:latin typeface="Arial"/>
            </a:endParaRPr>
          </a:p>
        </p:txBody>
      </p:sp>
      <p:sp>
        <p:nvSpPr>
          <p:cNvPr id="477"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For </a:t>
            </a:r>
            <a:r>
              <a:rPr b="1" i="1" lang="en-US" sz="2400" spc="-1" strike="noStrike" u="sng">
                <a:solidFill>
                  <a:srgbClr val="000000"/>
                </a:solidFill>
                <a:uFill>
                  <a:solidFill>
                    <a:srgbClr val="ffffff"/>
                  </a:solidFill>
                </a:uFill>
                <a:latin typeface="Arial"/>
              </a:rPr>
              <a:t>if</a:t>
            </a:r>
            <a:r>
              <a:rPr b="1" i="1" lang="en-US" sz="2400" spc="-1" strike="noStrike">
                <a:solidFill>
                  <a:srgbClr val="000000"/>
                </a:solidFill>
                <a:uFill>
                  <a:solidFill>
                    <a:srgbClr val="ffffff"/>
                  </a:solidFill>
                </a:uFill>
                <a:latin typeface="Arial"/>
              </a:rPr>
              <a:t> </a:t>
            </a:r>
            <a:r>
              <a:rPr b="1" i="1" lang="en-US" sz="2400" spc="-1" strike="noStrike" u="sng">
                <a:solidFill>
                  <a:srgbClr val="d1282e"/>
                </a:solidFill>
                <a:uFill>
                  <a:solidFill>
                    <a:srgbClr val="ffffff"/>
                  </a:solidFill>
                </a:uFill>
                <a:latin typeface="Arial"/>
              </a:rPr>
              <a:t>we</a:t>
            </a:r>
            <a:r>
              <a:rPr b="1" i="1" lang="en-US" sz="2400" spc="-1" strike="noStrike">
                <a:solidFill>
                  <a:srgbClr val="d1282e"/>
                </a:solidFill>
                <a:uFill>
                  <a:solidFill>
                    <a:srgbClr val="ffffff"/>
                  </a:solidFill>
                </a:uFill>
                <a:latin typeface="Arial"/>
              </a:rPr>
              <a:t> </a:t>
            </a:r>
            <a:r>
              <a:rPr b="1" i="1" lang="en-US" sz="2400" spc="-1" strike="noStrike">
                <a:solidFill>
                  <a:srgbClr val="000000"/>
                </a:solidFill>
                <a:uFill>
                  <a:solidFill>
                    <a:srgbClr val="ffffff"/>
                  </a:solidFill>
                </a:uFill>
                <a:latin typeface="Arial"/>
              </a:rPr>
              <a:t>sin willfully after</a:t>
            </a:r>
            <a:r>
              <a:rPr b="0" i="1" lang="en-US" sz="2400" spc="-1" strike="noStrike">
                <a:solidFill>
                  <a:srgbClr val="000000"/>
                </a:solidFill>
                <a:uFill>
                  <a:solidFill>
                    <a:srgbClr val="ffffff"/>
                  </a:solidFill>
                </a:uFill>
                <a:latin typeface="Arial"/>
              </a:rPr>
              <a:t> we have </a:t>
            </a:r>
            <a:r>
              <a:rPr b="1" i="1" lang="en-US" sz="2400" spc="-1" strike="noStrike">
                <a:solidFill>
                  <a:srgbClr val="000000"/>
                </a:solidFill>
                <a:uFill>
                  <a:solidFill>
                    <a:srgbClr val="ffffff"/>
                  </a:solidFill>
                </a:uFill>
                <a:latin typeface="Arial"/>
              </a:rPr>
              <a:t>received the knowledge of the truth</a:t>
            </a:r>
            <a:r>
              <a:rPr b="0" i="1" lang="en-US" sz="2400" spc="-1" strike="noStrike">
                <a:solidFill>
                  <a:srgbClr val="000000"/>
                </a:solidFill>
                <a:uFill>
                  <a:solidFill>
                    <a:srgbClr val="ffffff"/>
                  </a:solidFill>
                </a:uFill>
                <a:latin typeface="Arial"/>
              </a:rPr>
              <a:t>, there </a:t>
            </a:r>
            <a:r>
              <a:rPr b="1" i="1" lang="en-US" sz="2400" spc="-1" strike="noStrike" u="sng">
                <a:solidFill>
                  <a:srgbClr val="000000"/>
                </a:solidFill>
                <a:uFill>
                  <a:solidFill>
                    <a:srgbClr val="ffffff"/>
                  </a:solidFill>
                </a:uFill>
                <a:latin typeface="Arial"/>
              </a:rPr>
              <a:t>no longer remains</a:t>
            </a:r>
            <a:r>
              <a:rPr b="1" i="1" lang="en-US" sz="2400" spc="-1" strike="noStrike">
                <a:solidFill>
                  <a:srgbClr val="000000"/>
                </a:solidFill>
                <a:uFill>
                  <a:solidFill>
                    <a:srgbClr val="ffffff"/>
                  </a:solidFill>
                </a:uFill>
                <a:latin typeface="Arial"/>
              </a:rPr>
              <a:t> a sacrifice for sins, but a </a:t>
            </a:r>
            <a:r>
              <a:rPr b="1" i="1" lang="en-US" sz="2400" spc="-1" strike="noStrike" u="sng">
                <a:solidFill>
                  <a:srgbClr val="000000"/>
                </a:solidFill>
                <a:uFill>
                  <a:solidFill>
                    <a:srgbClr val="ffffff"/>
                  </a:solidFill>
                </a:uFill>
                <a:latin typeface="Arial"/>
              </a:rPr>
              <a:t>certain fearful expectation</a:t>
            </a:r>
            <a:r>
              <a:rPr b="1" i="1" lang="en-US" sz="2400" spc="-1" strike="noStrike">
                <a:solidFill>
                  <a:srgbClr val="000000"/>
                </a:solidFill>
                <a:uFill>
                  <a:solidFill>
                    <a:srgbClr val="ffffff"/>
                  </a:solidFill>
                </a:uFill>
                <a:latin typeface="Arial"/>
              </a:rPr>
              <a:t> of </a:t>
            </a:r>
            <a:r>
              <a:rPr b="1" i="1" lang="en-US" sz="2400" spc="-1" strike="noStrike" u="sng">
                <a:solidFill>
                  <a:srgbClr val="000000"/>
                </a:solidFill>
                <a:uFill>
                  <a:solidFill>
                    <a:srgbClr val="ffffff"/>
                  </a:solidFill>
                </a:uFill>
                <a:latin typeface="Arial"/>
              </a:rPr>
              <a:t>judgment</a:t>
            </a:r>
            <a:r>
              <a:rPr b="1" i="1" lang="en-US" sz="2400" spc="-1" strike="noStrike">
                <a:solidFill>
                  <a:srgbClr val="000000"/>
                </a:solidFill>
                <a:uFill>
                  <a:solidFill>
                    <a:srgbClr val="ffffff"/>
                  </a:solidFill>
                </a:uFill>
                <a:latin typeface="Arial"/>
              </a:rPr>
              <a:t>, and </a:t>
            </a:r>
            <a:r>
              <a:rPr b="1" i="1" lang="en-US" sz="2400" spc="-1" strike="noStrike" u="sng">
                <a:solidFill>
                  <a:srgbClr val="000000"/>
                </a:solidFill>
                <a:uFill>
                  <a:solidFill>
                    <a:srgbClr val="ffffff"/>
                  </a:solidFill>
                </a:uFill>
                <a:latin typeface="Arial"/>
              </a:rPr>
              <a:t>fiery indignation</a:t>
            </a:r>
            <a:r>
              <a:rPr b="1" i="1" lang="en-US" sz="2400" spc="-1" strike="noStrike">
                <a:solidFill>
                  <a:srgbClr val="000000"/>
                </a:solidFill>
                <a:uFill>
                  <a:solidFill>
                    <a:srgbClr val="ffffff"/>
                  </a:solidFill>
                </a:uFill>
                <a:latin typeface="Arial"/>
              </a:rPr>
              <a:t> which will devour the adversaries</a:t>
            </a:r>
            <a:r>
              <a:rPr b="0" i="1" lang="en-US" sz="2400" spc="-1" strike="noStrike">
                <a:solidFill>
                  <a:srgbClr val="000000"/>
                </a:solidFill>
                <a:uFill>
                  <a:solidFill>
                    <a:srgbClr val="ffffff"/>
                  </a:solidFill>
                </a:uFill>
                <a:latin typeface="Arial"/>
              </a:rPr>
              <a:t>.  … </a:t>
            </a:r>
            <a:r>
              <a:rPr b="1" i="1" lang="en-US" sz="2400" spc="-1" strike="noStrike">
                <a:solidFill>
                  <a:srgbClr val="000000"/>
                </a:solidFill>
                <a:uFill>
                  <a:solidFill>
                    <a:srgbClr val="ffffff"/>
                  </a:solidFill>
                </a:uFill>
                <a:latin typeface="Arial"/>
              </a:rPr>
              <a:t>Of how much worse punishment</a:t>
            </a:r>
            <a:r>
              <a:rPr b="0" i="1" lang="en-US" sz="2400" spc="-1" strike="noStrike">
                <a:solidFill>
                  <a:srgbClr val="000000"/>
                </a:solidFill>
                <a:uFill>
                  <a:solidFill>
                    <a:srgbClr val="ffffff"/>
                  </a:solidFill>
                </a:uFill>
                <a:latin typeface="Arial"/>
              </a:rPr>
              <a:t>, do you suppose, will he be thought worthy who has trampled the Son of God underfoot, </a:t>
            </a:r>
            <a:r>
              <a:rPr b="1" i="1" lang="en-US" sz="2400" spc="-1" strike="noStrike">
                <a:solidFill>
                  <a:srgbClr val="000000"/>
                </a:solidFill>
                <a:uFill>
                  <a:solidFill>
                    <a:srgbClr val="ffffff"/>
                  </a:solidFill>
                </a:uFill>
                <a:latin typeface="Arial"/>
              </a:rPr>
              <a:t>counted the blood of the covenant </a:t>
            </a:r>
            <a:r>
              <a:rPr b="1" i="1" lang="en-US" sz="2400" spc="-1" strike="noStrike" u="sng">
                <a:solidFill>
                  <a:srgbClr val="000000"/>
                </a:solidFill>
                <a:uFill>
                  <a:solidFill>
                    <a:srgbClr val="ffffff"/>
                  </a:solidFill>
                </a:uFill>
                <a:latin typeface="Arial"/>
              </a:rPr>
              <a:t>by which </a:t>
            </a:r>
            <a:r>
              <a:rPr b="1" i="1" lang="en-US" sz="2400" spc="-1" strike="noStrike" u="sng">
                <a:solidFill>
                  <a:srgbClr val="d1282e"/>
                </a:solidFill>
                <a:uFill>
                  <a:solidFill>
                    <a:srgbClr val="ffffff"/>
                  </a:solidFill>
                </a:uFill>
                <a:latin typeface="Arial"/>
              </a:rPr>
              <a:t>he was sanctified</a:t>
            </a:r>
            <a:r>
              <a:rPr b="1" i="1" lang="en-US" sz="2400" spc="-1" strike="noStrike">
                <a:solidFill>
                  <a:srgbClr val="000000"/>
                </a:solidFill>
                <a:uFill>
                  <a:solidFill>
                    <a:srgbClr val="ffffff"/>
                  </a:solidFill>
                </a:uFill>
                <a:latin typeface="Arial"/>
              </a:rPr>
              <a:t> a common thing</a:t>
            </a:r>
            <a:r>
              <a:rPr b="0" i="1" lang="en-US" sz="2400" spc="-1" strike="noStrike">
                <a:solidFill>
                  <a:srgbClr val="000000"/>
                </a:solidFill>
                <a:uFill>
                  <a:solidFill>
                    <a:srgbClr val="ffffff"/>
                  </a:solidFill>
                </a:uFill>
                <a:latin typeface="Arial"/>
              </a:rPr>
              <a:t>, and insulted the Spirit of grace?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Hebrews 10:26-39</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1" i="1" lang="en-US" sz="2400" spc="-1" strike="noStrike">
                <a:solidFill>
                  <a:srgbClr val="000000"/>
                </a:solidFill>
                <a:uFill>
                  <a:solidFill>
                    <a:srgbClr val="ffffff"/>
                  </a:solidFill>
                </a:uFill>
                <a:latin typeface="Arial"/>
              </a:rPr>
              <a:t>You have </a:t>
            </a:r>
            <a:r>
              <a:rPr b="1" i="1" lang="en-US" sz="2400" spc="-1" strike="noStrike" u="sng">
                <a:solidFill>
                  <a:srgbClr val="000000"/>
                </a:solidFill>
                <a:uFill>
                  <a:solidFill>
                    <a:srgbClr val="ffffff"/>
                  </a:solidFill>
                </a:uFill>
                <a:latin typeface="Arial"/>
              </a:rPr>
              <a:t>become </a:t>
            </a:r>
            <a:r>
              <a:rPr b="1" i="1" lang="en-US" sz="2400" spc="-1" strike="noStrike" u="sng">
                <a:solidFill>
                  <a:srgbClr val="d1282e"/>
                </a:solidFill>
                <a:uFill>
                  <a:solidFill>
                    <a:srgbClr val="ffffff"/>
                  </a:solidFill>
                </a:uFill>
                <a:latin typeface="Arial"/>
              </a:rPr>
              <a:t>estranged from Christ</a:t>
            </a:r>
            <a:r>
              <a:rPr b="0" i="1" lang="en-US" sz="2400" spc="-1" strike="noStrike">
                <a:solidFill>
                  <a:srgbClr val="000000"/>
                </a:solidFill>
                <a:uFill>
                  <a:solidFill>
                    <a:srgbClr val="ffffff"/>
                  </a:solidFill>
                </a:uFill>
                <a:latin typeface="Arial"/>
              </a:rPr>
              <a:t>, you who attempt to be justified by law; </a:t>
            </a:r>
            <a:r>
              <a:rPr b="1" i="1" lang="en-US" sz="2400" spc="-1" strike="noStrike">
                <a:solidFill>
                  <a:srgbClr val="000000"/>
                </a:solidFill>
                <a:uFill>
                  <a:solidFill>
                    <a:srgbClr val="ffffff"/>
                  </a:solidFill>
                </a:uFill>
                <a:latin typeface="Arial"/>
              </a:rPr>
              <a:t>you </a:t>
            </a:r>
            <a:r>
              <a:rPr b="1" i="1" lang="en-US" sz="2400" spc="-1" strike="noStrike" u="sng">
                <a:solidFill>
                  <a:srgbClr val="000000"/>
                </a:solidFill>
                <a:uFill>
                  <a:solidFill>
                    <a:srgbClr val="ffffff"/>
                  </a:solidFill>
                </a:uFill>
                <a:latin typeface="Arial"/>
              </a:rPr>
              <a:t>have </a:t>
            </a:r>
            <a:r>
              <a:rPr b="1" i="1" lang="en-US" sz="2400" spc="-1" strike="noStrike" u="sng">
                <a:solidFill>
                  <a:srgbClr val="d1282e"/>
                </a:solidFill>
                <a:uFill>
                  <a:solidFill>
                    <a:srgbClr val="ffffff"/>
                  </a:solidFill>
                </a:uFill>
                <a:latin typeface="Arial"/>
              </a:rPr>
              <a:t>fallen from grace</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Galatians 5:4</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478" name="TextShape 3"/>
          <p:cNvSpPr txBox="1"/>
          <p:nvPr/>
        </p:nvSpPr>
        <p:spPr>
          <a:xfrm rot="16200000">
            <a:off x="8391600" y="4368600"/>
            <a:ext cx="986400" cy="364680"/>
          </a:xfrm>
          <a:prstGeom prst="rect">
            <a:avLst/>
          </a:prstGeom>
          <a:noFill/>
          <a:ln>
            <a:noFill/>
          </a:ln>
        </p:spPr>
        <p:txBody>
          <a:bodyPr anchor="ctr"/>
          <a:p>
            <a:pPr>
              <a:lnSpc>
                <a:spcPct val="100000"/>
              </a:lnSpc>
            </a:pPr>
            <a:fld id="{15EA019F-8054-4749-B595-594390DEE785}"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084" dur="indefinite" restart="never" nodeType="tmRoot">
          <p:childTnLst>
            <p:seq>
              <p:cTn id="1085" dur="indefinite" nodeType="mainSeq">
                <p:childTnLst>
                  <p:par>
                    <p:cTn id="1086" fill="hold">
                      <p:stCondLst>
                        <p:cond delay="indefinite"/>
                      </p:stCondLst>
                      <p:childTnLst>
                        <p:par>
                          <p:cTn id="1087" fill="hold">
                            <p:stCondLst>
                              <p:cond delay="0"/>
                            </p:stCondLst>
                            <p:childTnLst>
                              <p:par>
                                <p:cTn id="1088" nodeType="clickEffect" fill="hold" presetClass="entr" presetID="1">
                                  <p:stCondLst>
                                    <p:cond delay="0"/>
                                  </p:stCondLst>
                                  <p:childTnLst>
                                    <p:set>
                                      <p:cBhvr>
                                        <p:cTn id="1089" dur="1" fill="hold">
                                          <p:stCondLst>
                                            <p:cond delay="0"/>
                                          </p:stCondLst>
                                        </p:cTn>
                                        <p:tgtEl>
                                          <p:spTgt spid="477">
                                            <p:txEl>
                                              <p:pRg st="473" end="59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Paul Could Still be Reprobate?</a:t>
            </a:r>
            <a:endParaRPr b="0" lang="en-US" sz="1800" spc="-1" strike="noStrike">
              <a:solidFill>
                <a:srgbClr val="000000"/>
              </a:solidFill>
              <a:uFill>
                <a:solidFill>
                  <a:srgbClr val="ffffff"/>
                </a:solidFill>
              </a:uFill>
              <a:latin typeface="Arial"/>
            </a:endParaRPr>
          </a:p>
        </p:txBody>
      </p:sp>
      <p:sp>
        <p:nvSpPr>
          <p:cNvPr id="480" name="TextShape 2"/>
          <p:cNvSpPr txBox="1"/>
          <p:nvPr/>
        </p:nvSpPr>
        <p:spPr>
          <a:xfrm>
            <a:off x="457200" y="617400"/>
            <a:ext cx="8229240" cy="4320360"/>
          </a:xfrm>
          <a:prstGeom prst="rect">
            <a:avLst/>
          </a:prstGeom>
          <a:noFill/>
          <a:ln>
            <a:noFill/>
          </a:ln>
        </p:spPr>
        <p:txBody>
          <a:bodyPr/>
          <a:p>
            <a:pPr>
              <a:lnSpc>
                <a:spcPct val="100000"/>
              </a:lnSpc>
            </a:pPr>
            <a:r>
              <a:rPr b="0" i="1" lang="en-US" sz="2200" spc="-1" strike="noStrike">
                <a:solidFill>
                  <a:srgbClr val="000000"/>
                </a:solidFill>
                <a:uFill>
                  <a:solidFill>
                    <a:srgbClr val="ffffff"/>
                  </a:solidFill>
                </a:uFill>
                <a:latin typeface="Arial"/>
              </a:rPr>
              <a:t>But </a:t>
            </a:r>
            <a:r>
              <a:rPr b="1" i="1" lang="en-US" sz="2200" spc="-1" strike="noStrike" u="sng">
                <a:solidFill>
                  <a:srgbClr val="000000"/>
                </a:solidFill>
                <a:uFill>
                  <a:solidFill>
                    <a:srgbClr val="ffffff"/>
                  </a:solidFill>
                </a:uFill>
                <a:latin typeface="Arial"/>
              </a:rPr>
              <a:t>I discipline my body</a:t>
            </a:r>
            <a:r>
              <a:rPr b="1" i="1" lang="en-US" sz="2200" spc="-1" strike="noStrike">
                <a:solidFill>
                  <a:srgbClr val="000000"/>
                </a:solidFill>
                <a:uFill>
                  <a:solidFill>
                    <a:srgbClr val="ffffff"/>
                  </a:solidFill>
                </a:uFill>
                <a:latin typeface="Arial"/>
              </a:rPr>
              <a:t> and bring it into subjection</a:t>
            </a:r>
            <a:r>
              <a:rPr b="0" i="1" lang="en-US" sz="2200" spc="-1" strike="noStrike">
                <a:solidFill>
                  <a:srgbClr val="000000"/>
                </a:solidFill>
                <a:uFill>
                  <a:solidFill>
                    <a:srgbClr val="ffffff"/>
                  </a:solidFill>
                </a:uFill>
                <a:latin typeface="Arial"/>
              </a:rPr>
              <a:t>, </a:t>
            </a:r>
            <a:r>
              <a:rPr b="1" i="1" lang="en-US" sz="2200" spc="-1" strike="noStrike" u="sng">
                <a:solidFill>
                  <a:srgbClr val="000000"/>
                </a:solidFill>
                <a:uFill>
                  <a:solidFill>
                    <a:srgbClr val="ffffff"/>
                  </a:solidFill>
                </a:uFill>
                <a:latin typeface="Arial"/>
              </a:rPr>
              <a:t>lest</a:t>
            </a:r>
            <a:r>
              <a:rPr b="1" i="1" lang="en-US" sz="2200" spc="-1" strike="noStrike">
                <a:solidFill>
                  <a:srgbClr val="000000"/>
                </a:solidFill>
                <a:uFill>
                  <a:solidFill>
                    <a:srgbClr val="ffffff"/>
                  </a:solidFill>
                </a:uFill>
                <a:latin typeface="Arial"/>
              </a:rPr>
              <a:t>, when I have preached to others, </a:t>
            </a:r>
            <a:r>
              <a:rPr b="1" i="1" lang="en-US" sz="2200" spc="-1" strike="noStrike" u="sng">
                <a:solidFill>
                  <a:srgbClr val="d1282e"/>
                </a:solidFill>
                <a:uFill>
                  <a:solidFill>
                    <a:srgbClr val="ffffff"/>
                  </a:solidFill>
                </a:uFill>
                <a:latin typeface="Arial"/>
              </a:rPr>
              <a:t>I myself</a:t>
            </a:r>
            <a:r>
              <a:rPr b="1" i="1" lang="en-US" sz="2200" spc="-1" strike="noStrike" u="sng">
                <a:solidFill>
                  <a:srgbClr val="000000"/>
                </a:solidFill>
                <a:uFill>
                  <a:solidFill>
                    <a:srgbClr val="ffffff"/>
                  </a:solidFill>
                </a:uFill>
                <a:latin typeface="Arial"/>
              </a:rPr>
              <a:t> should become </a:t>
            </a:r>
            <a:r>
              <a:rPr b="1" i="1" lang="en-US" sz="2200" spc="-1" strike="noStrike" u="sng">
                <a:solidFill>
                  <a:srgbClr val="d1282e"/>
                </a:solidFill>
                <a:uFill>
                  <a:solidFill>
                    <a:srgbClr val="ffffff"/>
                  </a:solidFill>
                </a:uFill>
                <a:latin typeface="Arial"/>
              </a:rPr>
              <a:t>disqualified</a:t>
            </a:r>
            <a:r>
              <a:rPr b="0" i="1" lang="en-US" sz="2200" spc="-1" strike="noStrike">
                <a:solidFill>
                  <a:srgbClr val="000000"/>
                </a:solidFill>
                <a:uFill>
                  <a:solidFill>
                    <a:srgbClr val="ffffff"/>
                  </a:solidFill>
                </a:uFill>
                <a:latin typeface="Arial"/>
              </a:rPr>
              <a:t>. </a:t>
            </a:r>
            <a:r>
              <a:rPr b="0" lang="en-US" sz="2200" spc="-1" strike="noStrike">
                <a:solidFill>
                  <a:srgbClr val="000000"/>
                </a:solidFill>
                <a:uFill>
                  <a:solidFill>
                    <a:srgbClr val="ffffff"/>
                  </a:solidFill>
                </a:uFill>
                <a:latin typeface="Arial"/>
              </a:rPr>
              <a:t>(</a:t>
            </a:r>
            <a:r>
              <a:rPr b="1" lang="en-US" sz="2200" spc="-1" strike="noStrike">
                <a:solidFill>
                  <a:srgbClr val="d1282e"/>
                </a:solidFill>
                <a:uFill>
                  <a:solidFill>
                    <a:srgbClr val="ffffff"/>
                  </a:solidFill>
                </a:uFill>
                <a:latin typeface="Arial"/>
              </a:rPr>
              <a:t>I Corinthians 9:27</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200" spc="-1" strike="noStrike">
                <a:solidFill>
                  <a:srgbClr val="000000"/>
                </a:solidFill>
                <a:uFill>
                  <a:solidFill>
                    <a:srgbClr val="ffffff"/>
                  </a:solidFill>
                </a:uFill>
                <a:latin typeface="Arial"/>
              </a:rPr>
              <a:t>Context is gospel salvation:  </a:t>
            </a:r>
            <a:r>
              <a:rPr b="1" lang="en-US" sz="2200" spc="-1" strike="noStrike">
                <a:solidFill>
                  <a:srgbClr val="d1282e"/>
                </a:solidFill>
                <a:uFill>
                  <a:solidFill>
                    <a:srgbClr val="ffffff"/>
                  </a:solidFill>
                </a:uFill>
                <a:latin typeface="Arial"/>
              </a:rPr>
              <a:t>9:14, 16, 18-23, 25</a:t>
            </a:r>
            <a:endParaRPr b="1" lang="en-US" sz="2000" spc="-1" strike="noStrike">
              <a:solidFill>
                <a:srgbClr val="000000"/>
              </a:solidFill>
              <a:uFill>
                <a:solidFill>
                  <a:srgbClr val="ffffff"/>
                </a:solidFill>
              </a:uFill>
              <a:latin typeface="Arial"/>
            </a:endParaRPr>
          </a:p>
          <a:p>
            <a:pPr>
              <a:lnSpc>
                <a:spcPct val="100000"/>
              </a:lnSpc>
            </a:pPr>
            <a:r>
              <a:rPr b="0" i="1" lang="en-US" sz="2200" spc="-1" strike="noStrike">
                <a:solidFill>
                  <a:srgbClr val="000000"/>
                </a:solidFill>
                <a:uFill>
                  <a:solidFill>
                    <a:srgbClr val="ffffff"/>
                  </a:solidFill>
                </a:uFill>
                <a:latin typeface="Arial"/>
              </a:rPr>
              <a:t>“</a:t>
            </a:r>
            <a:r>
              <a:rPr b="0" i="1" lang="en-US" sz="2200" spc="-1" strike="noStrike">
                <a:solidFill>
                  <a:srgbClr val="000000"/>
                </a:solidFill>
                <a:uFill>
                  <a:solidFill>
                    <a:srgbClr val="ffffff"/>
                  </a:solidFill>
                </a:uFill>
                <a:latin typeface="Arial"/>
              </a:rPr>
              <a:t>God gave them over to a </a:t>
            </a:r>
            <a:r>
              <a:rPr b="1" i="1" lang="en-US" sz="2200" spc="-1" strike="noStrike" u="sng">
                <a:solidFill>
                  <a:srgbClr val="000000"/>
                </a:solidFill>
                <a:uFill>
                  <a:solidFill>
                    <a:srgbClr val="ffffff"/>
                  </a:solidFill>
                </a:uFill>
                <a:latin typeface="Arial"/>
              </a:rPr>
              <a:t>debased</a:t>
            </a:r>
            <a:r>
              <a:rPr b="0" i="1" lang="en-US" sz="2200" spc="-1" strike="noStrike">
                <a:solidFill>
                  <a:srgbClr val="000000"/>
                </a:solidFill>
                <a:uFill>
                  <a:solidFill>
                    <a:srgbClr val="ffffff"/>
                  </a:solidFill>
                </a:uFill>
                <a:latin typeface="Arial"/>
              </a:rPr>
              <a:t> mind, to do those things which are not fitting” </a:t>
            </a:r>
            <a:r>
              <a:rPr b="0" lang="en-US" sz="2200" spc="-1" strike="noStrike">
                <a:solidFill>
                  <a:srgbClr val="000000"/>
                </a:solidFill>
                <a:uFill>
                  <a:solidFill>
                    <a:srgbClr val="ffffff"/>
                  </a:solidFill>
                </a:uFill>
                <a:latin typeface="Arial"/>
              </a:rPr>
              <a:t> (</a:t>
            </a:r>
            <a:r>
              <a:rPr b="1" lang="en-US" sz="2200" spc="-1" strike="noStrike">
                <a:solidFill>
                  <a:srgbClr val="d1282e"/>
                </a:solidFill>
                <a:uFill>
                  <a:solidFill>
                    <a:srgbClr val="ffffff"/>
                  </a:solidFill>
                </a:uFill>
                <a:latin typeface="Arial"/>
              </a:rPr>
              <a:t>Romans 1:28</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200" spc="-1" strike="noStrike">
                <a:solidFill>
                  <a:srgbClr val="000000"/>
                </a:solidFill>
                <a:uFill>
                  <a:solidFill>
                    <a:srgbClr val="ffffff"/>
                  </a:solidFill>
                </a:uFill>
                <a:latin typeface="Arial"/>
              </a:rPr>
              <a:t>“</a:t>
            </a:r>
            <a:r>
              <a:rPr b="0" i="1" lang="en-US" sz="2200" spc="-1" strike="noStrike">
                <a:solidFill>
                  <a:srgbClr val="000000"/>
                </a:solidFill>
                <a:uFill>
                  <a:solidFill>
                    <a:srgbClr val="ffffff"/>
                  </a:solidFill>
                </a:uFill>
                <a:latin typeface="Arial"/>
              </a:rPr>
              <a:t>these also resist the truth: men of corrupt minds, </a:t>
            </a:r>
            <a:r>
              <a:rPr b="1" i="1" lang="en-US" sz="2200" spc="-1" strike="noStrike" u="sng">
                <a:solidFill>
                  <a:srgbClr val="000000"/>
                </a:solidFill>
                <a:uFill>
                  <a:solidFill>
                    <a:srgbClr val="ffffff"/>
                  </a:solidFill>
                </a:uFill>
                <a:latin typeface="Arial"/>
              </a:rPr>
              <a:t>disapproved</a:t>
            </a:r>
            <a:r>
              <a:rPr b="0" i="1" lang="en-US" sz="2200" spc="-1" strike="noStrike">
                <a:solidFill>
                  <a:srgbClr val="000000"/>
                </a:solidFill>
                <a:uFill>
                  <a:solidFill>
                    <a:srgbClr val="ffffff"/>
                  </a:solidFill>
                </a:uFill>
                <a:latin typeface="Arial"/>
              </a:rPr>
              <a:t> concerning the faith”</a:t>
            </a:r>
            <a:r>
              <a:rPr b="0" lang="en-US" sz="2200" spc="-1" strike="noStrike">
                <a:solidFill>
                  <a:srgbClr val="000000"/>
                </a:solidFill>
                <a:uFill>
                  <a:solidFill>
                    <a:srgbClr val="ffffff"/>
                  </a:solidFill>
                </a:uFill>
                <a:latin typeface="Arial"/>
              </a:rPr>
              <a:t> (</a:t>
            </a:r>
            <a:r>
              <a:rPr b="1" lang="en-US" sz="2200" spc="-1" strike="noStrike">
                <a:solidFill>
                  <a:srgbClr val="d1282e"/>
                </a:solidFill>
                <a:uFill>
                  <a:solidFill>
                    <a:srgbClr val="ffffff"/>
                  </a:solidFill>
                </a:uFill>
                <a:latin typeface="Arial"/>
              </a:rPr>
              <a:t>II Timothy 3:8</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200" spc="-1" strike="noStrike">
                <a:solidFill>
                  <a:srgbClr val="000000"/>
                </a:solidFill>
                <a:uFill>
                  <a:solidFill>
                    <a:srgbClr val="ffffff"/>
                  </a:solidFill>
                </a:uFill>
                <a:latin typeface="Arial"/>
              </a:rPr>
              <a:t>“</a:t>
            </a:r>
            <a:r>
              <a:rPr b="0" i="1" lang="en-US" sz="2200" spc="-1" strike="noStrike">
                <a:solidFill>
                  <a:srgbClr val="000000"/>
                </a:solidFill>
                <a:uFill>
                  <a:solidFill>
                    <a:srgbClr val="ffffff"/>
                  </a:solidFill>
                </a:uFill>
                <a:latin typeface="Arial"/>
              </a:rPr>
              <a:t>in works they deny Him, being abominable, disobedient, and </a:t>
            </a:r>
            <a:r>
              <a:rPr b="1" i="1" lang="en-US" sz="2200" spc="-1" strike="noStrike" u="sng">
                <a:solidFill>
                  <a:srgbClr val="000000"/>
                </a:solidFill>
                <a:uFill>
                  <a:solidFill>
                    <a:srgbClr val="ffffff"/>
                  </a:solidFill>
                </a:uFill>
                <a:latin typeface="Arial"/>
              </a:rPr>
              <a:t>disqualified</a:t>
            </a:r>
            <a:r>
              <a:rPr b="0" i="1" lang="en-US" sz="2200" spc="-1" strike="noStrike">
                <a:solidFill>
                  <a:srgbClr val="000000"/>
                </a:solidFill>
                <a:uFill>
                  <a:solidFill>
                    <a:srgbClr val="ffffff"/>
                  </a:solidFill>
                </a:uFill>
                <a:latin typeface="Arial"/>
              </a:rPr>
              <a:t> for every good work.”</a:t>
            </a:r>
            <a:r>
              <a:rPr b="0" lang="en-US" sz="2200" spc="-1" strike="noStrike">
                <a:solidFill>
                  <a:srgbClr val="000000"/>
                </a:solidFill>
                <a:uFill>
                  <a:solidFill>
                    <a:srgbClr val="ffffff"/>
                  </a:solidFill>
                </a:uFill>
                <a:latin typeface="Arial"/>
              </a:rPr>
              <a:t> (</a:t>
            </a:r>
            <a:r>
              <a:rPr b="1" lang="en-US" sz="2200" spc="-1" strike="noStrike">
                <a:solidFill>
                  <a:srgbClr val="d1282e"/>
                </a:solidFill>
                <a:uFill>
                  <a:solidFill>
                    <a:srgbClr val="ffffff"/>
                  </a:solidFill>
                </a:uFill>
                <a:latin typeface="Arial"/>
              </a:rPr>
              <a:t>Titus 1:16</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200" spc="-1" strike="noStrike">
                <a:solidFill>
                  <a:srgbClr val="000000"/>
                </a:solidFill>
                <a:uFill>
                  <a:solidFill>
                    <a:srgbClr val="ffffff"/>
                  </a:solidFill>
                </a:uFill>
                <a:latin typeface="Arial"/>
              </a:rPr>
              <a:t>“</a:t>
            </a:r>
            <a:r>
              <a:rPr b="0" i="1" lang="en-US" sz="2200" spc="-1" strike="noStrike">
                <a:solidFill>
                  <a:srgbClr val="000000"/>
                </a:solidFill>
                <a:uFill>
                  <a:solidFill>
                    <a:srgbClr val="ffffff"/>
                  </a:solidFill>
                </a:uFill>
                <a:latin typeface="Arial"/>
              </a:rPr>
              <a:t>but if it bears thorns and briars, it is </a:t>
            </a:r>
            <a:r>
              <a:rPr b="1" i="1" lang="en-US" sz="2200" spc="-1" strike="noStrike" u="sng">
                <a:solidFill>
                  <a:srgbClr val="000000"/>
                </a:solidFill>
                <a:uFill>
                  <a:solidFill>
                    <a:srgbClr val="ffffff"/>
                  </a:solidFill>
                </a:uFill>
                <a:latin typeface="Arial"/>
              </a:rPr>
              <a:t>rejected</a:t>
            </a:r>
            <a:r>
              <a:rPr b="0" i="1" lang="en-US" sz="2200" spc="-1" strike="noStrike">
                <a:solidFill>
                  <a:srgbClr val="000000"/>
                </a:solidFill>
                <a:uFill>
                  <a:solidFill>
                    <a:srgbClr val="ffffff"/>
                  </a:solidFill>
                </a:uFill>
                <a:latin typeface="Arial"/>
              </a:rPr>
              <a:t> and near to being cursed, whose end is to be burned.”</a:t>
            </a:r>
            <a:r>
              <a:rPr b="0" lang="en-US" sz="2200" spc="-1" strike="noStrike">
                <a:solidFill>
                  <a:srgbClr val="000000"/>
                </a:solidFill>
                <a:uFill>
                  <a:solidFill>
                    <a:srgbClr val="ffffff"/>
                  </a:solidFill>
                </a:uFill>
                <a:latin typeface="Arial"/>
              </a:rPr>
              <a:t> (</a:t>
            </a:r>
            <a:r>
              <a:rPr b="1" lang="en-US" sz="2200" spc="-1" strike="noStrike">
                <a:solidFill>
                  <a:srgbClr val="d1282e"/>
                </a:solidFill>
                <a:uFill>
                  <a:solidFill>
                    <a:srgbClr val="ffffff"/>
                  </a:solidFill>
                </a:uFill>
                <a:latin typeface="Arial"/>
              </a:rPr>
              <a:t>Hebrews 6:8</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481" name="TextShape 3"/>
          <p:cNvSpPr txBox="1"/>
          <p:nvPr/>
        </p:nvSpPr>
        <p:spPr>
          <a:xfrm rot="16200000">
            <a:off x="8391600" y="4368600"/>
            <a:ext cx="986400" cy="364680"/>
          </a:xfrm>
          <a:prstGeom prst="rect">
            <a:avLst/>
          </a:prstGeom>
          <a:noFill/>
          <a:ln>
            <a:noFill/>
          </a:ln>
        </p:spPr>
        <p:txBody>
          <a:bodyPr anchor="ctr"/>
          <a:p>
            <a:pPr>
              <a:lnSpc>
                <a:spcPct val="100000"/>
              </a:lnSpc>
            </a:pPr>
            <a:fld id="{49A7A033-3BD1-4C69-9122-2A01735D4F48}"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090" dur="indefinite" restart="never" nodeType="tmRoot">
          <p:childTnLst>
            <p:seq>
              <p:cTn id="1091" dur="indefinite" nodeType="mainSeq">
                <p:childTnLst>
                  <p:par>
                    <p:cTn id="1092" fill="hold">
                      <p:stCondLst>
                        <p:cond delay="indefinite"/>
                      </p:stCondLst>
                      <p:childTnLst>
                        <p:par>
                          <p:cTn id="1093" fill="hold">
                            <p:stCondLst>
                              <p:cond delay="0"/>
                            </p:stCondLst>
                            <p:childTnLst>
                              <p:par>
                                <p:cTn id="1094" nodeType="clickEffect" fill="hold" presetClass="entr" presetID="1">
                                  <p:stCondLst>
                                    <p:cond delay="0"/>
                                  </p:stCondLst>
                                  <p:childTnLst>
                                    <p:set>
                                      <p:cBhvr>
                                        <p:cTn id="1095" dur="1" fill="hold">
                                          <p:stCondLst>
                                            <p:cond delay="0"/>
                                          </p:stCondLst>
                                        </p:cTn>
                                        <p:tgtEl>
                                          <p:spTgt spid="480">
                                            <p:txEl>
                                              <p:pRg st="151" end="201"/>
                                            </p:txEl>
                                          </p:spTgt>
                                        </p:tgtEl>
                                        <p:attrNameLst>
                                          <p:attrName>style.visibility</p:attrName>
                                        </p:attrNameLst>
                                      </p:cBhvr>
                                      <p:to>
                                        <p:strVal val="visible"/>
                                      </p:to>
                                    </p:set>
                                  </p:childTnLst>
                                </p:cTn>
                              </p:par>
                            </p:childTnLst>
                          </p:cTn>
                        </p:par>
                      </p:childTnLst>
                    </p:cTn>
                  </p:par>
                  <p:par>
                    <p:cTn id="1096" fill="hold">
                      <p:stCondLst>
                        <p:cond delay="indefinite"/>
                      </p:stCondLst>
                      <p:childTnLst>
                        <p:par>
                          <p:cTn id="1097" fill="hold">
                            <p:stCondLst>
                              <p:cond delay="0"/>
                            </p:stCondLst>
                            <p:childTnLst>
                              <p:par>
                                <p:cTn id="1098" nodeType="clickEffect" fill="hold" presetClass="entr" presetID="1">
                                  <p:stCondLst>
                                    <p:cond delay="0"/>
                                  </p:stCondLst>
                                  <p:childTnLst>
                                    <p:set>
                                      <p:cBhvr>
                                        <p:cTn id="1099" dur="1" fill="hold">
                                          <p:stCondLst>
                                            <p:cond delay="0"/>
                                          </p:stCondLst>
                                        </p:cTn>
                                        <p:tgtEl>
                                          <p:spTgt spid="480">
                                            <p:txEl>
                                              <p:pRg st="201" end="297"/>
                                            </p:txEl>
                                          </p:spTgt>
                                        </p:tgtEl>
                                        <p:attrNameLst>
                                          <p:attrName>style.visibility</p:attrName>
                                        </p:attrNameLst>
                                      </p:cBhvr>
                                      <p:to>
                                        <p:strVal val="visible"/>
                                      </p:to>
                                    </p:set>
                                  </p:childTnLst>
                                </p:cTn>
                              </p:par>
                            </p:childTnLst>
                          </p:cTn>
                        </p:par>
                        <p:par>
                          <p:cTn id="1100" fill="hold">
                            <p:stCondLst>
                              <p:cond delay="0"/>
                            </p:stCondLst>
                            <p:childTnLst>
                              <p:par>
                                <p:cTn id="1101" nodeType="afterEffect" fill="hold" presetClass="entr" presetID="1">
                                  <p:stCondLst>
                                    <p:cond delay="1000"/>
                                  </p:stCondLst>
                                  <p:childTnLst>
                                    <p:set>
                                      <p:cBhvr>
                                        <p:cTn id="1102" dur="1" fill="hold">
                                          <p:stCondLst>
                                            <p:cond delay="0"/>
                                          </p:stCondLst>
                                        </p:cTn>
                                        <p:tgtEl>
                                          <p:spTgt spid="480">
                                            <p:txEl>
                                              <p:pRg st="297" end="400"/>
                                            </p:txEl>
                                          </p:spTgt>
                                        </p:tgtEl>
                                        <p:attrNameLst>
                                          <p:attrName>style.visibility</p:attrName>
                                        </p:attrNameLst>
                                      </p:cBhvr>
                                      <p:to>
                                        <p:strVal val="visible"/>
                                      </p:to>
                                    </p:set>
                                  </p:childTnLst>
                                </p:cTn>
                              </p:par>
                            </p:childTnLst>
                          </p:cTn>
                        </p:par>
                        <p:par>
                          <p:cTn id="1103" fill="hold">
                            <p:stCondLst>
                              <p:cond delay="1000"/>
                            </p:stCondLst>
                            <p:childTnLst>
                              <p:par>
                                <p:cTn id="1104" nodeType="afterEffect" fill="hold" presetClass="entr" presetID="1">
                                  <p:stCondLst>
                                    <p:cond delay="1000"/>
                                  </p:stCondLst>
                                  <p:childTnLst>
                                    <p:set>
                                      <p:cBhvr>
                                        <p:cTn id="1105" dur="1" fill="hold">
                                          <p:stCondLst>
                                            <p:cond delay="0"/>
                                          </p:stCondLst>
                                        </p:cTn>
                                        <p:tgtEl>
                                          <p:spTgt spid="480">
                                            <p:txEl>
                                              <p:pRg st="400" end="508"/>
                                            </p:txEl>
                                          </p:spTgt>
                                        </p:tgtEl>
                                        <p:attrNameLst>
                                          <p:attrName>style.visibility</p:attrName>
                                        </p:attrNameLst>
                                      </p:cBhvr>
                                      <p:to>
                                        <p:strVal val="visible"/>
                                      </p:to>
                                    </p:set>
                                  </p:childTnLst>
                                </p:cTn>
                              </p:par>
                            </p:childTnLst>
                          </p:cTn>
                        </p:par>
                        <p:par>
                          <p:cTn id="1106" fill="hold">
                            <p:stCondLst>
                              <p:cond delay="2000"/>
                            </p:stCondLst>
                            <p:childTnLst>
                              <p:par>
                                <p:cTn id="1107" nodeType="afterEffect" fill="hold" presetClass="entr" presetID="1">
                                  <p:stCondLst>
                                    <p:cond delay="1000"/>
                                  </p:stCondLst>
                                  <p:childTnLst>
                                    <p:set>
                                      <p:cBhvr>
                                        <p:cTn id="1108" dur="1" fill="hold">
                                          <p:stCondLst>
                                            <p:cond delay="0"/>
                                          </p:stCondLst>
                                        </p:cTn>
                                        <p:tgtEl>
                                          <p:spTgt spid="480">
                                            <p:txEl>
                                              <p:pRg st="508" end="62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Apostasy of Those </a:t>
            </a:r>
            <a:r>
              <a:rPr b="0" i="1" lang="en-US" sz="3600" spc="-58" strike="noStrike" cap="all">
                <a:solidFill>
                  <a:srgbClr val="d1282e"/>
                </a:solidFill>
                <a:uFill>
                  <a:solidFill>
                    <a:srgbClr val="ffffff"/>
                  </a:solidFill>
                </a:uFill>
                <a:latin typeface="Arial Black"/>
              </a:rPr>
              <a:t>“Bought”</a:t>
            </a:r>
            <a:endParaRPr b="0" lang="en-US" sz="1800" spc="-1" strike="noStrike">
              <a:solidFill>
                <a:srgbClr val="000000"/>
              </a:solidFill>
              <a:uFill>
                <a:solidFill>
                  <a:srgbClr val="ffffff"/>
                </a:solidFill>
              </a:uFill>
              <a:latin typeface="Arial"/>
            </a:endParaRPr>
          </a:p>
        </p:txBody>
      </p:sp>
      <p:sp>
        <p:nvSpPr>
          <p:cNvPr id="483"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But there were also false prophets among the people, even as there will be </a:t>
            </a:r>
            <a:r>
              <a:rPr b="1" i="1" lang="en-US" sz="2400" spc="-1" strike="noStrike" u="sng">
                <a:solidFill>
                  <a:srgbClr val="000000"/>
                </a:solidFill>
                <a:uFill>
                  <a:solidFill>
                    <a:srgbClr val="ffffff"/>
                  </a:solidFill>
                </a:uFill>
                <a:latin typeface="Arial"/>
              </a:rPr>
              <a:t>false teachers</a:t>
            </a:r>
            <a:r>
              <a:rPr b="1" i="1" lang="en-US" sz="2400" spc="-1" strike="noStrike">
                <a:solidFill>
                  <a:srgbClr val="000000"/>
                </a:solidFill>
                <a:uFill>
                  <a:solidFill>
                    <a:srgbClr val="ffffff"/>
                  </a:solidFill>
                </a:uFill>
                <a:latin typeface="Arial"/>
              </a:rPr>
              <a:t> among you</a:t>
            </a:r>
            <a:r>
              <a:rPr b="0" i="1" lang="en-US" sz="2400" spc="-1" strike="noStrike">
                <a:solidFill>
                  <a:srgbClr val="000000"/>
                </a:solidFill>
                <a:uFill>
                  <a:solidFill>
                    <a:srgbClr val="ffffff"/>
                  </a:solidFill>
                </a:uFill>
                <a:latin typeface="Arial"/>
              </a:rPr>
              <a:t>, who will secretly bring in destructive heresies, </a:t>
            </a:r>
            <a:r>
              <a:rPr b="1" i="1" lang="en-US" sz="2400" spc="-1" strike="noStrike">
                <a:solidFill>
                  <a:srgbClr val="000000"/>
                </a:solidFill>
                <a:uFill>
                  <a:solidFill>
                    <a:srgbClr val="ffffff"/>
                  </a:solidFill>
                </a:uFill>
                <a:latin typeface="Arial"/>
              </a:rPr>
              <a:t>even denying </a:t>
            </a:r>
            <a:r>
              <a:rPr b="1" i="1" lang="en-US" sz="2400" spc="-1" strike="noStrike" u="sng">
                <a:solidFill>
                  <a:srgbClr val="000000"/>
                </a:solidFill>
                <a:uFill>
                  <a:solidFill>
                    <a:srgbClr val="ffffff"/>
                  </a:solidFill>
                </a:uFill>
                <a:latin typeface="Arial"/>
              </a:rPr>
              <a:t>the Lord who </a:t>
            </a:r>
            <a:r>
              <a:rPr b="1" i="1" lang="en-US" sz="2400" spc="-1" strike="noStrike" u="sng">
                <a:solidFill>
                  <a:srgbClr val="d1282e"/>
                </a:solidFill>
                <a:uFill>
                  <a:solidFill>
                    <a:srgbClr val="ffffff"/>
                  </a:solidFill>
                </a:uFill>
                <a:latin typeface="Arial"/>
              </a:rPr>
              <a:t>bought them</a:t>
            </a:r>
            <a:r>
              <a:rPr b="1" i="1" lang="en-US" sz="2400" spc="-1" strike="noStrike">
                <a:solidFill>
                  <a:srgbClr val="000000"/>
                </a:solidFill>
                <a:uFill>
                  <a:solidFill>
                    <a:srgbClr val="ffffff"/>
                  </a:solidFill>
                </a:uFill>
                <a:latin typeface="Arial"/>
              </a:rPr>
              <a:t>, and bring on themselves </a:t>
            </a:r>
            <a:r>
              <a:rPr b="1" i="1" lang="en-US" sz="2400" spc="-1" strike="noStrike" u="sng">
                <a:solidFill>
                  <a:srgbClr val="000000"/>
                </a:solidFill>
                <a:uFill>
                  <a:solidFill>
                    <a:srgbClr val="ffffff"/>
                  </a:solidFill>
                </a:uFill>
                <a:latin typeface="Arial"/>
              </a:rPr>
              <a:t>swift destruction</a:t>
            </a:r>
            <a:r>
              <a:rPr b="0" i="1" lang="en-US" sz="2400" spc="-1" strike="noStrike">
                <a:solidFill>
                  <a:srgbClr val="000000"/>
                </a:solidFill>
                <a:uFill>
                  <a:solidFill>
                    <a:srgbClr val="ffffff"/>
                  </a:solidFill>
                </a:uFill>
                <a:latin typeface="Arial"/>
              </a:rPr>
              <a:t>.</a:t>
            </a:r>
            <a:r>
              <a:rPr b="1" i="1" lang="en-US" sz="2400" spc="-1" strike="noStrike">
                <a:solidFill>
                  <a:srgbClr val="000000"/>
                </a:solidFill>
                <a:uFill>
                  <a:solidFill>
                    <a:srgbClr val="ffffff"/>
                  </a:solidFill>
                </a:uFill>
                <a:latin typeface="Arial"/>
              </a:rPr>
              <a:t> They are spots and blemishes, carousing in their own deceptions while they feast with you,</a:t>
            </a:r>
            <a:r>
              <a:rPr b="0" i="1" lang="en-US" sz="2400" spc="-1" strike="noStrike">
                <a:solidFill>
                  <a:srgbClr val="000000"/>
                </a:solidFill>
                <a:uFill>
                  <a:solidFill>
                    <a:srgbClr val="ffffff"/>
                  </a:solidFill>
                </a:uFill>
                <a:latin typeface="Arial"/>
              </a:rPr>
              <a:t> … having eyes full of adultery and that </a:t>
            </a:r>
            <a:r>
              <a:rPr b="1" i="1" lang="en-US" sz="2400" spc="-1" strike="noStrike">
                <a:solidFill>
                  <a:srgbClr val="000000"/>
                </a:solidFill>
                <a:uFill>
                  <a:solidFill>
                    <a:srgbClr val="ffffff"/>
                  </a:solidFill>
                </a:uFill>
                <a:latin typeface="Arial"/>
              </a:rPr>
              <a:t>cannot cease from sin</a:t>
            </a:r>
            <a:r>
              <a:rPr b="0" i="1" lang="en-US" sz="2400" spc="-1" strike="noStrike">
                <a:solidFill>
                  <a:srgbClr val="000000"/>
                </a:solidFill>
                <a:uFill>
                  <a:solidFill>
                    <a:srgbClr val="ffffff"/>
                  </a:solidFill>
                </a:uFill>
                <a:latin typeface="Arial"/>
              </a:rPr>
              <a:t>, enticing unstable souls. They have </a:t>
            </a:r>
            <a:r>
              <a:rPr b="1" i="1" lang="en-US" sz="2400" spc="-1" strike="noStrike">
                <a:solidFill>
                  <a:srgbClr val="000000"/>
                </a:solidFill>
                <a:uFill>
                  <a:solidFill>
                    <a:srgbClr val="ffffff"/>
                  </a:solidFill>
                </a:uFill>
                <a:latin typeface="Arial"/>
              </a:rPr>
              <a:t>a heart trained in covetous practices, and are </a:t>
            </a:r>
            <a:r>
              <a:rPr b="1" i="1" lang="en-US" sz="2400" spc="-1" strike="noStrike" u="sng">
                <a:solidFill>
                  <a:srgbClr val="000000"/>
                </a:solidFill>
                <a:uFill>
                  <a:solidFill>
                    <a:srgbClr val="ffffff"/>
                  </a:solidFill>
                </a:uFill>
                <a:latin typeface="Arial"/>
              </a:rPr>
              <a:t>accursed children</a:t>
            </a:r>
            <a:r>
              <a:rPr b="0" i="1" lang="en-US" sz="2400" spc="-1" strike="noStrike">
                <a:solidFill>
                  <a:srgbClr val="000000"/>
                </a:solidFill>
                <a:uFill>
                  <a:solidFill>
                    <a:srgbClr val="ffffff"/>
                  </a:solidFill>
                </a:uFill>
                <a:latin typeface="Arial"/>
              </a:rPr>
              <a:t>. They </a:t>
            </a:r>
            <a:r>
              <a:rPr b="1" i="1" lang="en-US" sz="2400" spc="-1" strike="noStrike" u="sng">
                <a:solidFill>
                  <a:srgbClr val="d1282e"/>
                </a:solidFill>
                <a:uFill>
                  <a:solidFill>
                    <a:srgbClr val="ffffff"/>
                  </a:solidFill>
                </a:uFill>
                <a:latin typeface="Arial"/>
              </a:rPr>
              <a:t>have forsaken the right way and gone astray</a:t>
            </a:r>
            <a:r>
              <a:rPr b="0" i="1" lang="en-US" sz="2400" spc="-1" strike="noStrike">
                <a:solidFill>
                  <a:srgbClr val="000000"/>
                </a:solidFill>
                <a:uFill>
                  <a:solidFill>
                    <a:srgbClr val="ffffff"/>
                  </a:solidFill>
                </a:uFill>
                <a:latin typeface="Arial"/>
              </a:rPr>
              <a:t>, … These are wells without water, clouds carried by a tempest, for </a:t>
            </a:r>
            <a:r>
              <a:rPr b="1" i="1" lang="en-US" sz="2400" spc="-1" strike="noStrike">
                <a:solidFill>
                  <a:srgbClr val="000000"/>
                </a:solidFill>
                <a:uFill>
                  <a:solidFill>
                    <a:srgbClr val="ffffff"/>
                  </a:solidFill>
                </a:uFill>
                <a:latin typeface="Arial"/>
              </a:rPr>
              <a:t>whom is reserved the blackness of darkness forever</a:t>
            </a:r>
            <a:r>
              <a:rPr b="0" i="1" lang="en-US" sz="2400" spc="-1" strike="noStrike">
                <a:solidFill>
                  <a:srgbClr val="000000"/>
                </a:solidFill>
                <a:uFill>
                  <a:solidFill>
                    <a:srgbClr val="ffffff"/>
                  </a:solidFill>
                </a:uFill>
                <a:latin typeface="Arial"/>
              </a:rPr>
              <a:t>. For when they speak great swelling words of emptiness, </a:t>
            </a:r>
            <a:r>
              <a:rPr b="1" i="1" lang="en-US" sz="2400" spc="-1" strike="noStrike">
                <a:solidFill>
                  <a:srgbClr val="000000"/>
                </a:solidFill>
                <a:uFill>
                  <a:solidFill>
                    <a:srgbClr val="ffffff"/>
                  </a:solidFill>
                </a:uFill>
                <a:latin typeface="Arial"/>
              </a:rPr>
              <a:t>they allure through the lusts of the flesh, through lewdness, the ones who have actually escaped from those who live in error</a:t>
            </a:r>
            <a:r>
              <a:rPr b="0" i="1" lang="en-US" sz="2400" spc="-1" strike="noStrike">
                <a:solidFill>
                  <a:srgbClr val="000000"/>
                </a:solidFill>
                <a:uFill>
                  <a:solidFill>
                    <a:srgbClr val="ffffff"/>
                  </a:solidFill>
                </a:uFill>
                <a:latin typeface="Arial"/>
              </a:rPr>
              <a:t>. While they promise them liberty, they themselves are slaves of corruption; for </a:t>
            </a:r>
            <a:r>
              <a:rPr b="1" i="1" lang="en-US" sz="2400" spc="-1" strike="noStrike">
                <a:solidFill>
                  <a:srgbClr val="000000"/>
                </a:solidFill>
                <a:uFill>
                  <a:solidFill>
                    <a:srgbClr val="ffffff"/>
                  </a:solidFill>
                </a:uFill>
                <a:latin typeface="Arial"/>
              </a:rPr>
              <a:t>by whom a person is overcome, by him also he is brought into bondage</a:t>
            </a:r>
            <a:r>
              <a:rPr b="0" i="1" lang="en-US" sz="2400" spc="-1" strike="noStrike">
                <a:solidFill>
                  <a:srgbClr val="000000"/>
                </a:solidFill>
                <a:uFill>
                  <a:solidFill>
                    <a:srgbClr val="ffffff"/>
                  </a:solidFill>
                </a:uFill>
                <a:latin typeface="Arial"/>
              </a:rPr>
              <a:t>. For if, </a:t>
            </a:r>
            <a:r>
              <a:rPr b="1" i="1" lang="en-US" sz="2400" spc="-1" strike="noStrike">
                <a:solidFill>
                  <a:srgbClr val="000000"/>
                </a:solidFill>
                <a:uFill>
                  <a:solidFill>
                    <a:srgbClr val="ffffff"/>
                  </a:solidFill>
                </a:uFill>
                <a:latin typeface="Arial"/>
              </a:rPr>
              <a:t>after they </a:t>
            </a:r>
            <a:r>
              <a:rPr b="1" i="1" lang="en-US" sz="2400" spc="-1" strike="noStrike" u="sng">
                <a:solidFill>
                  <a:srgbClr val="000000"/>
                </a:solidFill>
                <a:uFill>
                  <a:solidFill>
                    <a:srgbClr val="ffffff"/>
                  </a:solidFill>
                </a:uFill>
                <a:latin typeface="Arial"/>
              </a:rPr>
              <a:t>have escaped</a:t>
            </a:r>
            <a:r>
              <a:rPr b="1" i="1" lang="en-US" sz="2400" spc="-1" strike="noStrike">
                <a:solidFill>
                  <a:srgbClr val="000000"/>
                </a:solidFill>
                <a:uFill>
                  <a:solidFill>
                    <a:srgbClr val="ffffff"/>
                  </a:solidFill>
                </a:uFill>
                <a:latin typeface="Arial"/>
              </a:rPr>
              <a:t> the pollutions of the world </a:t>
            </a:r>
            <a:r>
              <a:rPr b="1" i="1" lang="en-US" sz="2400" spc="-1" strike="noStrike" u="sng">
                <a:solidFill>
                  <a:srgbClr val="000000"/>
                </a:solidFill>
                <a:uFill>
                  <a:solidFill>
                    <a:srgbClr val="ffffff"/>
                  </a:solidFill>
                </a:uFill>
                <a:latin typeface="Arial"/>
              </a:rPr>
              <a:t>through the knowledge of the Lord and Savior Jesus Christ</a:t>
            </a:r>
            <a:r>
              <a:rPr b="0" i="1" lang="en-US" sz="2400" spc="-1" strike="noStrike">
                <a:solidFill>
                  <a:srgbClr val="000000"/>
                </a:solidFill>
                <a:uFill>
                  <a:solidFill>
                    <a:srgbClr val="ffffff"/>
                  </a:solidFill>
                </a:uFill>
                <a:latin typeface="Arial"/>
              </a:rPr>
              <a:t>, they are </a:t>
            </a:r>
            <a:r>
              <a:rPr b="1" i="1" lang="en-US" sz="2400" spc="-1" strike="noStrike">
                <a:solidFill>
                  <a:srgbClr val="000000"/>
                </a:solidFill>
                <a:uFill>
                  <a:solidFill>
                    <a:srgbClr val="ffffff"/>
                  </a:solidFill>
                </a:uFill>
                <a:latin typeface="Arial"/>
              </a:rPr>
              <a:t>again entangled in them and </a:t>
            </a:r>
            <a:r>
              <a:rPr b="1" i="1" lang="en-US" sz="2400" spc="-1" strike="noStrike" u="sng">
                <a:solidFill>
                  <a:srgbClr val="d1282e"/>
                </a:solidFill>
                <a:uFill>
                  <a:solidFill>
                    <a:srgbClr val="ffffff"/>
                  </a:solidFill>
                </a:uFill>
                <a:latin typeface="Arial"/>
              </a:rPr>
              <a:t>overcome</a:t>
            </a:r>
            <a:r>
              <a:rPr b="1" i="1" lang="en-US" sz="2400" spc="-1" strike="noStrike">
                <a:solidFill>
                  <a:srgbClr val="000000"/>
                </a:solidFill>
                <a:uFill>
                  <a:solidFill>
                    <a:srgbClr val="ffffff"/>
                  </a:solidFill>
                </a:uFill>
                <a:latin typeface="Arial"/>
              </a:rPr>
              <a:t>, the </a:t>
            </a:r>
            <a:r>
              <a:rPr b="1" i="1" lang="en-US" sz="2400" spc="-1" strike="noStrike" u="sng">
                <a:solidFill>
                  <a:srgbClr val="000000"/>
                </a:solidFill>
                <a:uFill>
                  <a:solidFill>
                    <a:srgbClr val="ffffff"/>
                  </a:solidFill>
                </a:uFill>
                <a:latin typeface="Arial"/>
              </a:rPr>
              <a:t>latter end is worse for them than the beginning</a:t>
            </a:r>
            <a:r>
              <a:rPr b="1" i="1" lang="en-US" sz="2400" spc="-1" strike="noStrike">
                <a:solidFill>
                  <a:srgbClr val="000000"/>
                </a:solidFill>
                <a:uFill>
                  <a:solidFill>
                    <a:srgbClr val="ffffff"/>
                  </a:solidFill>
                </a:uFill>
                <a:latin typeface="Arial"/>
              </a:rPr>
              <a:t>. For it would have been better for them not to have known the way of righteousness</a:t>
            </a:r>
            <a:r>
              <a:rPr b="0" i="1" lang="en-US" sz="2400" spc="-1" strike="noStrike">
                <a:solidFill>
                  <a:srgbClr val="000000"/>
                </a:solidFill>
                <a:uFill>
                  <a:solidFill>
                    <a:srgbClr val="ffffff"/>
                  </a:solidFill>
                </a:uFill>
                <a:latin typeface="Arial"/>
              </a:rPr>
              <a:t>, than having known it, </a:t>
            </a:r>
            <a:r>
              <a:rPr b="1" i="1" lang="en-US" sz="2400" spc="-1" strike="noStrike">
                <a:solidFill>
                  <a:srgbClr val="000000"/>
                </a:solidFill>
                <a:uFill>
                  <a:solidFill>
                    <a:srgbClr val="ffffff"/>
                  </a:solidFill>
                </a:uFill>
                <a:latin typeface="Arial"/>
              </a:rPr>
              <a:t>to </a:t>
            </a:r>
            <a:r>
              <a:rPr b="1" i="1" lang="en-US" sz="2400" spc="-1" strike="noStrike" u="sng">
                <a:solidFill>
                  <a:srgbClr val="000000"/>
                </a:solidFill>
                <a:uFill>
                  <a:solidFill>
                    <a:srgbClr val="ffffff"/>
                  </a:solidFill>
                </a:uFill>
                <a:latin typeface="Arial"/>
              </a:rPr>
              <a:t>turn</a:t>
            </a:r>
            <a:r>
              <a:rPr b="1" i="1" lang="en-US" sz="2400" spc="-1" strike="noStrike">
                <a:solidFill>
                  <a:srgbClr val="000000"/>
                </a:solidFill>
                <a:uFill>
                  <a:solidFill>
                    <a:srgbClr val="ffffff"/>
                  </a:solidFill>
                </a:uFill>
                <a:latin typeface="Arial"/>
              </a:rPr>
              <a:t> from the holy commandment delivered to them</a:t>
            </a:r>
            <a:r>
              <a:rPr b="0" i="1" lang="en-US" sz="2400" spc="-1" strike="noStrike">
                <a:solidFill>
                  <a:srgbClr val="000000"/>
                </a:solidFill>
                <a:uFill>
                  <a:solidFill>
                    <a:srgbClr val="ffffff"/>
                  </a:solidFill>
                </a:uFill>
                <a:latin typeface="Arial"/>
              </a:rPr>
              <a:t>. But it has happened to them according to the true proverb: “A dog returns to his own vomit,” and, “a sow, </a:t>
            </a:r>
            <a:r>
              <a:rPr b="1" i="1" lang="en-US" sz="2400" spc="-1" strike="noStrike">
                <a:solidFill>
                  <a:srgbClr val="000000"/>
                </a:solidFill>
                <a:uFill>
                  <a:solidFill>
                    <a:srgbClr val="ffffff"/>
                  </a:solidFill>
                </a:uFill>
                <a:latin typeface="Arial"/>
              </a:rPr>
              <a:t>having washed</a:t>
            </a:r>
            <a:r>
              <a:rPr b="0" i="1" lang="en-US" sz="2400" spc="-1" strike="noStrike">
                <a:solidFill>
                  <a:srgbClr val="000000"/>
                </a:solidFill>
                <a:uFill>
                  <a:solidFill>
                    <a:srgbClr val="ffffff"/>
                  </a:solidFill>
                </a:uFill>
                <a:latin typeface="Arial"/>
              </a:rPr>
              <a:t>, to her wallowing in the mire.”</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II Peter 2:1, 13-22</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p:txBody>
      </p:sp>
      <p:sp>
        <p:nvSpPr>
          <p:cNvPr id="484" name="TextShape 3"/>
          <p:cNvSpPr txBox="1"/>
          <p:nvPr/>
        </p:nvSpPr>
        <p:spPr>
          <a:xfrm rot="16200000">
            <a:off x="8391600" y="4368600"/>
            <a:ext cx="986400" cy="364680"/>
          </a:xfrm>
          <a:prstGeom prst="rect">
            <a:avLst/>
          </a:prstGeom>
          <a:noFill/>
          <a:ln>
            <a:noFill/>
          </a:ln>
        </p:spPr>
        <p:txBody>
          <a:bodyPr anchor="ctr"/>
          <a:p>
            <a:pPr>
              <a:lnSpc>
                <a:spcPct val="100000"/>
              </a:lnSpc>
            </a:pPr>
            <a:fld id="{8B05098F-CCDF-4CE3-80C1-05C7E24314F5}"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109" dur="indefinite" restart="never" nodeType="tmRoot">
          <p:childTnLst>
            <p:seq>
              <p:cTn id="1110"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6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Other Notable People</a:t>
            </a:r>
            <a:endParaRPr b="0" lang="en-US" sz="1800" spc="-1" strike="noStrike">
              <a:solidFill>
                <a:srgbClr val="000000"/>
              </a:solidFill>
              <a:uFill>
                <a:solidFill>
                  <a:srgbClr val="ffffff"/>
                </a:solidFill>
              </a:uFill>
              <a:latin typeface="Arial"/>
            </a:endParaRPr>
          </a:p>
        </p:txBody>
      </p:sp>
      <p:sp>
        <p:nvSpPr>
          <p:cNvPr id="163" name="TextShape 2"/>
          <p:cNvSpPr txBox="1"/>
          <p:nvPr/>
        </p:nvSpPr>
        <p:spPr>
          <a:xfrm>
            <a:off x="457200" y="617400"/>
            <a:ext cx="8229240" cy="4320360"/>
          </a:xfrm>
          <a:prstGeom prst="rect">
            <a:avLst/>
          </a:prstGeom>
          <a:noFill/>
          <a:ln>
            <a:noFill/>
          </a:ln>
        </p:spPr>
        <p:txBody>
          <a:bodyPr/>
          <a:p>
            <a:pPr marL="230040" indent="-229680">
              <a:lnSpc>
                <a:spcPct val="100000"/>
              </a:lnSpc>
              <a:buClr>
                <a:srgbClr val="000000"/>
              </a:buClr>
              <a:buFont typeface="Arial"/>
              <a:buChar char="•"/>
            </a:pPr>
            <a:r>
              <a:rPr b="1" lang="en-US" sz="2400" spc="-1" strike="noStrike">
                <a:solidFill>
                  <a:srgbClr val="000000"/>
                </a:solidFill>
                <a:uFill>
                  <a:solidFill>
                    <a:srgbClr val="ffffff"/>
                  </a:solidFill>
                </a:uFill>
                <a:latin typeface="Arial"/>
              </a:rPr>
              <a:t>Thomas Aquinas</a:t>
            </a:r>
            <a:r>
              <a:rPr b="0"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Summa Theologica</a:t>
            </a:r>
            <a:r>
              <a:rPr b="0" lang="en-US" sz="2400" spc="-1" strike="noStrike">
                <a:solidFill>
                  <a:srgbClr val="000000"/>
                </a:solidFill>
                <a:uFill>
                  <a:solidFill>
                    <a:srgbClr val="ffffff"/>
                  </a:solidFill>
                </a:uFill>
                <a:latin typeface="Arial"/>
              </a:rPr>
              <a:t> (1225-1274)</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1" lang="en-US" sz="2400" spc="-1" strike="noStrike">
                <a:solidFill>
                  <a:srgbClr val="000000"/>
                </a:solidFill>
                <a:uFill>
                  <a:solidFill>
                    <a:srgbClr val="ffffff"/>
                  </a:solidFill>
                </a:uFill>
                <a:latin typeface="Arial"/>
              </a:rPr>
              <a:t>Martin Luther</a:t>
            </a:r>
            <a:r>
              <a:rPr b="0" lang="en-US" sz="2400" spc="-1" strike="noStrike">
                <a:solidFill>
                  <a:srgbClr val="000000"/>
                </a:solidFill>
                <a:uFill>
                  <a:solidFill>
                    <a:srgbClr val="ffffff"/>
                  </a:solidFill>
                </a:uFill>
                <a:latin typeface="Arial"/>
              </a:rPr>
              <a:t>, 95 Theses, Justification by Faith Alone (1483-1546) – Began “Protestant Reformation”</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1" lang="en-US" sz="2400" spc="-1" strike="noStrike">
                <a:solidFill>
                  <a:srgbClr val="000000"/>
                </a:solidFill>
                <a:uFill>
                  <a:solidFill>
                    <a:srgbClr val="ffffff"/>
                  </a:solidFill>
                </a:uFill>
                <a:latin typeface="Arial"/>
              </a:rPr>
              <a:t>Theodore Beza</a:t>
            </a:r>
            <a:r>
              <a:rPr b="0" lang="en-US" sz="2400" spc="-1" strike="noStrike">
                <a:solidFill>
                  <a:srgbClr val="000000"/>
                </a:solidFill>
                <a:uFill>
                  <a:solidFill>
                    <a:srgbClr val="ffffff"/>
                  </a:solidFill>
                </a:uFill>
                <a:latin typeface="Arial"/>
              </a:rPr>
              <a:t>, Calvin’s successor (1519-1604)</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1" lang="en-US" sz="2400" spc="-1" strike="noStrike">
                <a:solidFill>
                  <a:srgbClr val="000000"/>
                </a:solidFill>
                <a:uFill>
                  <a:solidFill>
                    <a:srgbClr val="ffffff"/>
                  </a:solidFill>
                </a:uFill>
                <a:latin typeface="Arial"/>
              </a:rPr>
              <a:t>Luis Molina</a:t>
            </a:r>
            <a:r>
              <a:rPr b="0" lang="en-US" sz="2400" spc="-1" strike="noStrike">
                <a:solidFill>
                  <a:srgbClr val="000000"/>
                </a:solidFill>
                <a:uFill>
                  <a:solidFill>
                    <a:srgbClr val="ffffff"/>
                  </a:solidFill>
                </a:uFill>
                <a:latin typeface="Arial"/>
              </a:rPr>
              <a:t>, Catholic attempt to reconcile free-will with predestination (1535-1600)</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1" lang="en-US" sz="2400" spc="-1" strike="noStrike">
                <a:solidFill>
                  <a:srgbClr val="000000"/>
                </a:solidFill>
                <a:uFill>
                  <a:solidFill>
                    <a:srgbClr val="ffffff"/>
                  </a:solidFill>
                </a:uFill>
                <a:latin typeface="Arial"/>
              </a:rPr>
              <a:t>Simon Episcopius</a:t>
            </a:r>
            <a:r>
              <a:rPr b="0" lang="en-US" sz="2400" spc="-1" strike="noStrike">
                <a:solidFill>
                  <a:srgbClr val="000000"/>
                </a:solidFill>
                <a:uFill>
                  <a:solidFill>
                    <a:srgbClr val="ffffff"/>
                  </a:solidFill>
                </a:uFill>
                <a:latin typeface="Arial"/>
              </a:rPr>
              <a:t>, Arminius’ successor (1583-1643)</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1" lang="en-US" sz="2400" spc="-1" strike="noStrike">
                <a:solidFill>
                  <a:srgbClr val="000000"/>
                </a:solidFill>
                <a:uFill>
                  <a:solidFill>
                    <a:srgbClr val="ffffff"/>
                  </a:solidFill>
                </a:uFill>
                <a:latin typeface="Arial"/>
              </a:rPr>
              <a:t>John</a:t>
            </a:r>
            <a:r>
              <a:rPr b="0" lang="en-US" sz="2400" spc="-1" strike="noStrike">
                <a:solidFill>
                  <a:srgbClr val="000000"/>
                </a:solidFill>
                <a:uFill>
                  <a:solidFill>
                    <a:srgbClr val="ffffff"/>
                  </a:solidFill>
                </a:uFill>
                <a:latin typeface="Arial"/>
              </a:rPr>
              <a:t> and </a:t>
            </a:r>
            <a:r>
              <a:rPr b="1" lang="en-US" sz="2400" spc="-1" strike="noStrike">
                <a:solidFill>
                  <a:srgbClr val="000000"/>
                </a:solidFill>
                <a:uFill>
                  <a:solidFill>
                    <a:srgbClr val="ffffff"/>
                  </a:solidFill>
                </a:uFill>
                <a:latin typeface="Arial"/>
              </a:rPr>
              <a:t>Charles Wesley </a:t>
            </a:r>
            <a:r>
              <a:rPr b="0" lang="en-US" sz="2400" spc="-1" strike="noStrike">
                <a:solidFill>
                  <a:srgbClr val="000000"/>
                </a:solidFill>
                <a:uFill>
                  <a:solidFill>
                    <a:srgbClr val="ffffff"/>
                  </a:solidFill>
                </a:uFill>
                <a:latin typeface="Arial"/>
              </a:rPr>
              <a:t>were Armenian (1703, 1707 – 1791, 1788), instrumental in founding Methodist Church.</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1" lang="en-US" sz="2400" spc="-1" strike="noStrike">
                <a:solidFill>
                  <a:srgbClr val="000000"/>
                </a:solidFill>
                <a:uFill>
                  <a:solidFill>
                    <a:srgbClr val="ffffff"/>
                  </a:solidFill>
                </a:uFill>
                <a:latin typeface="Arial"/>
              </a:rPr>
              <a:t>R. C. Sproul</a:t>
            </a:r>
            <a:r>
              <a:rPr b="0" lang="en-US" sz="2400" spc="-1" strike="noStrike">
                <a:solidFill>
                  <a:srgbClr val="000000"/>
                </a:solidFill>
                <a:uFill>
                  <a:solidFill>
                    <a:srgbClr val="ffffff"/>
                  </a:solidFill>
                </a:uFill>
                <a:latin typeface="Arial"/>
              </a:rPr>
              <a:t>, modern theologian and proponent of Hyper Calvinism (1939-), founder of Ligonier Ministries.</a:t>
            </a:r>
            <a:endParaRPr b="1" lang="en-US" sz="2000" spc="-1" strike="noStrike">
              <a:solidFill>
                <a:srgbClr val="000000"/>
              </a:solidFill>
              <a:uFill>
                <a:solidFill>
                  <a:srgbClr val="ffffff"/>
                </a:solidFill>
              </a:uFill>
              <a:latin typeface="Arial"/>
            </a:endParaRPr>
          </a:p>
        </p:txBody>
      </p:sp>
      <p:sp>
        <p:nvSpPr>
          <p:cNvPr id="164" name="TextShape 3"/>
          <p:cNvSpPr txBox="1"/>
          <p:nvPr/>
        </p:nvSpPr>
        <p:spPr>
          <a:xfrm rot="16200000">
            <a:off x="8391600" y="4368600"/>
            <a:ext cx="986400" cy="364680"/>
          </a:xfrm>
          <a:prstGeom prst="rect">
            <a:avLst/>
          </a:prstGeom>
          <a:noFill/>
          <a:ln>
            <a:noFill/>
          </a:ln>
        </p:spPr>
        <p:txBody>
          <a:bodyPr anchor="ctr"/>
          <a:p>
            <a:pPr>
              <a:lnSpc>
                <a:spcPct val="100000"/>
              </a:lnSpc>
            </a:pPr>
            <a:fld id="{B1A7E16E-40B9-4C8E-BD10-CD6236586519}"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24" dur="indefinite" restart="never" nodeType="tmRoot">
          <p:childTnLst>
            <p:seq>
              <p:cTn id="125" nodeType="mainSeq"/>
              <p:prevCondLst>
                <p:cond delay="0" evt="onPrev">
                  <p:tgtEl>
                    <p:sldTgt/>
                  </p:tgtEl>
                </p:cond>
              </p:prevCondLst>
              <p:nextCondLst>
                <p:cond delay="0" evt="onNext">
                  <p:tgtEl>
                    <p:sldTgt/>
                  </p:tgtEl>
                </p:cond>
              </p:nextCondLst>
            </p:seq>
          </p:childTnLst>
        </p:cTn>
      </p:par>
    </p:tnLst>
  </p:timing>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Danger of Perishing!</a:t>
            </a:r>
            <a:endParaRPr b="0" lang="en-US" sz="1800" spc="-1" strike="noStrike">
              <a:solidFill>
                <a:srgbClr val="000000"/>
              </a:solidFill>
              <a:uFill>
                <a:solidFill>
                  <a:srgbClr val="ffffff"/>
                </a:solidFill>
              </a:uFill>
              <a:latin typeface="Arial"/>
            </a:endParaRPr>
          </a:p>
        </p:txBody>
      </p:sp>
      <p:sp>
        <p:nvSpPr>
          <p:cNvPr id="486" name="TextShape 2"/>
          <p:cNvSpPr txBox="1"/>
          <p:nvPr/>
        </p:nvSpPr>
        <p:spPr>
          <a:xfrm>
            <a:off x="457200" y="617400"/>
            <a:ext cx="8229240" cy="4320360"/>
          </a:xfrm>
          <a:prstGeom prst="rect">
            <a:avLst/>
          </a:prstGeom>
          <a:noFill/>
          <a:ln>
            <a:noFill/>
          </a:ln>
        </p:spPr>
        <p:txBody>
          <a:bodyPr/>
          <a:p>
            <a:pPr>
              <a:lnSpc>
                <a:spcPct val="100000"/>
              </a:lnSpc>
            </a:pPr>
            <a:r>
              <a:rPr b="0" i="1" lang="en-US" sz="2200" spc="-1" strike="noStrike">
                <a:solidFill>
                  <a:srgbClr val="000000"/>
                </a:solidFill>
                <a:uFill>
                  <a:solidFill>
                    <a:srgbClr val="ffffff"/>
                  </a:solidFill>
                </a:uFill>
                <a:latin typeface="Arial"/>
              </a:rPr>
              <a:t>So then </a:t>
            </a:r>
            <a:r>
              <a:rPr b="1" i="1" lang="en-US" sz="2200" spc="-1" strike="noStrike">
                <a:solidFill>
                  <a:srgbClr val="000000"/>
                </a:solidFill>
                <a:uFill>
                  <a:solidFill>
                    <a:srgbClr val="ffffff"/>
                  </a:solidFill>
                </a:uFill>
                <a:latin typeface="Arial"/>
              </a:rPr>
              <a:t>each of us </a:t>
            </a:r>
            <a:r>
              <a:rPr b="1" i="1" lang="en-US" sz="2200" spc="-1" strike="noStrike" u="sng">
                <a:solidFill>
                  <a:srgbClr val="000000"/>
                </a:solidFill>
                <a:uFill>
                  <a:solidFill>
                    <a:srgbClr val="ffffff"/>
                  </a:solidFill>
                </a:uFill>
                <a:latin typeface="Arial"/>
              </a:rPr>
              <a:t>shall give</a:t>
            </a:r>
            <a:r>
              <a:rPr b="1" i="1" lang="en-US" sz="2200" spc="-1" strike="noStrike">
                <a:solidFill>
                  <a:srgbClr val="000000"/>
                </a:solidFill>
                <a:uFill>
                  <a:solidFill>
                    <a:srgbClr val="ffffff"/>
                  </a:solidFill>
                </a:uFill>
                <a:latin typeface="Arial"/>
              </a:rPr>
              <a:t> account of himself to God</a:t>
            </a:r>
            <a:r>
              <a:rPr b="0" i="1" lang="en-US" sz="2200" spc="-1" strike="noStrike">
                <a:solidFill>
                  <a:srgbClr val="000000"/>
                </a:solidFill>
                <a:uFill>
                  <a:solidFill>
                    <a:srgbClr val="ffffff"/>
                  </a:solidFill>
                </a:uFill>
                <a:latin typeface="Arial"/>
              </a:rPr>
              <a:t>. Therefore let us not judge one another anymore, but rather resolve this, not to put a stumbling block or a cause to fall in our brother’s way. …  Yet if your brother is grieved because of your food, you are no longer walking in love. </a:t>
            </a:r>
            <a:r>
              <a:rPr b="1" i="1" lang="en-US" sz="2200" spc="-1" strike="noStrike">
                <a:solidFill>
                  <a:srgbClr val="000000"/>
                </a:solidFill>
                <a:uFill>
                  <a:solidFill>
                    <a:srgbClr val="ffffff"/>
                  </a:solidFill>
                </a:uFill>
                <a:latin typeface="Arial"/>
              </a:rPr>
              <a:t>Do not </a:t>
            </a:r>
            <a:r>
              <a:rPr b="1" i="1" lang="en-US" sz="2200" spc="-1" strike="noStrike" u="sng">
                <a:solidFill>
                  <a:srgbClr val="d1282e"/>
                </a:solidFill>
                <a:uFill>
                  <a:solidFill>
                    <a:srgbClr val="ffffff"/>
                  </a:solidFill>
                </a:uFill>
                <a:latin typeface="Arial"/>
              </a:rPr>
              <a:t>destroy</a:t>
            </a:r>
            <a:r>
              <a:rPr b="1" i="1" lang="en-US" sz="2200" spc="-1" strike="noStrike">
                <a:solidFill>
                  <a:srgbClr val="d1282e"/>
                </a:solidFill>
                <a:uFill>
                  <a:solidFill>
                    <a:srgbClr val="ffffff"/>
                  </a:solidFill>
                </a:uFill>
                <a:latin typeface="Arial"/>
              </a:rPr>
              <a:t> </a:t>
            </a:r>
            <a:r>
              <a:rPr b="1" i="1" lang="en-US" sz="2200" spc="-1" strike="noStrike">
                <a:solidFill>
                  <a:srgbClr val="000000"/>
                </a:solidFill>
                <a:uFill>
                  <a:solidFill>
                    <a:srgbClr val="ffffff"/>
                  </a:solidFill>
                </a:uFill>
                <a:latin typeface="Arial"/>
              </a:rPr>
              <a:t>with your food the one </a:t>
            </a:r>
            <a:r>
              <a:rPr b="1" i="1" lang="en-US" sz="2200" spc="-1" strike="noStrike" u="sng">
                <a:solidFill>
                  <a:srgbClr val="d1282e"/>
                </a:solidFill>
                <a:uFill>
                  <a:solidFill>
                    <a:srgbClr val="ffffff"/>
                  </a:solidFill>
                </a:uFill>
                <a:latin typeface="Arial"/>
              </a:rPr>
              <a:t>for whom Christ died</a:t>
            </a:r>
            <a:r>
              <a:rPr b="0" i="1" lang="en-US" sz="2200" spc="-1" strike="noStrike">
                <a:solidFill>
                  <a:srgbClr val="000000"/>
                </a:solidFill>
                <a:uFill>
                  <a:solidFill>
                    <a:srgbClr val="ffffff"/>
                  </a:solidFill>
                </a:uFill>
                <a:latin typeface="Arial"/>
              </a:rPr>
              <a:t>. … </a:t>
            </a:r>
            <a:r>
              <a:rPr b="1" i="1" lang="en-US" sz="2200" spc="-1" strike="noStrike">
                <a:solidFill>
                  <a:srgbClr val="000000"/>
                </a:solidFill>
                <a:uFill>
                  <a:solidFill>
                    <a:srgbClr val="ffffff"/>
                  </a:solidFill>
                </a:uFill>
                <a:latin typeface="Arial"/>
              </a:rPr>
              <a:t>Do not destroy the </a:t>
            </a:r>
            <a:r>
              <a:rPr b="1" i="1" lang="en-US" sz="2200" spc="-1" strike="noStrike" u="sng">
                <a:solidFill>
                  <a:srgbClr val="d1282e"/>
                </a:solidFill>
                <a:uFill>
                  <a:solidFill>
                    <a:srgbClr val="ffffff"/>
                  </a:solidFill>
                </a:uFill>
                <a:latin typeface="Arial"/>
              </a:rPr>
              <a:t>work of God</a:t>
            </a:r>
            <a:r>
              <a:rPr b="1" i="1" lang="en-US" sz="2200" spc="-1" strike="noStrike">
                <a:solidFill>
                  <a:srgbClr val="d1282e"/>
                </a:solidFill>
                <a:uFill>
                  <a:solidFill>
                    <a:srgbClr val="ffffff"/>
                  </a:solidFill>
                </a:uFill>
                <a:latin typeface="Arial"/>
              </a:rPr>
              <a:t> </a:t>
            </a:r>
            <a:r>
              <a:rPr b="0" i="1" lang="en-US" sz="2200" spc="-1" strike="noStrike">
                <a:solidFill>
                  <a:srgbClr val="000000"/>
                </a:solidFill>
                <a:uFill>
                  <a:solidFill>
                    <a:srgbClr val="ffffff"/>
                  </a:solidFill>
                </a:uFill>
                <a:latin typeface="Arial"/>
              </a:rPr>
              <a:t>for the sake of food. All things indeed are pure, but </a:t>
            </a:r>
            <a:r>
              <a:rPr b="1" i="1" lang="en-US" sz="2200" spc="-1" strike="noStrike">
                <a:solidFill>
                  <a:srgbClr val="000000"/>
                </a:solidFill>
                <a:uFill>
                  <a:solidFill>
                    <a:srgbClr val="ffffff"/>
                  </a:solidFill>
                </a:uFill>
                <a:latin typeface="Arial"/>
              </a:rPr>
              <a:t>it is </a:t>
            </a:r>
            <a:r>
              <a:rPr b="1" i="1" lang="en-US" sz="2200" spc="-1" strike="noStrike" u="sng">
                <a:solidFill>
                  <a:srgbClr val="000000"/>
                </a:solidFill>
                <a:uFill>
                  <a:solidFill>
                    <a:srgbClr val="ffffff"/>
                  </a:solidFill>
                </a:uFill>
                <a:latin typeface="Arial"/>
              </a:rPr>
              <a:t>evil</a:t>
            </a:r>
            <a:r>
              <a:rPr b="1" i="1" lang="en-US" sz="2200" spc="-1" strike="noStrike">
                <a:solidFill>
                  <a:srgbClr val="000000"/>
                </a:solidFill>
                <a:uFill>
                  <a:solidFill>
                    <a:srgbClr val="ffffff"/>
                  </a:solidFill>
                </a:uFill>
                <a:latin typeface="Arial"/>
              </a:rPr>
              <a:t> for the man who eats with offense</a:t>
            </a:r>
            <a:r>
              <a:rPr b="0" i="1" lang="en-US" sz="2200" spc="-1" strike="noStrike">
                <a:solidFill>
                  <a:srgbClr val="000000"/>
                </a:solidFill>
                <a:uFill>
                  <a:solidFill>
                    <a:srgbClr val="ffffff"/>
                  </a:solidFill>
                </a:uFill>
                <a:latin typeface="Arial"/>
              </a:rPr>
              <a:t>. … Do you have faith? Have it to yourself before God. Happy is he who does not condemn himself in what he approves. But he who doubts is condemned if he eats, because </a:t>
            </a:r>
            <a:r>
              <a:rPr b="1" i="1" lang="en-US" sz="2200" spc="-1" strike="noStrike">
                <a:solidFill>
                  <a:srgbClr val="000000"/>
                </a:solidFill>
                <a:uFill>
                  <a:solidFill>
                    <a:srgbClr val="ffffff"/>
                  </a:solidFill>
                </a:uFill>
                <a:latin typeface="Arial"/>
              </a:rPr>
              <a:t>he does not eat from faith; for whatever is not from faith is sin</a:t>
            </a:r>
            <a:r>
              <a:rPr b="0" i="1" lang="en-US" sz="2200" spc="-1" strike="noStrike">
                <a:solidFill>
                  <a:srgbClr val="000000"/>
                </a:solidFill>
                <a:uFill>
                  <a:solidFill>
                    <a:srgbClr val="ffffff"/>
                  </a:solidFill>
                </a:uFill>
                <a:latin typeface="Arial"/>
              </a:rPr>
              <a:t>.</a:t>
            </a:r>
            <a:r>
              <a:rPr b="0" lang="en-US" sz="2200" spc="-1" strike="noStrike">
                <a:solidFill>
                  <a:srgbClr val="000000"/>
                </a:solidFill>
                <a:uFill>
                  <a:solidFill>
                    <a:srgbClr val="ffffff"/>
                  </a:solidFill>
                </a:uFill>
                <a:latin typeface="Arial"/>
              </a:rPr>
              <a:t>  (</a:t>
            </a:r>
            <a:r>
              <a:rPr b="1" lang="en-US" sz="2200" spc="-1" strike="noStrike">
                <a:solidFill>
                  <a:srgbClr val="d1282e"/>
                </a:solidFill>
                <a:uFill>
                  <a:solidFill>
                    <a:srgbClr val="ffffff"/>
                  </a:solidFill>
                </a:uFill>
                <a:latin typeface="Arial"/>
              </a:rPr>
              <a:t>Romans 14:12-23</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487" name="TextShape 3"/>
          <p:cNvSpPr txBox="1"/>
          <p:nvPr/>
        </p:nvSpPr>
        <p:spPr>
          <a:xfrm rot="16200000">
            <a:off x="8391600" y="4368600"/>
            <a:ext cx="986400" cy="364680"/>
          </a:xfrm>
          <a:prstGeom prst="rect">
            <a:avLst/>
          </a:prstGeom>
          <a:noFill/>
          <a:ln>
            <a:noFill/>
          </a:ln>
        </p:spPr>
        <p:txBody>
          <a:bodyPr anchor="ctr"/>
          <a:p>
            <a:pPr>
              <a:lnSpc>
                <a:spcPct val="100000"/>
              </a:lnSpc>
            </a:pPr>
            <a:fld id="{55649647-2F7F-4521-8A16-69D44F05614C}"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111" dur="indefinite" restart="never" nodeType="tmRoot">
          <p:childTnLst>
            <p:seq>
              <p:cTn id="1112" nodeType="mainSeq"/>
              <p:prevCondLst>
                <p:cond delay="0" evt="onPrev">
                  <p:tgtEl>
                    <p:sldTgt/>
                  </p:tgtEl>
                </p:cond>
              </p:prevCondLst>
              <p:nextCondLst>
                <p:cond delay="0" evt="onNext">
                  <p:tgtEl>
                    <p:sldTgt/>
                  </p:tgtEl>
                </p:cond>
              </p:nextCondLst>
            </p:seq>
          </p:childTnLst>
        </p:cTn>
      </p:par>
    </p:tnLst>
  </p:timing>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TextShape 1"/>
          <p:cNvSpPr txBox="1"/>
          <p:nvPr/>
        </p:nvSpPr>
        <p:spPr>
          <a:xfrm>
            <a:off x="457200" y="1085760"/>
            <a:ext cx="7772040" cy="3240360"/>
          </a:xfrm>
          <a:prstGeom prst="rect">
            <a:avLst/>
          </a:prstGeom>
          <a:noFill/>
          <a:ln>
            <a:noFill/>
          </a:ln>
        </p:spPr>
        <p:txBody>
          <a:bodyPr anchor="ctr"/>
          <a:p>
            <a:pPr>
              <a:lnSpc>
                <a:spcPct val="100000"/>
              </a:lnSpc>
            </a:pPr>
            <a:r>
              <a:rPr b="0" i="1" lang="en-US" sz="6000" spc="-77" strike="noStrike" cap="all">
                <a:solidFill>
                  <a:srgbClr val="000000"/>
                </a:solidFill>
                <a:uFill>
                  <a:solidFill>
                    <a:srgbClr val="ffffff"/>
                  </a:solidFill>
                </a:uFill>
                <a:latin typeface="Arial Black"/>
              </a:rPr>
              <a:t>Understanding </a:t>
            </a:r>
            <a:r>
              <a:rPr b="0" i="1" lang="en-US" sz="6000" spc="-77" strike="noStrike" cap="all">
                <a:solidFill>
                  <a:srgbClr val="d1282e"/>
                </a:solidFill>
                <a:uFill>
                  <a:solidFill>
                    <a:srgbClr val="ffffff"/>
                  </a:solidFill>
                </a:uFill>
                <a:latin typeface="Arial Black"/>
              </a:rPr>
              <a:t>Romans 9</a:t>
            </a:r>
            <a:endParaRPr b="0" lang="en-US" sz="1800" spc="-1" strike="noStrike">
              <a:solidFill>
                <a:srgbClr val="000000"/>
              </a:solidFill>
              <a:uFill>
                <a:solidFill>
                  <a:srgbClr val="ffffff"/>
                </a:solidFill>
              </a:uFill>
              <a:latin typeface="Arial"/>
            </a:endParaRPr>
          </a:p>
        </p:txBody>
      </p:sp>
      <p:sp>
        <p:nvSpPr>
          <p:cNvPr id="489" name="TextShape 2"/>
          <p:cNvSpPr txBox="1"/>
          <p:nvPr/>
        </p:nvSpPr>
        <p:spPr>
          <a:xfrm>
            <a:off x="457200" y="171360"/>
            <a:ext cx="7772040" cy="799920"/>
          </a:xfrm>
          <a:prstGeom prst="rect">
            <a:avLst/>
          </a:prstGeom>
          <a:noFill/>
          <a:ln>
            <a:noFill/>
          </a:ln>
        </p:spPr>
        <p:txBody>
          <a:bodyPr anchor="b"/>
          <a:p>
            <a:pPr>
              <a:lnSpc>
                <a:spcPct val="100000"/>
              </a:lnSpc>
            </a:pPr>
            <a:r>
              <a:rPr b="0" lang="en-US" sz="3600" spc="117" strike="noStrike" cap="all">
                <a:solidFill>
                  <a:srgbClr val="d1282e"/>
                </a:solidFill>
                <a:uFill>
                  <a:solidFill>
                    <a:srgbClr val="ffffff"/>
                  </a:solidFill>
                </a:uFill>
                <a:latin typeface="Arial Black"/>
              </a:rPr>
              <a:t>Calvinism</a:t>
            </a:r>
            <a:endParaRPr b="1" lang="en-US" sz="2000" spc="-1" strike="noStrike">
              <a:solidFill>
                <a:srgbClr val="000000"/>
              </a:solidFill>
              <a:uFill>
                <a:solidFill>
                  <a:srgbClr val="ffffff"/>
                </a:solidFill>
              </a:uFill>
              <a:latin typeface="Arial"/>
            </a:endParaRPr>
          </a:p>
        </p:txBody>
      </p:sp>
      <p:sp>
        <p:nvSpPr>
          <p:cNvPr id="490" name="TextShape 3"/>
          <p:cNvSpPr txBox="1"/>
          <p:nvPr/>
        </p:nvSpPr>
        <p:spPr>
          <a:xfrm rot="16200000">
            <a:off x="8391600" y="4368600"/>
            <a:ext cx="986400" cy="364680"/>
          </a:xfrm>
          <a:prstGeom prst="rect">
            <a:avLst/>
          </a:prstGeom>
          <a:noFill/>
          <a:ln>
            <a:noFill/>
          </a:ln>
        </p:spPr>
        <p:txBody>
          <a:bodyPr anchor="ctr"/>
          <a:p>
            <a:pPr>
              <a:lnSpc>
                <a:spcPct val="100000"/>
              </a:lnSpc>
            </a:pPr>
            <a:fld id="{42A8A356-E9E1-47EE-8D26-E04C47195D29}"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113" dur="indefinite" restart="never" nodeType="tmRoot">
          <p:childTnLst>
            <p:seq>
              <p:cTn id="1114" nodeType="mainSeq"/>
              <p:prevCondLst>
                <p:cond delay="0" evt="onPrev">
                  <p:tgtEl>
                    <p:sldTgt/>
                  </p:tgtEl>
                </p:cond>
              </p:prevCondLst>
              <p:nextCondLst>
                <p:cond delay="0" evt="onNext">
                  <p:tgtEl>
                    <p:sldTgt/>
                  </p:tgtEl>
                </p:cond>
              </p:nextCondLst>
            </p:seq>
          </p:childTnLst>
        </p:cTn>
      </p:par>
    </p:tnLst>
  </p:timing>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491"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Free-Will’s “Death Blow”?</a:t>
            </a:r>
            <a:endParaRPr b="0" lang="en-US" sz="1800" spc="-1" strike="noStrike">
              <a:solidFill>
                <a:srgbClr val="000000"/>
              </a:solidFill>
              <a:uFill>
                <a:solidFill>
                  <a:srgbClr val="ffffff"/>
                </a:solidFill>
              </a:uFill>
              <a:latin typeface="Arial"/>
            </a:endParaRPr>
          </a:p>
        </p:txBody>
      </p:sp>
      <p:sp>
        <p:nvSpPr>
          <p:cNvPr id="492" name="TextShape 2"/>
          <p:cNvSpPr txBox="1"/>
          <p:nvPr/>
        </p:nvSpPr>
        <p:spPr>
          <a:xfrm>
            <a:off x="76320" y="514440"/>
            <a:ext cx="8991360" cy="4400280"/>
          </a:xfrm>
          <a:prstGeom prst="rect">
            <a:avLst/>
          </a:prstGeom>
          <a:noFill/>
          <a:ln>
            <a:noFill/>
          </a:ln>
        </p:spPr>
        <p:txBody>
          <a:bodyPr/>
          <a:p>
            <a:pPr>
              <a:lnSpc>
                <a:spcPct val="100000"/>
              </a:lnSpc>
            </a:pPr>
            <a:r>
              <a:rPr b="1" lang="en-US" sz="2300" spc="-1" strike="noStrike">
                <a:solidFill>
                  <a:srgbClr val="000000"/>
                </a:solidFill>
                <a:uFill>
                  <a:solidFill>
                    <a:srgbClr val="ffffff"/>
                  </a:solidFill>
                </a:uFill>
                <a:latin typeface="Arial"/>
              </a:rPr>
              <a:t>Romans 9-11 is a favorite proof-text of Calvinist.</a:t>
            </a:r>
            <a:endParaRPr b="1" lang="en-US" sz="2000" spc="-1" strike="noStrike">
              <a:solidFill>
                <a:srgbClr val="000000"/>
              </a:solidFill>
              <a:uFill>
                <a:solidFill>
                  <a:srgbClr val="ffffff"/>
                </a:solidFill>
              </a:uFill>
              <a:latin typeface="Arial"/>
            </a:endParaRPr>
          </a:p>
          <a:p>
            <a:pPr>
              <a:lnSpc>
                <a:spcPct val="100000"/>
              </a:lnSpc>
            </a:pPr>
            <a:r>
              <a:rPr b="1" i="1" lang="en-US" sz="2300" spc="-1" strike="noStrike">
                <a:solidFill>
                  <a:srgbClr val="000000"/>
                </a:solidFill>
                <a:uFill>
                  <a:solidFill>
                    <a:srgbClr val="ffffff"/>
                  </a:solidFill>
                </a:uFill>
                <a:latin typeface="Arial"/>
              </a:rPr>
              <a:t>Context: </a:t>
            </a:r>
            <a:r>
              <a:rPr b="1" lang="en-US" sz="2300" spc="-1" strike="noStrike">
                <a:solidFill>
                  <a:srgbClr val="000000"/>
                </a:solidFill>
                <a:uFill>
                  <a:solidFill>
                    <a:srgbClr val="ffffff"/>
                  </a:solidFill>
                </a:uFill>
                <a:latin typeface="Arial"/>
              </a:rPr>
              <a:t>In Romans 1-8 Paul shows the need, means, and </a:t>
            </a:r>
            <a:r>
              <a:rPr b="1" i="1" lang="en-US" sz="2300" spc="-1" strike="noStrike">
                <a:solidFill>
                  <a:srgbClr val="000000"/>
                </a:solidFill>
                <a:uFill>
                  <a:solidFill>
                    <a:srgbClr val="ffffff"/>
                  </a:solidFill>
                </a:uFill>
                <a:latin typeface="Arial"/>
              </a:rPr>
              <a:t>hope</a:t>
            </a:r>
            <a:r>
              <a:rPr b="1" lang="en-US" sz="2300" spc="-1" strike="noStrike">
                <a:solidFill>
                  <a:srgbClr val="000000"/>
                </a:solidFill>
                <a:uFill>
                  <a:solidFill>
                    <a:srgbClr val="ffffff"/>
                  </a:solidFill>
                </a:uFill>
                <a:latin typeface="Arial"/>
              </a:rPr>
              <a:t> of salvation for </a:t>
            </a:r>
            <a:r>
              <a:rPr b="1" i="1" lang="en-US" sz="2300" spc="-1" strike="noStrike">
                <a:solidFill>
                  <a:srgbClr val="000000"/>
                </a:solidFill>
                <a:uFill>
                  <a:solidFill>
                    <a:srgbClr val="ffffff"/>
                  </a:solidFill>
                </a:uFill>
                <a:latin typeface="Arial"/>
              </a:rPr>
              <a:t>all</a:t>
            </a:r>
            <a:r>
              <a:rPr b="1" lang="en-US" sz="2300" spc="-1" strike="noStrike">
                <a:solidFill>
                  <a:srgbClr val="000000"/>
                </a:solidFill>
                <a:uFill>
                  <a:solidFill>
                    <a:srgbClr val="ffffff"/>
                  </a:solidFill>
                </a:uFill>
                <a:latin typeface="Arial"/>
              </a:rPr>
              <a:t> through the gospel.</a:t>
            </a:r>
            <a:endParaRPr b="1" lang="en-US" sz="2000" spc="-1" strike="noStrike">
              <a:solidFill>
                <a:srgbClr val="000000"/>
              </a:solidFill>
              <a:uFill>
                <a:solidFill>
                  <a:srgbClr val="ffffff"/>
                </a:solidFill>
              </a:uFill>
              <a:latin typeface="Arial"/>
            </a:endParaRPr>
          </a:p>
          <a:p>
            <a:pPr>
              <a:lnSpc>
                <a:spcPct val="100000"/>
              </a:lnSpc>
            </a:pPr>
            <a:r>
              <a:rPr b="1" lang="en-US" sz="2300" spc="-1" strike="noStrike">
                <a:solidFill>
                  <a:srgbClr val="000000"/>
                </a:solidFill>
                <a:uFill>
                  <a:solidFill>
                    <a:srgbClr val="ffffff"/>
                  </a:solidFill>
                </a:uFill>
                <a:latin typeface="Arial"/>
              </a:rPr>
              <a:t>9:1-6: Address an apparent, failed promise - the Jews.</a:t>
            </a:r>
            <a:endParaRPr b="1" lang="en-US" sz="2000" spc="-1" strike="noStrike">
              <a:solidFill>
                <a:srgbClr val="000000"/>
              </a:solidFill>
              <a:uFill>
                <a:solidFill>
                  <a:srgbClr val="ffffff"/>
                </a:solidFill>
              </a:uFill>
              <a:latin typeface="Arial"/>
            </a:endParaRPr>
          </a:p>
          <a:p>
            <a:pPr>
              <a:lnSpc>
                <a:spcPct val="100000"/>
              </a:lnSpc>
            </a:pPr>
            <a:r>
              <a:rPr b="1" lang="en-US" sz="2300" spc="-1" strike="noStrike">
                <a:solidFill>
                  <a:srgbClr val="000000"/>
                </a:solidFill>
                <a:uFill>
                  <a:solidFill>
                    <a:srgbClr val="ffffff"/>
                  </a:solidFill>
                </a:uFill>
                <a:latin typeface="Arial"/>
              </a:rPr>
              <a:t>9:6-13:  Example of election by </a:t>
            </a:r>
            <a:r>
              <a:rPr b="1" i="1" lang="en-US" sz="2300" spc="-1" strike="noStrike">
                <a:solidFill>
                  <a:srgbClr val="000000"/>
                </a:solidFill>
                <a:uFill>
                  <a:solidFill>
                    <a:srgbClr val="ffffff"/>
                  </a:solidFill>
                </a:uFill>
                <a:latin typeface="Arial"/>
              </a:rPr>
              <a:t>promise</a:t>
            </a:r>
            <a:r>
              <a:rPr b="1" lang="en-US" sz="2300" spc="-1" strike="noStrike">
                <a:solidFill>
                  <a:srgbClr val="000000"/>
                </a:solidFill>
                <a:uFill>
                  <a:solidFill>
                    <a:srgbClr val="ffffff"/>
                  </a:solidFill>
                </a:uFill>
                <a:latin typeface="Arial"/>
              </a:rPr>
              <a:t>, not flesh.</a:t>
            </a:r>
            <a:endParaRPr b="1" lang="en-US" sz="2000" spc="-1" strike="noStrike">
              <a:solidFill>
                <a:srgbClr val="000000"/>
              </a:solidFill>
              <a:uFill>
                <a:solidFill>
                  <a:srgbClr val="ffffff"/>
                </a:solidFill>
              </a:uFill>
              <a:latin typeface="Arial"/>
            </a:endParaRPr>
          </a:p>
          <a:p>
            <a:pPr lvl="1" marL="457200" indent="-182520">
              <a:lnSpc>
                <a:spcPct val="100000"/>
              </a:lnSpc>
              <a:buClr>
                <a:srgbClr val="d1282e"/>
              </a:buClr>
              <a:buFont typeface="Arial"/>
              <a:buChar char="•"/>
            </a:pPr>
            <a:r>
              <a:rPr b="0" lang="en-US" sz="2100" spc="-1" strike="noStrike">
                <a:solidFill>
                  <a:srgbClr val="000000"/>
                </a:solidFill>
                <a:uFill>
                  <a:solidFill>
                    <a:srgbClr val="ffffff"/>
                  </a:solidFill>
                </a:uFill>
                <a:latin typeface="Arial"/>
              </a:rPr>
              <a:t>Example pertains to </a:t>
            </a:r>
            <a:r>
              <a:rPr b="1" i="1" lang="en-US" sz="2100" spc="-1" strike="noStrike">
                <a:solidFill>
                  <a:srgbClr val="000000"/>
                </a:solidFill>
                <a:uFill>
                  <a:solidFill>
                    <a:srgbClr val="ffffff"/>
                  </a:solidFill>
                </a:uFill>
                <a:latin typeface="Arial"/>
              </a:rPr>
              <a:t>nations</a:t>
            </a:r>
            <a:r>
              <a:rPr b="0" lang="en-US" sz="2100" spc="-1" strike="noStrike">
                <a:solidFill>
                  <a:srgbClr val="000000"/>
                </a:solidFill>
                <a:uFill>
                  <a:solidFill>
                    <a:srgbClr val="ffffff"/>
                  </a:solidFill>
                </a:uFill>
                <a:latin typeface="Arial"/>
              </a:rPr>
              <a:t>, not </a:t>
            </a:r>
            <a:r>
              <a:rPr b="1" i="1" lang="en-US" sz="2100" spc="-1" strike="noStrike">
                <a:solidFill>
                  <a:srgbClr val="000000"/>
                </a:solidFill>
                <a:uFill>
                  <a:solidFill>
                    <a:srgbClr val="ffffff"/>
                  </a:solidFill>
                </a:uFill>
                <a:latin typeface="Arial"/>
              </a:rPr>
              <a:t>individuals</a:t>
            </a:r>
            <a:r>
              <a:rPr b="0" lang="en-US" sz="21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2" marL="1143000" indent="-228240">
              <a:lnSpc>
                <a:spcPct val="100000"/>
              </a:lnSpc>
              <a:buClr>
                <a:srgbClr val="d1282e"/>
              </a:buClr>
              <a:buFont typeface="Arial"/>
              <a:buChar char="•"/>
            </a:pPr>
            <a:r>
              <a:rPr b="0" lang="en-US" sz="1900" spc="-1" strike="noStrike">
                <a:solidFill>
                  <a:srgbClr val="000000"/>
                </a:solidFill>
                <a:uFill>
                  <a:solidFill>
                    <a:srgbClr val="ffffff"/>
                  </a:solidFill>
                </a:uFill>
                <a:latin typeface="Arial"/>
              </a:rPr>
              <a:t>Jacob served Esau in his life (</a:t>
            </a:r>
            <a:r>
              <a:rPr b="1" lang="en-US" sz="1900" spc="-1" strike="noStrike">
                <a:solidFill>
                  <a:srgbClr val="000000"/>
                </a:solidFill>
                <a:uFill>
                  <a:solidFill>
                    <a:srgbClr val="ffffff"/>
                  </a:solidFill>
                </a:uFill>
                <a:latin typeface="Arial"/>
              </a:rPr>
              <a:t>Genesis 27:41-28:5; 32:3-33:11</a:t>
            </a:r>
            <a:r>
              <a:rPr b="0" lang="en-US" sz="1900" spc="-1" strike="noStrike">
                <a:solidFill>
                  <a:srgbClr val="000000"/>
                </a:solidFill>
                <a:uFill>
                  <a:solidFill>
                    <a:srgbClr val="ffffff"/>
                  </a:solidFill>
                </a:uFill>
                <a:latin typeface="Arial"/>
              </a:rPr>
              <a:t>).  Did not come true for the individuals!!!</a:t>
            </a:r>
            <a:endParaRPr b="0" lang="en-US" sz="1800" spc="-1" strike="noStrike">
              <a:solidFill>
                <a:srgbClr val="000000"/>
              </a:solidFill>
              <a:uFill>
                <a:solidFill>
                  <a:srgbClr val="ffffff"/>
                </a:solidFill>
              </a:uFill>
              <a:latin typeface="Arial"/>
            </a:endParaRPr>
          </a:p>
          <a:p>
            <a:pPr lvl="2" marL="1143000" indent="-228240">
              <a:lnSpc>
                <a:spcPct val="100000"/>
              </a:lnSpc>
              <a:buClr>
                <a:srgbClr val="d1282e"/>
              </a:buClr>
              <a:buFont typeface="Arial"/>
              <a:buChar char="•"/>
            </a:pPr>
            <a:r>
              <a:rPr b="0" lang="en-US" sz="1900" spc="-1" strike="noStrike">
                <a:solidFill>
                  <a:srgbClr val="000000"/>
                </a:solidFill>
                <a:uFill>
                  <a:solidFill>
                    <a:srgbClr val="ffffff"/>
                  </a:solidFill>
                </a:uFill>
                <a:latin typeface="Arial"/>
              </a:rPr>
              <a:t>The quoted promise refers to “nations” – </a:t>
            </a:r>
            <a:r>
              <a:rPr b="1" lang="en-US" sz="1900" spc="-1" strike="noStrike">
                <a:solidFill>
                  <a:srgbClr val="000000"/>
                </a:solidFill>
                <a:uFill>
                  <a:solidFill>
                    <a:srgbClr val="ffffff"/>
                  </a:solidFill>
                </a:uFill>
                <a:latin typeface="Arial"/>
              </a:rPr>
              <a:t>Genesis 25:22-23</a:t>
            </a:r>
            <a:endParaRPr b="0" lang="en-US" sz="1800" spc="-1" strike="noStrike">
              <a:solidFill>
                <a:srgbClr val="000000"/>
              </a:solidFill>
              <a:uFill>
                <a:solidFill>
                  <a:srgbClr val="ffffff"/>
                </a:solidFill>
              </a:uFill>
              <a:latin typeface="Arial"/>
            </a:endParaRPr>
          </a:p>
          <a:p>
            <a:pPr lvl="2" marL="1143000" indent="-228240">
              <a:lnSpc>
                <a:spcPct val="100000"/>
              </a:lnSpc>
              <a:buClr>
                <a:srgbClr val="d1282e"/>
              </a:buClr>
              <a:buFont typeface="Arial"/>
              <a:buChar char="•"/>
            </a:pPr>
            <a:r>
              <a:rPr b="0" lang="en-US" sz="1900" spc="-1" strike="noStrike">
                <a:solidFill>
                  <a:srgbClr val="000000"/>
                </a:solidFill>
                <a:uFill>
                  <a:solidFill>
                    <a:srgbClr val="ffffff"/>
                  </a:solidFill>
                </a:uFill>
                <a:latin typeface="Arial"/>
              </a:rPr>
              <a:t>Edom afflicted Israel at first (</a:t>
            </a:r>
            <a:r>
              <a:rPr b="1" lang="en-US" sz="1900" spc="-1" strike="noStrike">
                <a:solidFill>
                  <a:srgbClr val="000000"/>
                </a:solidFill>
                <a:uFill>
                  <a:solidFill>
                    <a:srgbClr val="ffffff"/>
                  </a:solidFill>
                </a:uFill>
                <a:latin typeface="Arial"/>
              </a:rPr>
              <a:t>Genesis 36:1-43; Numbers 20:14-21</a:t>
            </a:r>
            <a:r>
              <a:rPr b="0" lang="en-US" sz="19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2" marL="1143000" indent="-228240">
              <a:lnSpc>
                <a:spcPct val="100000"/>
              </a:lnSpc>
              <a:buClr>
                <a:srgbClr val="d1282e"/>
              </a:buClr>
              <a:buFont typeface="Arial"/>
              <a:buChar char="•"/>
            </a:pPr>
            <a:r>
              <a:rPr b="0" lang="en-US" sz="1900" spc="-1" strike="noStrike">
                <a:solidFill>
                  <a:srgbClr val="000000"/>
                </a:solidFill>
                <a:uFill>
                  <a:solidFill>
                    <a:srgbClr val="ffffff"/>
                  </a:solidFill>
                </a:uFill>
                <a:latin typeface="Arial"/>
              </a:rPr>
              <a:t>God spared an Israelite remnant, but virtually destroyed Edom (</a:t>
            </a:r>
            <a:r>
              <a:rPr b="1" lang="en-US" sz="1900" spc="-1" strike="noStrike">
                <a:solidFill>
                  <a:srgbClr val="000000"/>
                </a:solidFill>
                <a:uFill>
                  <a:solidFill>
                    <a:srgbClr val="ffffff"/>
                  </a:solidFill>
                </a:uFill>
                <a:latin typeface="Arial"/>
              </a:rPr>
              <a:t>Ezekiel 4:21-22; 25:12-14; 32:29; 25:15; Joel 3:19</a:t>
            </a:r>
            <a:r>
              <a:rPr b="0" lang="en-US" sz="19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2" marL="1143000" indent="-228240">
              <a:lnSpc>
                <a:spcPct val="100000"/>
              </a:lnSpc>
              <a:buClr>
                <a:srgbClr val="d1282e"/>
              </a:buClr>
              <a:buFont typeface="Arial"/>
              <a:buChar char="•"/>
            </a:pPr>
            <a:r>
              <a:rPr b="0" lang="en-US" sz="1900" spc="-1" strike="noStrike">
                <a:solidFill>
                  <a:srgbClr val="000000"/>
                </a:solidFill>
                <a:uFill>
                  <a:solidFill>
                    <a:srgbClr val="ffffff"/>
                  </a:solidFill>
                </a:uFill>
                <a:latin typeface="Arial"/>
              </a:rPr>
              <a:t>God’s love was shown in this way, 1400 years after Jacob and Esau lived (</a:t>
            </a:r>
            <a:r>
              <a:rPr b="1" lang="en-US" sz="1900" spc="-1" strike="noStrike">
                <a:solidFill>
                  <a:srgbClr val="000000"/>
                </a:solidFill>
                <a:uFill>
                  <a:solidFill>
                    <a:srgbClr val="ffffff"/>
                  </a:solidFill>
                </a:uFill>
                <a:latin typeface="Arial"/>
              </a:rPr>
              <a:t>Malachi 1:2-5</a:t>
            </a:r>
            <a:r>
              <a:rPr b="0" lang="en-US" sz="1900" spc="-1" strike="noStrike">
                <a:solidFill>
                  <a:srgbClr val="000000"/>
                </a:solidFill>
                <a:uFill>
                  <a:solidFill>
                    <a:srgbClr val="ffffff"/>
                  </a:solidFill>
                </a:uFill>
                <a:latin typeface="Arial"/>
              </a:rPr>
              <a:t>). Recall, Edom had been wicked!</a:t>
            </a:r>
            <a:endParaRPr b="0" lang="en-US" sz="1800" spc="-1" strike="noStrike">
              <a:solidFill>
                <a:srgbClr val="000000"/>
              </a:solidFill>
              <a:uFill>
                <a:solidFill>
                  <a:srgbClr val="ffffff"/>
                </a:solidFill>
              </a:uFill>
              <a:latin typeface="Arial"/>
            </a:endParaRPr>
          </a:p>
          <a:p>
            <a:pPr lvl="1" marL="457200" indent="-182520">
              <a:lnSpc>
                <a:spcPct val="100000"/>
              </a:lnSpc>
              <a:buClr>
                <a:srgbClr val="d1282e"/>
              </a:buClr>
              <a:buFont typeface="Arial"/>
              <a:buChar char="•"/>
            </a:pPr>
            <a:r>
              <a:rPr b="0" lang="en-US" sz="2100" spc="-1" strike="noStrike">
                <a:solidFill>
                  <a:srgbClr val="000000"/>
                </a:solidFill>
                <a:uFill>
                  <a:solidFill>
                    <a:srgbClr val="ffffff"/>
                  </a:solidFill>
                </a:uFill>
                <a:latin typeface="Arial"/>
              </a:rPr>
              <a:t>Example pertains not to salvation, but to role in God’s plan!</a:t>
            </a:r>
            <a:endParaRPr b="0" lang="en-US" sz="1800" spc="-1" strike="noStrike">
              <a:solidFill>
                <a:srgbClr val="000000"/>
              </a:solidFill>
              <a:uFill>
                <a:solidFill>
                  <a:srgbClr val="ffffff"/>
                </a:solidFill>
              </a:uFill>
              <a:latin typeface="Arial"/>
            </a:endParaRPr>
          </a:p>
          <a:p>
            <a:pPr lvl="1" marL="457200" indent="-182520">
              <a:lnSpc>
                <a:spcPct val="100000"/>
              </a:lnSpc>
              <a:buClr>
                <a:srgbClr val="d1282e"/>
              </a:buClr>
              <a:buFont typeface="Arial"/>
              <a:buChar char="•"/>
            </a:pPr>
            <a:r>
              <a:rPr b="0" lang="en-US" sz="2100" spc="-1" strike="noStrike">
                <a:solidFill>
                  <a:srgbClr val="000000"/>
                </a:solidFill>
                <a:uFill>
                  <a:solidFill>
                    <a:srgbClr val="ffffff"/>
                  </a:solidFill>
                </a:uFill>
                <a:latin typeface="Arial"/>
              </a:rPr>
              <a:t>Otherwise, all Israelites saved, all Edomites condemned!</a:t>
            </a:r>
            <a:endParaRPr b="0" lang="en-US" sz="1800" spc="-1" strike="noStrike">
              <a:solidFill>
                <a:srgbClr val="000000"/>
              </a:solidFill>
              <a:uFill>
                <a:solidFill>
                  <a:srgbClr val="ffffff"/>
                </a:solidFill>
              </a:uFill>
              <a:latin typeface="Arial"/>
            </a:endParaRPr>
          </a:p>
        </p:txBody>
      </p:sp>
    </p:spTree>
  </p:cSld>
  <p:timing>
    <p:tnLst>
      <p:par>
        <p:cTn id="1115" dur="indefinite" restart="never" nodeType="tmRoot">
          <p:childTnLst>
            <p:seq>
              <p:cTn id="1116" dur="indefinite" nodeType="mainSeq">
                <p:childTnLst>
                  <p:par>
                    <p:cTn id="1117" nodeType="clickEffect" fill="hold">
                      <p:stCondLst>
                        <p:cond delay="indefinite"/>
                      </p:stCondLst>
                      <p:childTnLst>
                        <p:par>
                          <p:cTn id="1118" nodeType="withEffect" fill="hold">
                            <p:stCondLst>
                              <p:cond delay="0"/>
                            </p:stCondLst>
                            <p:childTnLst>
                              <p:par>
                                <p:cTn id="1119" nodeType="clickEffect" fill="hold" presetClass="entr" presetID="1">
                                  <p:stCondLst>
                                    <p:cond delay="0"/>
                                  </p:stCondLst>
                                  <p:childTnLst>
                                    <p:set>
                                      <p:cBhvr>
                                        <p:cTn id="1120" dur="1" fill="hold">
                                          <p:stCondLst>
                                            <p:cond delay="0"/>
                                          </p:stCondLst>
                                        </p:cTn>
                                        <p:tgtEl>
                                          <p:spTgt spid="492">
                                            <p:txEl>
                                              <p:pRg st="152" end="207"/>
                                            </p:txEl>
                                          </p:spTgt>
                                        </p:tgtEl>
                                        <p:attrNameLst>
                                          <p:attrName>style.visibility</p:attrName>
                                        </p:attrNameLst>
                                      </p:cBhvr>
                                      <p:to>
                                        <p:strVal val="visible"/>
                                      </p:to>
                                    </p:set>
                                  </p:childTnLst>
                                </p:cTn>
                              </p:par>
                            </p:childTnLst>
                          </p:cTn>
                        </p:par>
                      </p:childTnLst>
                    </p:cTn>
                  </p:par>
                  <p:par>
                    <p:cTn id="1121" nodeType="clickEffect" fill="hold">
                      <p:stCondLst>
                        <p:cond delay="indefinite"/>
                      </p:stCondLst>
                      <p:childTnLst>
                        <p:par>
                          <p:cTn id="1122" nodeType="withEffect" fill="hold">
                            <p:stCondLst>
                              <p:cond delay="0"/>
                            </p:stCondLst>
                            <p:childTnLst>
                              <p:par>
                                <p:cTn id="1123" nodeType="clickEffect" fill="hold" presetClass="entr" presetID="1">
                                  <p:stCondLst>
                                    <p:cond delay="0"/>
                                  </p:stCondLst>
                                  <p:childTnLst>
                                    <p:set>
                                      <p:cBhvr>
                                        <p:cTn id="1124" dur="1" fill="hold">
                                          <p:stCondLst>
                                            <p:cond delay="0"/>
                                          </p:stCondLst>
                                        </p:cTn>
                                        <p:tgtEl>
                                          <p:spTgt spid="492">
                                            <p:txEl>
                                              <p:pRg st="207" end="259"/>
                                            </p:txEl>
                                          </p:spTgt>
                                        </p:tgtEl>
                                        <p:attrNameLst>
                                          <p:attrName>style.visibility</p:attrName>
                                        </p:attrNameLst>
                                      </p:cBhvr>
                                      <p:to>
                                        <p:strVal val="visible"/>
                                      </p:to>
                                    </p:set>
                                  </p:childTnLst>
                                </p:cTn>
                              </p:par>
                            </p:childTnLst>
                          </p:cTn>
                        </p:par>
                      </p:childTnLst>
                    </p:cTn>
                  </p:par>
                  <p:par>
                    <p:cTn id="1125" nodeType="clickEffect" fill="hold">
                      <p:stCondLst>
                        <p:cond delay="indefinite"/>
                      </p:stCondLst>
                      <p:childTnLst>
                        <p:par>
                          <p:cTn id="1126" nodeType="withEffect" fill="hold">
                            <p:stCondLst>
                              <p:cond delay="0"/>
                            </p:stCondLst>
                            <p:childTnLst>
                              <p:par>
                                <p:cTn id="1127" nodeType="clickEffect" fill="hold" presetClass="entr" presetID="1">
                                  <p:stCondLst>
                                    <p:cond delay="0"/>
                                  </p:stCondLst>
                                  <p:childTnLst>
                                    <p:set>
                                      <p:cBhvr>
                                        <p:cTn id="1128" dur="1" fill="hold">
                                          <p:stCondLst>
                                            <p:cond delay="0"/>
                                          </p:stCondLst>
                                        </p:cTn>
                                        <p:tgtEl>
                                          <p:spTgt spid="492">
                                            <p:txEl>
                                              <p:pRg st="259" end="305"/>
                                            </p:txEl>
                                          </p:spTgt>
                                        </p:tgtEl>
                                        <p:attrNameLst>
                                          <p:attrName>style.visibility</p:attrName>
                                        </p:attrNameLst>
                                      </p:cBhvr>
                                      <p:to>
                                        <p:strVal val="visible"/>
                                      </p:to>
                                    </p:set>
                                  </p:childTnLst>
                                </p:cTn>
                              </p:par>
                            </p:childTnLst>
                          </p:cTn>
                        </p:par>
                      </p:childTnLst>
                    </p:cTn>
                  </p:par>
                  <p:par>
                    <p:cTn id="1129" nodeType="clickEffect" fill="hold">
                      <p:stCondLst>
                        <p:cond delay="indefinite"/>
                      </p:stCondLst>
                      <p:childTnLst>
                        <p:par>
                          <p:cTn id="1130" nodeType="withEffect" fill="hold">
                            <p:stCondLst>
                              <p:cond delay="0"/>
                            </p:stCondLst>
                            <p:childTnLst>
                              <p:par>
                                <p:cTn id="1131" nodeType="clickEffect" fill="hold" presetClass="entr" presetID="1">
                                  <p:stCondLst>
                                    <p:cond delay="0"/>
                                  </p:stCondLst>
                                  <p:childTnLst>
                                    <p:set>
                                      <p:cBhvr>
                                        <p:cTn id="1132" dur="1" fill="hold">
                                          <p:stCondLst>
                                            <p:cond delay="0"/>
                                          </p:stCondLst>
                                        </p:cTn>
                                        <p:tgtEl>
                                          <p:spTgt spid="492">
                                            <p:txEl>
                                              <p:pRg st="305" end="411"/>
                                            </p:txEl>
                                          </p:spTgt>
                                        </p:tgtEl>
                                        <p:attrNameLst>
                                          <p:attrName>style.visibility</p:attrName>
                                        </p:attrNameLst>
                                      </p:cBhvr>
                                      <p:to>
                                        <p:strVal val="visible"/>
                                      </p:to>
                                    </p:set>
                                  </p:childTnLst>
                                </p:cTn>
                              </p:par>
                            </p:childTnLst>
                          </p:cTn>
                        </p:par>
                      </p:childTnLst>
                    </p:cTn>
                  </p:par>
                  <p:par>
                    <p:cTn id="1133" nodeType="clickEffect" fill="hold">
                      <p:stCondLst>
                        <p:cond delay="indefinite"/>
                      </p:stCondLst>
                      <p:childTnLst>
                        <p:par>
                          <p:cTn id="1134" nodeType="withEffect" fill="hold">
                            <p:stCondLst>
                              <p:cond delay="0"/>
                            </p:stCondLst>
                            <p:childTnLst>
                              <p:par>
                                <p:cTn id="1135" nodeType="clickEffect" fill="hold" presetClass="entr" presetID="1">
                                  <p:stCondLst>
                                    <p:cond delay="0"/>
                                  </p:stCondLst>
                                  <p:childTnLst>
                                    <p:set>
                                      <p:cBhvr>
                                        <p:cTn id="1136" dur="1" fill="hold">
                                          <p:stCondLst>
                                            <p:cond delay="0"/>
                                          </p:stCondLst>
                                        </p:cTn>
                                        <p:tgtEl>
                                          <p:spTgt spid="492">
                                            <p:txEl>
                                              <p:pRg st="411" end="469"/>
                                            </p:txEl>
                                          </p:spTgt>
                                        </p:tgtEl>
                                        <p:attrNameLst>
                                          <p:attrName>style.visibility</p:attrName>
                                        </p:attrNameLst>
                                      </p:cBhvr>
                                      <p:to>
                                        <p:strVal val="visible"/>
                                      </p:to>
                                    </p:set>
                                  </p:childTnLst>
                                </p:cTn>
                              </p:par>
                            </p:childTnLst>
                          </p:cTn>
                        </p:par>
                      </p:childTnLst>
                    </p:cTn>
                  </p:par>
                  <p:par>
                    <p:cTn id="1137" nodeType="clickEffect" fill="hold">
                      <p:stCondLst>
                        <p:cond delay="indefinite"/>
                      </p:stCondLst>
                      <p:childTnLst>
                        <p:par>
                          <p:cTn id="1138" nodeType="withEffect" fill="hold">
                            <p:stCondLst>
                              <p:cond delay="0"/>
                            </p:stCondLst>
                            <p:childTnLst>
                              <p:par>
                                <p:cTn id="1139" nodeType="clickEffect" fill="hold" presetClass="entr" presetID="1">
                                  <p:stCondLst>
                                    <p:cond delay="0"/>
                                  </p:stCondLst>
                                  <p:childTnLst>
                                    <p:set>
                                      <p:cBhvr>
                                        <p:cTn id="1140" dur="1" fill="hold">
                                          <p:stCondLst>
                                            <p:cond delay="0"/>
                                          </p:stCondLst>
                                        </p:cTn>
                                        <p:tgtEl>
                                          <p:spTgt spid="492">
                                            <p:txEl>
                                              <p:pRg st="469" end="536"/>
                                            </p:txEl>
                                          </p:spTgt>
                                        </p:tgtEl>
                                        <p:attrNameLst>
                                          <p:attrName>style.visibility</p:attrName>
                                        </p:attrNameLst>
                                      </p:cBhvr>
                                      <p:to>
                                        <p:strVal val="visible"/>
                                      </p:to>
                                    </p:set>
                                  </p:childTnLst>
                                </p:cTn>
                              </p:par>
                            </p:childTnLst>
                          </p:cTn>
                        </p:par>
                      </p:childTnLst>
                    </p:cTn>
                  </p:par>
                  <p:par>
                    <p:cTn id="1141" nodeType="clickEffect" fill="hold">
                      <p:stCondLst>
                        <p:cond delay="indefinite"/>
                      </p:stCondLst>
                      <p:childTnLst>
                        <p:par>
                          <p:cTn id="1142" nodeType="withEffect" fill="hold">
                            <p:stCondLst>
                              <p:cond delay="0"/>
                            </p:stCondLst>
                            <p:childTnLst>
                              <p:par>
                                <p:cTn id="1143" nodeType="clickEffect" fill="hold" presetClass="entr" presetID="1">
                                  <p:stCondLst>
                                    <p:cond delay="0"/>
                                  </p:stCondLst>
                                  <p:childTnLst>
                                    <p:set>
                                      <p:cBhvr>
                                        <p:cTn id="1144" dur="1" fill="hold">
                                          <p:stCondLst>
                                            <p:cond delay="0"/>
                                          </p:stCondLst>
                                        </p:cTn>
                                        <p:tgtEl>
                                          <p:spTgt spid="492">
                                            <p:txEl>
                                              <p:pRg st="536" end="651"/>
                                            </p:txEl>
                                          </p:spTgt>
                                        </p:tgtEl>
                                        <p:attrNameLst>
                                          <p:attrName>style.visibility</p:attrName>
                                        </p:attrNameLst>
                                      </p:cBhvr>
                                      <p:to>
                                        <p:strVal val="visible"/>
                                      </p:to>
                                    </p:set>
                                  </p:childTnLst>
                                </p:cTn>
                              </p:par>
                            </p:childTnLst>
                          </p:cTn>
                        </p:par>
                      </p:childTnLst>
                    </p:cTn>
                  </p:par>
                  <p:par>
                    <p:cTn id="1145" nodeType="clickEffect" fill="hold">
                      <p:stCondLst>
                        <p:cond delay="indefinite"/>
                      </p:stCondLst>
                      <p:childTnLst>
                        <p:par>
                          <p:cTn id="1146" nodeType="withEffect" fill="hold">
                            <p:stCondLst>
                              <p:cond delay="0"/>
                            </p:stCondLst>
                            <p:childTnLst>
                              <p:par>
                                <p:cTn id="1147" nodeType="clickEffect" fill="hold" presetClass="entr" presetID="1">
                                  <p:stCondLst>
                                    <p:cond delay="0"/>
                                  </p:stCondLst>
                                  <p:childTnLst>
                                    <p:set>
                                      <p:cBhvr>
                                        <p:cTn id="1148" dur="1" fill="hold">
                                          <p:stCondLst>
                                            <p:cond delay="0"/>
                                          </p:stCondLst>
                                        </p:cTn>
                                        <p:tgtEl>
                                          <p:spTgt spid="492">
                                            <p:txEl>
                                              <p:pRg st="651" end="770"/>
                                            </p:txEl>
                                          </p:spTgt>
                                        </p:tgtEl>
                                        <p:attrNameLst>
                                          <p:attrName>style.visibility</p:attrName>
                                        </p:attrNameLst>
                                      </p:cBhvr>
                                      <p:to>
                                        <p:strVal val="visible"/>
                                      </p:to>
                                    </p:set>
                                  </p:childTnLst>
                                </p:cTn>
                              </p:par>
                            </p:childTnLst>
                          </p:cTn>
                        </p:par>
                      </p:childTnLst>
                    </p:cTn>
                  </p:par>
                  <p:par>
                    <p:cTn id="1149" nodeType="clickEffect" fill="hold">
                      <p:stCondLst>
                        <p:cond delay="indefinite"/>
                      </p:stCondLst>
                      <p:childTnLst>
                        <p:par>
                          <p:cTn id="1150" nodeType="withEffect" fill="hold">
                            <p:stCondLst>
                              <p:cond delay="0"/>
                            </p:stCondLst>
                            <p:childTnLst>
                              <p:par>
                                <p:cTn id="1151" nodeType="clickEffect" fill="hold" presetClass="entr" presetID="1">
                                  <p:stCondLst>
                                    <p:cond delay="0"/>
                                  </p:stCondLst>
                                  <p:childTnLst>
                                    <p:set>
                                      <p:cBhvr>
                                        <p:cTn id="1152" dur="1" fill="hold">
                                          <p:stCondLst>
                                            <p:cond delay="0"/>
                                          </p:stCondLst>
                                        </p:cTn>
                                        <p:tgtEl>
                                          <p:spTgt spid="492">
                                            <p:txEl>
                                              <p:pRg st="770" end="832"/>
                                            </p:txEl>
                                          </p:spTgt>
                                        </p:tgtEl>
                                        <p:attrNameLst>
                                          <p:attrName>style.visibility</p:attrName>
                                        </p:attrNameLst>
                                      </p:cBhvr>
                                      <p:to>
                                        <p:strVal val="visible"/>
                                      </p:to>
                                    </p:set>
                                  </p:childTnLst>
                                </p:cTn>
                              </p:par>
                            </p:childTnLst>
                          </p:cTn>
                        </p:par>
                      </p:childTnLst>
                    </p:cTn>
                  </p:par>
                  <p:par>
                    <p:cTn id="1153" nodeType="clickEffect" fill="hold">
                      <p:stCondLst>
                        <p:cond delay="indefinite"/>
                      </p:stCondLst>
                      <p:childTnLst>
                        <p:par>
                          <p:cTn id="1154" nodeType="withEffect" fill="hold">
                            <p:stCondLst>
                              <p:cond delay="0"/>
                            </p:stCondLst>
                            <p:childTnLst>
                              <p:par>
                                <p:cTn id="1155" nodeType="clickEffect" fill="hold" presetClass="entr" presetID="1">
                                  <p:stCondLst>
                                    <p:cond delay="0"/>
                                  </p:stCondLst>
                                  <p:childTnLst>
                                    <p:set>
                                      <p:cBhvr>
                                        <p:cTn id="1156" dur="1" fill="hold">
                                          <p:stCondLst>
                                            <p:cond delay="0"/>
                                          </p:stCondLst>
                                        </p:cTn>
                                        <p:tgtEl>
                                          <p:spTgt spid="492">
                                            <p:txEl>
                                              <p:pRg st="832" end="88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493"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Free-Will’s “Death Blow”?</a:t>
            </a:r>
            <a:endParaRPr b="0" lang="en-US" sz="1800" spc="-1" strike="noStrike">
              <a:solidFill>
                <a:srgbClr val="000000"/>
              </a:solidFill>
              <a:uFill>
                <a:solidFill>
                  <a:srgbClr val="ffffff"/>
                </a:solidFill>
              </a:uFill>
              <a:latin typeface="Arial"/>
            </a:endParaRPr>
          </a:p>
        </p:txBody>
      </p:sp>
      <p:sp>
        <p:nvSpPr>
          <p:cNvPr id="494" name="TextShape 2"/>
          <p:cNvSpPr txBox="1"/>
          <p:nvPr/>
        </p:nvSpPr>
        <p:spPr>
          <a:xfrm>
            <a:off x="76320" y="514440"/>
            <a:ext cx="8991360" cy="4400280"/>
          </a:xfrm>
          <a:prstGeom prst="rect">
            <a:avLst/>
          </a:prstGeom>
          <a:noFill/>
          <a:ln>
            <a:noFill/>
          </a:ln>
        </p:spPr>
        <p:txBody>
          <a:bodyPr/>
          <a:p>
            <a:pPr>
              <a:lnSpc>
                <a:spcPct val="100000"/>
              </a:lnSpc>
            </a:pPr>
            <a:r>
              <a:rPr b="1" lang="en-US" sz="2300" spc="-1" strike="noStrike">
                <a:solidFill>
                  <a:srgbClr val="000000"/>
                </a:solidFill>
                <a:uFill>
                  <a:solidFill>
                    <a:srgbClr val="ffffff"/>
                  </a:solidFill>
                </a:uFill>
                <a:latin typeface="Arial"/>
              </a:rPr>
              <a:t>9:14-18: Defends God’s right to reject national Israel.</a:t>
            </a:r>
            <a:endParaRPr b="1" lang="en-US" sz="2000" spc="-1" strike="noStrike">
              <a:solidFill>
                <a:srgbClr val="000000"/>
              </a:solidFill>
              <a:uFill>
                <a:solidFill>
                  <a:srgbClr val="ffffff"/>
                </a:solidFill>
              </a:uFill>
              <a:latin typeface="Arial"/>
            </a:endParaRPr>
          </a:p>
          <a:p>
            <a:pPr lvl="1" marL="457200" indent="-182520">
              <a:lnSpc>
                <a:spcPct val="100000"/>
              </a:lnSpc>
              <a:buClr>
                <a:srgbClr val="d1282e"/>
              </a:buClr>
              <a:buFont typeface="Arial"/>
              <a:buChar char="•"/>
            </a:pPr>
            <a:r>
              <a:rPr b="1" lang="en-US" sz="2100" spc="-1" strike="noStrike">
                <a:solidFill>
                  <a:srgbClr val="000000"/>
                </a:solidFill>
                <a:uFill>
                  <a:solidFill>
                    <a:srgbClr val="ffffff"/>
                  </a:solidFill>
                </a:uFill>
                <a:latin typeface="Arial"/>
              </a:rPr>
              <a:t>14:</a:t>
            </a:r>
            <a:r>
              <a:rPr b="0" lang="en-US" sz="2100" spc="-1" strike="noStrike">
                <a:solidFill>
                  <a:srgbClr val="000000"/>
                </a:solidFill>
                <a:uFill>
                  <a:solidFill>
                    <a:srgbClr val="ffffff"/>
                  </a:solidFill>
                </a:uFill>
                <a:latin typeface="Arial"/>
              </a:rPr>
              <a:t> God has right to choose subjects of mercy and wrath.</a:t>
            </a:r>
            <a:endParaRPr b="0" lang="en-US" sz="1800" spc="-1" strike="noStrike">
              <a:solidFill>
                <a:srgbClr val="000000"/>
              </a:solidFill>
              <a:uFill>
                <a:solidFill>
                  <a:srgbClr val="ffffff"/>
                </a:solidFill>
              </a:uFill>
              <a:latin typeface="Arial"/>
            </a:endParaRPr>
          </a:p>
          <a:p>
            <a:pPr lvl="1" marL="457200" indent="-182520">
              <a:lnSpc>
                <a:spcPct val="100000"/>
              </a:lnSpc>
              <a:buClr>
                <a:srgbClr val="d1282e"/>
              </a:buClr>
              <a:buFont typeface="Arial"/>
              <a:buChar char="•"/>
            </a:pPr>
            <a:r>
              <a:rPr b="1" lang="en-US" sz="2100" spc="-1" strike="noStrike">
                <a:solidFill>
                  <a:srgbClr val="000000"/>
                </a:solidFill>
                <a:uFill>
                  <a:solidFill>
                    <a:srgbClr val="ffffff"/>
                  </a:solidFill>
                </a:uFill>
                <a:latin typeface="Arial"/>
              </a:rPr>
              <a:t>15:</a:t>
            </a:r>
            <a:r>
              <a:rPr b="0" lang="en-US" sz="2100" spc="-1" strike="noStrike">
                <a:solidFill>
                  <a:srgbClr val="000000"/>
                </a:solidFill>
                <a:uFill>
                  <a:solidFill>
                    <a:srgbClr val="ffffff"/>
                  </a:solidFill>
                </a:uFill>
                <a:latin typeface="Arial"/>
              </a:rPr>
              <a:t> God determines who receives mercy:</a:t>
            </a:r>
            <a:endParaRPr b="0" lang="en-US" sz="1800" spc="-1" strike="noStrike">
              <a:solidFill>
                <a:srgbClr val="000000"/>
              </a:solidFill>
              <a:uFill>
                <a:solidFill>
                  <a:srgbClr val="ffffff"/>
                </a:solidFill>
              </a:uFill>
              <a:latin typeface="Arial"/>
            </a:endParaRPr>
          </a:p>
          <a:p>
            <a:pPr lvl="2" marL="1143000" indent="-228240">
              <a:lnSpc>
                <a:spcPct val="100000"/>
              </a:lnSpc>
              <a:buClr>
                <a:srgbClr val="d1282e"/>
              </a:buClr>
              <a:buFont typeface="Arial"/>
              <a:buChar char="•"/>
            </a:pPr>
            <a:r>
              <a:rPr b="1" lang="en-US" sz="1900" spc="-1" strike="noStrike">
                <a:solidFill>
                  <a:srgbClr val="000000"/>
                </a:solidFill>
                <a:uFill>
                  <a:solidFill>
                    <a:srgbClr val="ffffff"/>
                  </a:solidFill>
                </a:uFill>
                <a:latin typeface="Arial"/>
              </a:rPr>
              <a:t>Proverbs 28:13; Isaiah 55:7</a:t>
            </a:r>
            <a:endParaRPr b="0" lang="en-US" sz="1800" spc="-1" strike="noStrike">
              <a:solidFill>
                <a:srgbClr val="000000"/>
              </a:solidFill>
              <a:uFill>
                <a:solidFill>
                  <a:srgbClr val="ffffff"/>
                </a:solidFill>
              </a:uFill>
              <a:latin typeface="Arial"/>
            </a:endParaRPr>
          </a:p>
          <a:p>
            <a:pPr lvl="2" marL="1143000" indent="-228240">
              <a:lnSpc>
                <a:spcPct val="100000"/>
              </a:lnSpc>
              <a:buClr>
                <a:srgbClr val="d1282e"/>
              </a:buClr>
              <a:buFont typeface="Arial"/>
              <a:buChar char="•"/>
            </a:pPr>
            <a:r>
              <a:rPr b="0" lang="en-US" sz="1900" spc="-1" strike="noStrike">
                <a:solidFill>
                  <a:srgbClr val="000000"/>
                </a:solidFill>
                <a:uFill>
                  <a:solidFill>
                    <a:srgbClr val="ffffff"/>
                  </a:solidFill>
                </a:uFill>
                <a:latin typeface="Arial"/>
              </a:rPr>
              <a:t>Don’t assume basis of God’s choice.</a:t>
            </a:r>
            <a:endParaRPr b="0" lang="en-US" sz="1800" spc="-1" strike="noStrike">
              <a:solidFill>
                <a:srgbClr val="000000"/>
              </a:solidFill>
              <a:uFill>
                <a:solidFill>
                  <a:srgbClr val="ffffff"/>
                </a:solidFill>
              </a:uFill>
              <a:latin typeface="Arial"/>
            </a:endParaRPr>
          </a:p>
          <a:p>
            <a:pPr lvl="2" marL="1143000" indent="-228240">
              <a:lnSpc>
                <a:spcPct val="100000"/>
              </a:lnSpc>
              <a:buClr>
                <a:srgbClr val="d1282e"/>
              </a:buClr>
              <a:buFont typeface="Arial"/>
              <a:buChar char="•"/>
            </a:pPr>
            <a:r>
              <a:rPr b="0" lang="en-US" sz="1900" spc="-1" strike="noStrike">
                <a:solidFill>
                  <a:srgbClr val="000000"/>
                </a:solidFill>
                <a:uFill>
                  <a:solidFill>
                    <a:srgbClr val="ffffff"/>
                  </a:solidFill>
                </a:uFill>
                <a:latin typeface="Arial"/>
              </a:rPr>
              <a:t>God’s choice may include our character (ex, </a:t>
            </a:r>
            <a:r>
              <a:rPr b="1" lang="en-US" sz="1900" spc="-1" strike="noStrike">
                <a:solidFill>
                  <a:srgbClr val="000000"/>
                </a:solidFill>
                <a:uFill>
                  <a:solidFill>
                    <a:srgbClr val="ffffff"/>
                  </a:solidFill>
                </a:uFill>
                <a:latin typeface="Arial"/>
              </a:rPr>
              <a:t>Psalm 147:6</a:t>
            </a:r>
            <a:r>
              <a:rPr b="0" lang="en-US" sz="19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2" marL="1143000" indent="-228240">
              <a:lnSpc>
                <a:spcPct val="100000"/>
              </a:lnSpc>
              <a:buClr>
                <a:srgbClr val="d1282e"/>
              </a:buClr>
              <a:buFont typeface="Arial"/>
              <a:buChar char="•"/>
            </a:pPr>
            <a:r>
              <a:rPr b="0" lang="en-US" sz="1900" spc="-1" strike="noStrike">
                <a:solidFill>
                  <a:srgbClr val="000000"/>
                </a:solidFill>
                <a:uFill>
                  <a:solidFill>
                    <a:srgbClr val="ffffff"/>
                  </a:solidFill>
                </a:uFill>
                <a:latin typeface="Arial"/>
              </a:rPr>
              <a:t>Does not include becoming a Jew (</a:t>
            </a:r>
            <a:r>
              <a:rPr b="1" lang="en-US" sz="1900" spc="-1" strike="noStrike">
                <a:solidFill>
                  <a:srgbClr val="000000"/>
                </a:solidFill>
                <a:uFill>
                  <a:solidFill>
                    <a:srgbClr val="ffffff"/>
                  </a:solidFill>
                </a:uFill>
                <a:latin typeface="Arial"/>
              </a:rPr>
              <a:t>Acts 15; Galatians</a:t>
            </a:r>
            <a:r>
              <a:rPr b="0" lang="en-US" sz="19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1" marL="457200" indent="-182520">
              <a:lnSpc>
                <a:spcPct val="100000"/>
              </a:lnSpc>
              <a:buClr>
                <a:srgbClr val="d1282e"/>
              </a:buClr>
              <a:buFont typeface="Arial"/>
              <a:buChar char="•"/>
            </a:pPr>
            <a:r>
              <a:rPr b="1" lang="en-US" sz="2100" spc="-1" strike="noStrike">
                <a:solidFill>
                  <a:srgbClr val="000000"/>
                </a:solidFill>
                <a:uFill>
                  <a:solidFill>
                    <a:srgbClr val="ffffff"/>
                  </a:solidFill>
                </a:uFill>
                <a:latin typeface="Arial"/>
              </a:rPr>
              <a:t>16:</a:t>
            </a:r>
            <a:r>
              <a:rPr b="0" lang="en-US" sz="2100" spc="-1" strike="noStrike">
                <a:solidFill>
                  <a:srgbClr val="000000"/>
                </a:solidFill>
                <a:uFill>
                  <a:solidFill>
                    <a:srgbClr val="ffffff"/>
                  </a:solidFill>
                </a:uFill>
                <a:latin typeface="Arial"/>
              </a:rPr>
              <a:t> God’s choice is relatively primary (“not-but” again).</a:t>
            </a:r>
            <a:endParaRPr b="0" lang="en-US" sz="1800" spc="-1" strike="noStrike">
              <a:solidFill>
                <a:srgbClr val="000000"/>
              </a:solidFill>
              <a:uFill>
                <a:solidFill>
                  <a:srgbClr val="ffffff"/>
                </a:solidFill>
              </a:uFill>
              <a:latin typeface="Arial"/>
            </a:endParaRPr>
          </a:p>
          <a:p>
            <a:pPr lvl="1" marL="457200" indent="-182520">
              <a:lnSpc>
                <a:spcPct val="100000"/>
              </a:lnSpc>
              <a:buClr>
                <a:srgbClr val="d1282e"/>
              </a:buClr>
              <a:buFont typeface="Arial"/>
              <a:buChar char="•"/>
            </a:pPr>
            <a:r>
              <a:rPr b="1" lang="en-US" sz="2100" spc="-1" strike="noStrike">
                <a:solidFill>
                  <a:srgbClr val="000000"/>
                </a:solidFill>
                <a:uFill>
                  <a:solidFill>
                    <a:srgbClr val="ffffff"/>
                  </a:solidFill>
                </a:uFill>
                <a:latin typeface="Arial"/>
              </a:rPr>
              <a:t>17:</a:t>
            </a:r>
            <a:r>
              <a:rPr b="0" lang="en-US" sz="2100" spc="-1" strike="noStrike">
                <a:solidFill>
                  <a:srgbClr val="000000"/>
                </a:solidFill>
                <a:uFill>
                  <a:solidFill>
                    <a:srgbClr val="ffffff"/>
                  </a:solidFill>
                </a:uFill>
                <a:latin typeface="Arial"/>
              </a:rPr>
              <a:t> Pharaoh was destroyed, despite his will to conqueror.</a:t>
            </a:r>
            <a:endParaRPr b="0" lang="en-US" sz="1800" spc="-1" strike="noStrike">
              <a:solidFill>
                <a:srgbClr val="000000"/>
              </a:solidFill>
              <a:uFill>
                <a:solidFill>
                  <a:srgbClr val="ffffff"/>
                </a:solidFill>
              </a:uFill>
              <a:latin typeface="Arial"/>
            </a:endParaRPr>
          </a:p>
          <a:p>
            <a:pPr lvl="2" marL="1143000" indent="-228240">
              <a:lnSpc>
                <a:spcPct val="100000"/>
              </a:lnSpc>
              <a:buClr>
                <a:srgbClr val="d1282e"/>
              </a:buClr>
              <a:buFont typeface="Arial"/>
              <a:buChar char="•"/>
            </a:pPr>
            <a:r>
              <a:rPr b="0" lang="en-US" sz="1900" spc="-1" strike="noStrike">
                <a:solidFill>
                  <a:srgbClr val="000000"/>
                </a:solidFill>
                <a:uFill>
                  <a:solidFill>
                    <a:srgbClr val="ffffff"/>
                  </a:solidFill>
                </a:uFill>
                <a:latin typeface="Arial"/>
              </a:rPr>
              <a:t>Pharaoh proved himself wicked already (</a:t>
            </a:r>
            <a:r>
              <a:rPr b="1" lang="en-US" sz="1900" spc="-1" strike="noStrike">
                <a:solidFill>
                  <a:srgbClr val="000000"/>
                </a:solidFill>
                <a:uFill>
                  <a:solidFill>
                    <a:srgbClr val="ffffff"/>
                  </a:solidFill>
                </a:uFill>
                <a:latin typeface="Arial"/>
              </a:rPr>
              <a:t>Exodus 1:8-22</a:t>
            </a:r>
            <a:r>
              <a:rPr b="0" lang="en-US" sz="19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2" marL="1143000" indent="-228240">
              <a:lnSpc>
                <a:spcPct val="100000"/>
              </a:lnSpc>
              <a:buClr>
                <a:srgbClr val="d1282e"/>
              </a:buClr>
              <a:buFont typeface="Arial"/>
              <a:buChar char="•"/>
            </a:pPr>
            <a:r>
              <a:rPr b="0" lang="en-US" sz="1900" spc="-1" strike="noStrike">
                <a:solidFill>
                  <a:srgbClr val="000000"/>
                </a:solidFill>
                <a:uFill>
                  <a:solidFill>
                    <a:srgbClr val="ffffff"/>
                  </a:solidFill>
                </a:uFill>
                <a:latin typeface="Arial"/>
              </a:rPr>
              <a:t>Pharaoh chose to harden his heart (</a:t>
            </a:r>
            <a:r>
              <a:rPr b="1" lang="en-US" sz="1900" spc="-1" strike="noStrike">
                <a:solidFill>
                  <a:srgbClr val="000000"/>
                </a:solidFill>
                <a:uFill>
                  <a:solidFill>
                    <a:srgbClr val="ffffff"/>
                  </a:solidFill>
                </a:uFill>
                <a:latin typeface="Arial"/>
              </a:rPr>
              <a:t>Exodus 5:2; 8:15, 32; 9:34; I Samuel 6:6</a:t>
            </a:r>
            <a:r>
              <a:rPr b="0" lang="en-US" sz="19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2" marL="1143000" indent="-228240">
              <a:lnSpc>
                <a:spcPct val="100000"/>
              </a:lnSpc>
              <a:buClr>
                <a:srgbClr val="d1282e"/>
              </a:buClr>
              <a:buFont typeface="Arial"/>
              <a:buChar char="•"/>
            </a:pPr>
            <a:r>
              <a:rPr b="0" lang="en-US" sz="1900" spc="-1" strike="noStrike">
                <a:solidFill>
                  <a:srgbClr val="000000"/>
                </a:solidFill>
                <a:uFill>
                  <a:solidFill>
                    <a:srgbClr val="ffffff"/>
                  </a:solidFill>
                </a:uFill>
                <a:latin typeface="Arial"/>
              </a:rPr>
              <a:t>God hardened his heart through Moses’ demand and God’s leniency (</a:t>
            </a:r>
            <a:r>
              <a:rPr b="1" lang="en-US" sz="1900" spc="-1" strike="noStrike">
                <a:solidFill>
                  <a:srgbClr val="000000"/>
                </a:solidFill>
                <a:uFill>
                  <a:solidFill>
                    <a:srgbClr val="ffffff"/>
                  </a:solidFill>
                </a:uFill>
                <a:latin typeface="Arial"/>
              </a:rPr>
              <a:t>Exodus 4:21; 7:3; 9:12; 10:1, 20, 27; 11:10; 14:4, 8, 17 </a:t>
            </a:r>
            <a:r>
              <a:rPr b="0" lang="en-US" sz="1900" spc="-1" strike="noStrike">
                <a:solidFill>
                  <a:srgbClr val="000000"/>
                </a:solidFill>
                <a:uFill>
                  <a:solidFill>
                    <a:srgbClr val="ffffff"/>
                  </a:solidFill>
                </a:uFill>
                <a:latin typeface="Arial"/>
              </a:rPr>
              <a:t>– see also,</a:t>
            </a:r>
            <a:r>
              <a:rPr b="1" lang="en-US" sz="1900" spc="-1" strike="noStrike">
                <a:solidFill>
                  <a:srgbClr val="000000"/>
                </a:solidFill>
                <a:uFill>
                  <a:solidFill>
                    <a:srgbClr val="ffffff"/>
                  </a:solidFill>
                </a:uFill>
                <a:latin typeface="Arial"/>
              </a:rPr>
              <a:t> Romans 2:4-6; II Peter 3:9, 15</a:t>
            </a:r>
            <a:r>
              <a:rPr b="0" lang="en-US" sz="19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1" marL="457200" indent="-182520">
              <a:lnSpc>
                <a:spcPct val="100000"/>
              </a:lnSpc>
              <a:buClr>
                <a:srgbClr val="d1282e"/>
              </a:buClr>
              <a:buFont typeface="Arial"/>
              <a:buChar char="•"/>
            </a:pPr>
            <a:r>
              <a:rPr b="1" lang="en-US" sz="2100" spc="-1" strike="noStrike">
                <a:solidFill>
                  <a:srgbClr val="000000"/>
                </a:solidFill>
                <a:uFill>
                  <a:solidFill>
                    <a:srgbClr val="ffffff"/>
                  </a:solidFill>
                </a:uFill>
                <a:latin typeface="Arial"/>
              </a:rPr>
              <a:t>18:</a:t>
            </a:r>
            <a:r>
              <a:rPr b="0" lang="en-US" sz="2100" spc="-1" strike="noStrike">
                <a:solidFill>
                  <a:srgbClr val="000000"/>
                </a:solidFill>
                <a:uFill>
                  <a:solidFill>
                    <a:srgbClr val="ffffff"/>
                  </a:solidFill>
                </a:uFill>
                <a:latin typeface="Arial"/>
              </a:rPr>
              <a:t> God’s choice may include “judicial hardening”.</a:t>
            </a:r>
            <a:endParaRPr b="0" lang="en-US" sz="1800" spc="-1" strike="noStrike">
              <a:solidFill>
                <a:srgbClr val="000000"/>
              </a:solidFill>
              <a:uFill>
                <a:solidFill>
                  <a:srgbClr val="ffffff"/>
                </a:solidFill>
              </a:uFill>
              <a:latin typeface="Arial"/>
            </a:endParaRPr>
          </a:p>
        </p:txBody>
      </p:sp>
    </p:spTree>
  </p:cSld>
  <p:timing>
    <p:tnLst>
      <p:par>
        <p:cTn id="1157" dur="indefinite" restart="never" nodeType="tmRoot">
          <p:childTnLst>
            <p:seq>
              <p:cTn id="1158" dur="indefinite" nodeType="mainSeq">
                <p:childTnLst>
                  <p:par>
                    <p:cTn id="1159" nodeType="clickEffect" fill="hold">
                      <p:stCondLst>
                        <p:cond delay="indefinite"/>
                      </p:stCondLst>
                      <p:childTnLst>
                        <p:par>
                          <p:cTn id="1160" nodeType="withEffect" fill="hold">
                            <p:stCondLst>
                              <p:cond delay="0"/>
                            </p:stCondLst>
                            <p:childTnLst>
                              <p:par>
                                <p:cTn id="1161" nodeType="clickEffect" fill="hold" presetClass="entr" presetID="1">
                                  <p:stCondLst>
                                    <p:cond delay="0"/>
                                  </p:stCondLst>
                                  <p:childTnLst>
                                    <p:set>
                                      <p:cBhvr>
                                        <p:cTn id="1162" dur="1" fill="hold">
                                          <p:stCondLst>
                                            <p:cond delay="0"/>
                                          </p:stCondLst>
                                        </p:cTn>
                                        <p:tgtEl>
                                          <p:spTgt spid="494">
                                            <p:txEl>
                                              <p:pRg st="56" end="113"/>
                                            </p:txEl>
                                          </p:spTgt>
                                        </p:tgtEl>
                                        <p:attrNameLst>
                                          <p:attrName>style.visibility</p:attrName>
                                        </p:attrNameLst>
                                      </p:cBhvr>
                                      <p:to>
                                        <p:strVal val="visible"/>
                                      </p:to>
                                    </p:set>
                                  </p:childTnLst>
                                </p:cTn>
                              </p:par>
                            </p:childTnLst>
                          </p:cTn>
                        </p:par>
                      </p:childTnLst>
                    </p:cTn>
                  </p:par>
                  <p:par>
                    <p:cTn id="1163" nodeType="clickEffect" fill="hold">
                      <p:stCondLst>
                        <p:cond delay="indefinite"/>
                      </p:stCondLst>
                      <p:childTnLst>
                        <p:par>
                          <p:cTn id="1164" nodeType="withEffect" fill="hold">
                            <p:stCondLst>
                              <p:cond delay="0"/>
                            </p:stCondLst>
                            <p:childTnLst>
                              <p:par>
                                <p:cTn id="1165" nodeType="clickEffect" fill="hold" presetClass="entr" presetID="1">
                                  <p:stCondLst>
                                    <p:cond delay="0"/>
                                  </p:stCondLst>
                                  <p:childTnLst>
                                    <p:set>
                                      <p:cBhvr>
                                        <p:cTn id="1166" dur="1" fill="hold">
                                          <p:stCondLst>
                                            <p:cond delay="0"/>
                                          </p:stCondLst>
                                        </p:cTn>
                                        <p:tgtEl>
                                          <p:spTgt spid="494">
                                            <p:txEl>
                                              <p:pRg st="113" end="152"/>
                                            </p:txEl>
                                          </p:spTgt>
                                        </p:tgtEl>
                                        <p:attrNameLst>
                                          <p:attrName>style.visibility</p:attrName>
                                        </p:attrNameLst>
                                      </p:cBhvr>
                                      <p:to>
                                        <p:strVal val="visible"/>
                                      </p:to>
                                    </p:set>
                                  </p:childTnLst>
                                </p:cTn>
                              </p:par>
                            </p:childTnLst>
                          </p:cTn>
                        </p:par>
                      </p:childTnLst>
                    </p:cTn>
                  </p:par>
                  <p:par>
                    <p:cTn id="1167" nodeType="clickEffect" fill="hold">
                      <p:stCondLst>
                        <p:cond delay="indefinite"/>
                      </p:stCondLst>
                      <p:childTnLst>
                        <p:par>
                          <p:cTn id="1168" nodeType="withEffect" fill="hold">
                            <p:stCondLst>
                              <p:cond delay="0"/>
                            </p:stCondLst>
                            <p:childTnLst>
                              <p:par>
                                <p:cTn id="1169" nodeType="clickEffect" fill="hold" presetClass="entr" presetID="1">
                                  <p:stCondLst>
                                    <p:cond delay="0"/>
                                  </p:stCondLst>
                                  <p:childTnLst>
                                    <p:set>
                                      <p:cBhvr>
                                        <p:cTn id="1170" dur="1" fill="hold">
                                          <p:stCondLst>
                                            <p:cond delay="0"/>
                                          </p:stCondLst>
                                        </p:cTn>
                                        <p:tgtEl>
                                          <p:spTgt spid="494">
                                            <p:txEl>
                                              <p:pRg st="152" end="180"/>
                                            </p:txEl>
                                          </p:spTgt>
                                        </p:tgtEl>
                                        <p:attrNameLst>
                                          <p:attrName>style.visibility</p:attrName>
                                        </p:attrNameLst>
                                      </p:cBhvr>
                                      <p:to>
                                        <p:strVal val="visible"/>
                                      </p:to>
                                    </p:set>
                                  </p:childTnLst>
                                </p:cTn>
                              </p:par>
                            </p:childTnLst>
                          </p:cTn>
                        </p:par>
                      </p:childTnLst>
                    </p:cTn>
                  </p:par>
                  <p:par>
                    <p:cTn id="1171" nodeType="clickEffect" fill="hold">
                      <p:stCondLst>
                        <p:cond delay="indefinite"/>
                      </p:stCondLst>
                      <p:childTnLst>
                        <p:par>
                          <p:cTn id="1172" nodeType="withEffect" fill="hold">
                            <p:stCondLst>
                              <p:cond delay="0"/>
                            </p:stCondLst>
                            <p:childTnLst>
                              <p:par>
                                <p:cTn id="1173" nodeType="clickEffect" fill="hold" presetClass="entr" presetID="1">
                                  <p:stCondLst>
                                    <p:cond delay="0"/>
                                  </p:stCondLst>
                                  <p:childTnLst>
                                    <p:set>
                                      <p:cBhvr>
                                        <p:cTn id="1174" dur="1" fill="hold">
                                          <p:stCondLst>
                                            <p:cond delay="0"/>
                                          </p:stCondLst>
                                        </p:cTn>
                                        <p:tgtEl>
                                          <p:spTgt spid="494">
                                            <p:txEl>
                                              <p:pRg st="180" end="216"/>
                                            </p:txEl>
                                          </p:spTgt>
                                        </p:tgtEl>
                                        <p:attrNameLst>
                                          <p:attrName>style.visibility</p:attrName>
                                        </p:attrNameLst>
                                      </p:cBhvr>
                                      <p:to>
                                        <p:strVal val="visible"/>
                                      </p:to>
                                    </p:set>
                                  </p:childTnLst>
                                </p:cTn>
                              </p:par>
                            </p:childTnLst>
                          </p:cTn>
                        </p:par>
                      </p:childTnLst>
                    </p:cTn>
                  </p:par>
                  <p:par>
                    <p:cTn id="1175" nodeType="clickEffect" fill="hold">
                      <p:stCondLst>
                        <p:cond delay="indefinite"/>
                      </p:stCondLst>
                      <p:childTnLst>
                        <p:par>
                          <p:cTn id="1176" nodeType="withEffect" fill="hold">
                            <p:stCondLst>
                              <p:cond delay="0"/>
                            </p:stCondLst>
                            <p:childTnLst>
                              <p:par>
                                <p:cTn id="1177" nodeType="clickEffect" fill="hold" presetClass="entr" presetID="1">
                                  <p:stCondLst>
                                    <p:cond delay="0"/>
                                  </p:stCondLst>
                                  <p:childTnLst>
                                    <p:set>
                                      <p:cBhvr>
                                        <p:cTn id="1178" dur="1" fill="hold">
                                          <p:stCondLst>
                                            <p:cond delay="0"/>
                                          </p:stCondLst>
                                        </p:cTn>
                                        <p:tgtEl>
                                          <p:spTgt spid="494">
                                            <p:txEl>
                                              <p:pRg st="216" end="273"/>
                                            </p:txEl>
                                          </p:spTgt>
                                        </p:tgtEl>
                                        <p:attrNameLst>
                                          <p:attrName>style.visibility</p:attrName>
                                        </p:attrNameLst>
                                      </p:cBhvr>
                                      <p:to>
                                        <p:strVal val="visible"/>
                                      </p:to>
                                    </p:set>
                                  </p:childTnLst>
                                </p:cTn>
                              </p:par>
                            </p:childTnLst>
                          </p:cTn>
                        </p:par>
                      </p:childTnLst>
                    </p:cTn>
                  </p:par>
                  <p:par>
                    <p:cTn id="1179" nodeType="clickEffect" fill="hold">
                      <p:stCondLst>
                        <p:cond delay="indefinite"/>
                      </p:stCondLst>
                      <p:childTnLst>
                        <p:par>
                          <p:cTn id="1180" nodeType="withEffect" fill="hold">
                            <p:stCondLst>
                              <p:cond delay="0"/>
                            </p:stCondLst>
                            <p:childTnLst>
                              <p:par>
                                <p:cTn id="1181" nodeType="clickEffect" fill="hold" presetClass="entr" presetID="1">
                                  <p:stCondLst>
                                    <p:cond delay="0"/>
                                  </p:stCondLst>
                                  <p:childTnLst>
                                    <p:set>
                                      <p:cBhvr>
                                        <p:cTn id="1182" dur="1" fill="hold">
                                          <p:stCondLst>
                                            <p:cond delay="0"/>
                                          </p:stCondLst>
                                        </p:cTn>
                                        <p:tgtEl>
                                          <p:spTgt spid="494">
                                            <p:txEl>
                                              <p:pRg st="273" end="326"/>
                                            </p:txEl>
                                          </p:spTgt>
                                        </p:tgtEl>
                                        <p:attrNameLst>
                                          <p:attrName>style.visibility</p:attrName>
                                        </p:attrNameLst>
                                      </p:cBhvr>
                                      <p:to>
                                        <p:strVal val="visible"/>
                                      </p:to>
                                    </p:set>
                                  </p:childTnLst>
                                </p:cTn>
                              </p:par>
                            </p:childTnLst>
                          </p:cTn>
                        </p:par>
                      </p:childTnLst>
                    </p:cTn>
                  </p:par>
                  <p:par>
                    <p:cTn id="1183" nodeType="clickEffect" fill="hold">
                      <p:stCondLst>
                        <p:cond delay="indefinite"/>
                      </p:stCondLst>
                      <p:childTnLst>
                        <p:par>
                          <p:cTn id="1184" nodeType="withEffect" fill="hold">
                            <p:stCondLst>
                              <p:cond delay="0"/>
                            </p:stCondLst>
                            <p:childTnLst>
                              <p:par>
                                <p:cTn id="1185" nodeType="clickEffect" fill="hold" presetClass="entr" presetID="1">
                                  <p:stCondLst>
                                    <p:cond delay="0"/>
                                  </p:stCondLst>
                                  <p:childTnLst>
                                    <p:set>
                                      <p:cBhvr>
                                        <p:cTn id="1186" dur="1" fill="hold">
                                          <p:stCondLst>
                                            <p:cond delay="0"/>
                                          </p:stCondLst>
                                        </p:cTn>
                                        <p:tgtEl>
                                          <p:spTgt spid="494">
                                            <p:txEl>
                                              <p:pRg st="326" end="384"/>
                                            </p:txEl>
                                          </p:spTgt>
                                        </p:tgtEl>
                                        <p:attrNameLst>
                                          <p:attrName>style.visibility</p:attrName>
                                        </p:attrNameLst>
                                      </p:cBhvr>
                                      <p:to>
                                        <p:strVal val="visible"/>
                                      </p:to>
                                    </p:set>
                                  </p:childTnLst>
                                </p:cTn>
                              </p:par>
                            </p:childTnLst>
                          </p:cTn>
                        </p:par>
                      </p:childTnLst>
                    </p:cTn>
                  </p:par>
                  <p:par>
                    <p:cTn id="1187" nodeType="clickEffect" fill="hold">
                      <p:stCondLst>
                        <p:cond delay="indefinite"/>
                      </p:stCondLst>
                      <p:childTnLst>
                        <p:par>
                          <p:cTn id="1188" nodeType="withEffect" fill="hold">
                            <p:stCondLst>
                              <p:cond delay="0"/>
                            </p:stCondLst>
                            <p:childTnLst>
                              <p:par>
                                <p:cTn id="1189" nodeType="clickEffect" fill="hold" presetClass="entr" presetID="1">
                                  <p:stCondLst>
                                    <p:cond delay="0"/>
                                  </p:stCondLst>
                                  <p:childTnLst>
                                    <p:set>
                                      <p:cBhvr>
                                        <p:cTn id="1190" dur="1" fill="hold">
                                          <p:stCondLst>
                                            <p:cond delay="0"/>
                                          </p:stCondLst>
                                        </p:cTn>
                                        <p:tgtEl>
                                          <p:spTgt spid="494">
                                            <p:txEl>
                                              <p:pRg st="384" end="442"/>
                                            </p:txEl>
                                          </p:spTgt>
                                        </p:tgtEl>
                                        <p:attrNameLst>
                                          <p:attrName>style.visibility</p:attrName>
                                        </p:attrNameLst>
                                      </p:cBhvr>
                                      <p:to>
                                        <p:strVal val="visible"/>
                                      </p:to>
                                    </p:set>
                                  </p:childTnLst>
                                </p:cTn>
                              </p:par>
                            </p:childTnLst>
                          </p:cTn>
                        </p:par>
                      </p:childTnLst>
                    </p:cTn>
                  </p:par>
                  <p:par>
                    <p:cTn id="1191" nodeType="clickEffect" fill="hold">
                      <p:stCondLst>
                        <p:cond delay="indefinite"/>
                      </p:stCondLst>
                      <p:childTnLst>
                        <p:par>
                          <p:cTn id="1192" nodeType="withEffect" fill="hold">
                            <p:stCondLst>
                              <p:cond delay="0"/>
                            </p:stCondLst>
                            <p:childTnLst>
                              <p:par>
                                <p:cTn id="1193" nodeType="clickEffect" fill="hold" presetClass="entr" presetID="1">
                                  <p:stCondLst>
                                    <p:cond delay="0"/>
                                  </p:stCondLst>
                                  <p:childTnLst>
                                    <p:set>
                                      <p:cBhvr>
                                        <p:cTn id="1194" dur="1" fill="hold">
                                          <p:stCondLst>
                                            <p:cond delay="0"/>
                                          </p:stCondLst>
                                        </p:cTn>
                                        <p:tgtEl>
                                          <p:spTgt spid="494">
                                            <p:txEl>
                                              <p:pRg st="442" end="496"/>
                                            </p:txEl>
                                          </p:spTgt>
                                        </p:tgtEl>
                                        <p:attrNameLst>
                                          <p:attrName>style.visibility</p:attrName>
                                        </p:attrNameLst>
                                      </p:cBhvr>
                                      <p:to>
                                        <p:strVal val="visible"/>
                                      </p:to>
                                    </p:set>
                                  </p:childTnLst>
                                </p:cTn>
                              </p:par>
                            </p:childTnLst>
                          </p:cTn>
                        </p:par>
                      </p:childTnLst>
                    </p:cTn>
                  </p:par>
                  <p:par>
                    <p:cTn id="1195" nodeType="clickEffect" fill="hold">
                      <p:stCondLst>
                        <p:cond delay="indefinite"/>
                      </p:stCondLst>
                      <p:childTnLst>
                        <p:par>
                          <p:cTn id="1196" nodeType="withEffect" fill="hold">
                            <p:stCondLst>
                              <p:cond delay="0"/>
                            </p:stCondLst>
                            <p:childTnLst>
                              <p:par>
                                <p:cTn id="1197" nodeType="clickEffect" fill="hold" presetClass="entr" presetID="1">
                                  <p:stCondLst>
                                    <p:cond delay="0"/>
                                  </p:stCondLst>
                                  <p:childTnLst>
                                    <p:set>
                                      <p:cBhvr>
                                        <p:cTn id="1198" dur="1" fill="hold">
                                          <p:stCondLst>
                                            <p:cond delay="0"/>
                                          </p:stCondLst>
                                        </p:cTn>
                                        <p:tgtEl>
                                          <p:spTgt spid="494">
                                            <p:txEl>
                                              <p:pRg st="496" end="574"/>
                                            </p:txEl>
                                          </p:spTgt>
                                        </p:tgtEl>
                                        <p:attrNameLst>
                                          <p:attrName>style.visibility</p:attrName>
                                        </p:attrNameLst>
                                      </p:cBhvr>
                                      <p:to>
                                        <p:strVal val="visible"/>
                                      </p:to>
                                    </p:set>
                                  </p:childTnLst>
                                </p:cTn>
                              </p:par>
                            </p:childTnLst>
                          </p:cTn>
                        </p:par>
                      </p:childTnLst>
                    </p:cTn>
                  </p:par>
                  <p:par>
                    <p:cTn id="1199" nodeType="clickEffect" fill="hold">
                      <p:stCondLst>
                        <p:cond delay="indefinite"/>
                      </p:stCondLst>
                      <p:childTnLst>
                        <p:par>
                          <p:cTn id="1200" nodeType="withEffect" fill="hold">
                            <p:stCondLst>
                              <p:cond delay="0"/>
                            </p:stCondLst>
                            <p:childTnLst>
                              <p:par>
                                <p:cTn id="1201" nodeType="clickEffect" fill="hold" presetClass="entr" presetID="1">
                                  <p:stCondLst>
                                    <p:cond delay="0"/>
                                  </p:stCondLst>
                                  <p:childTnLst>
                                    <p:set>
                                      <p:cBhvr>
                                        <p:cTn id="1202" dur="1" fill="hold">
                                          <p:stCondLst>
                                            <p:cond delay="0"/>
                                          </p:stCondLst>
                                        </p:cTn>
                                        <p:tgtEl>
                                          <p:spTgt spid="494">
                                            <p:txEl>
                                              <p:pRg st="574" end="741"/>
                                            </p:txEl>
                                          </p:spTgt>
                                        </p:tgtEl>
                                        <p:attrNameLst>
                                          <p:attrName>style.visibility</p:attrName>
                                        </p:attrNameLst>
                                      </p:cBhvr>
                                      <p:to>
                                        <p:strVal val="visible"/>
                                      </p:to>
                                    </p:set>
                                  </p:childTnLst>
                                </p:cTn>
                              </p:par>
                            </p:childTnLst>
                          </p:cTn>
                        </p:par>
                      </p:childTnLst>
                    </p:cTn>
                  </p:par>
                  <p:par>
                    <p:cTn id="1203" nodeType="clickEffect" fill="hold">
                      <p:stCondLst>
                        <p:cond delay="indefinite"/>
                      </p:stCondLst>
                      <p:childTnLst>
                        <p:par>
                          <p:cTn id="1204" nodeType="withEffect" fill="hold">
                            <p:stCondLst>
                              <p:cond delay="0"/>
                            </p:stCondLst>
                            <p:childTnLst>
                              <p:par>
                                <p:cTn id="1205" nodeType="clickEffect" fill="hold" presetClass="entr" presetID="1">
                                  <p:stCondLst>
                                    <p:cond delay="0"/>
                                  </p:stCondLst>
                                  <p:childTnLst>
                                    <p:set>
                                      <p:cBhvr>
                                        <p:cTn id="1206" dur="1" fill="hold">
                                          <p:stCondLst>
                                            <p:cond delay="0"/>
                                          </p:stCondLst>
                                        </p:cTn>
                                        <p:tgtEl>
                                          <p:spTgt spid="494">
                                            <p:txEl>
                                              <p:pRg st="741" end="79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495"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Free-Will’s “Death Blow”?</a:t>
            </a:r>
            <a:endParaRPr b="0" lang="en-US" sz="1800" spc="-1" strike="noStrike">
              <a:solidFill>
                <a:srgbClr val="000000"/>
              </a:solidFill>
              <a:uFill>
                <a:solidFill>
                  <a:srgbClr val="ffffff"/>
                </a:solidFill>
              </a:uFill>
              <a:latin typeface="Arial"/>
            </a:endParaRPr>
          </a:p>
        </p:txBody>
      </p:sp>
      <p:sp>
        <p:nvSpPr>
          <p:cNvPr id="496" name="TextShape 2"/>
          <p:cNvSpPr txBox="1"/>
          <p:nvPr/>
        </p:nvSpPr>
        <p:spPr>
          <a:xfrm>
            <a:off x="76320" y="514440"/>
            <a:ext cx="8991360" cy="4400280"/>
          </a:xfrm>
          <a:prstGeom prst="rect">
            <a:avLst/>
          </a:prstGeom>
          <a:noFill/>
          <a:ln>
            <a:noFill/>
          </a:ln>
        </p:spPr>
        <p:txBody>
          <a:bodyPr/>
          <a:p>
            <a:pPr>
              <a:lnSpc>
                <a:spcPct val="100000"/>
              </a:lnSpc>
            </a:pPr>
            <a:r>
              <a:rPr b="1" lang="en-US" sz="2500" spc="-1" strike="noStrike">
                <a:solidFill>
                  <a:srgbClr val="000000"/>
                </a:solidFill>
                <a:uFill>
                  <a:solidFill>
                    <a:srgbClr val="ffffff"/>
                  </a:solidFill>
                </a:uFill>
                <a:latin typeface="Arial"/>
              </a:rPr>
              <a:t>9:19-27: God endured Jewish nation for purpose:</a:t>
            </a:r>
            <a:endParaRPr b="1" lang="en-US" sz="2000" spc="-1" strike="noStrike">
              <a:solidFill>
                <a:srgbClr val="000000"/>
              </a:solidFill>
              <a:uFill>
                <a:solidFill>
                  <a:srgbClr val="ffffff"/>
                </a:solidFill>
              </a:uFill>
              <a:latin typeface="Arial"/>
            </a:endParaRPr>
          </a:p>
          <a:p>
            <a:pPr lvl="1" marL="457200" indent="-182520">
              <a:lnSpc>
                <a:spcPct val="100000"/>
              </a:lnSpc>
              <a:buClr>
                <a:srgbClr val="d1282e"/>
              </a:buClr>
              <a:buFont typeface="Arial"/>
              <a:buChar char="•"/>
            </a:pPr>
            <a:r>
              <a:rPr b="1" lang="en-US" sz="2100" spc="-1" strike="noStrike">
                <a:solidFill>
                  <a:srgbClr val="000000"/>
                </a:solidFill>
                <a:uFill>
                  <a:solidFill>
                    <a:srgbClr val="ffffff"/>
                  </a:solidFill>
                </a:uFill>
                <a:latin typeface="Arial"/>
              </a:rPr>
              <a:t>19</a:t>
            </a:r>
            <a:r>
              <a:rPr b="0" lang="en-US" sz="2100" spc="-1" strike="noStrike">
                <a:solidFill>
                  <a:srgbClr val="000000"/>
                </a:solidFill>
                <a:uFill>
                  <a:solidFill>
                    <a:srgbClr val="ffffff"/>
                  </a:solidFill>
                </a:uFill>
                <a:latin typeface="Arial"/>
              </a:rPr>
              <a:t>: Willful Jew blames God for his own rejection.</a:t>
            </a:r>
            <a:endParaRPr b="0" lang="en-US" sz="1800" spc="-1" strike="noStrike">
              <a:solidFill>
                <a:srgbClr val="000000"/>
              </a:solidFill>
              <a:uFill>
                <a:solidFill>
                  <a:srgbClr val="ffffff"/>
                </a:solidFill>
              </a:uFill>
              <a:latin typeface="Arial"/>
            </a:endParaRPr>
          </a:p>
          <a:p>
            <a:pPr lvl="1" marL="457200" indent="-182520">
              <a:lnSpc>
                <a:spcPct val="100000"/>
              </a:lnSpc>
              <a:buClr>
                <a:srgbClr val="d1282e"/>
              </a:buClr>
              <a:buFont typeface="Arial"/>
              <a:buChar char="•"/>
            </a:pPr>
            <a:r>
              <a:rPr b="1" lang="en-US" sz="2100" spc="-1" strike="noStrike">
                <a:solidFill>
                  <a:srgbClr val="000000"/>
                </a:solidFill>
                <a:uFill>
                  <a:solidFill>
                    <a:srgbClr val="ffffff"/>
                  </a:solidFill>
                </a:uFill>
                <a:latin typeface="Arial"/>
              </a:rPr>
              <a:t>20:</a:t>
            </a:r>
            <a:r>
              <a:rPr b="0" lang="en-US" sz="2100" spc="-1" strike="noStrike">
                <a:solidFill>
                  <a:srgbClr val="000000"/>
                </a:solidFill>
                <a:uFill>
                  <a:solidFill>
                    <a:srgbClr val="ffffff"/>
                  </a:solidFill>
                </a:uFill>
                <a:latin typeface="Arial"/>
              </a:rPr>
              <a:t> Jew has no right to blame God for his condemnation.</a:t>
            </a:r>
            <a:endParaRPr b="0" lang="en-US" sz="1800" spc="-1" strike="noStrike">
              <a:solidFill>
                <a:srgbClr val="000000"/>
              </a:solidFill>
              <a:uFill>
                <a:solidFill>
                  <a:srgbClr val="ffffff"/>
                </a:solidFill>
              </a:uFill>
              <a:latin typeface="Arial"/>
            </a:endParaRPr>
          </a:p>
          <a:p>
            <a:pPr lvl="2" marL="1143000" indent="-228240">
              <a:lnSpc>
                <a:spcPct val="100000"/>
              </a:lnSpc>
              <a:buClr>
                <a:srgbClr val="d1282e"/>
              </a:buClr>
              <a:buFont typeface="Arial"/>
              <a:buChar char="•"/>
            </a:pPr>
            <a:r>
              <a:rPr b="0" lang="en-US" sz="1900" spc="-1" strike="noStrike">
                <a:solidFill>
                  <a:srgbClr val="000000"/>
                </a:solidFill>
                <a:uFill>
                  <a:solidFill>
                    <a:srgbClr val="ffffff"/>
                  </a:solidFill>
                </a:uFill>
                <a:latin typeface="Arial"/>
              </a:rPr>
              <a:t>The quoted passage shows that God fashion a “vessel” based on whether or not “it” repents – </a:t>
            </a:r>
            <a:r>
              <a:rPr b="1" lang="en-US" sz="1900" spc="-1" strike="noStrike">
                <a:solidFill>
                  <a:srgbClr val="000000"/>
                </a:solidFill>
                <a:uFill>
                  <a:solidFill>
                    <a:srgbClr val="ffffff"/>
                  </a:solidFill>
                </a:uFill>
                <a:latin typeface="Arial"/>
              </a:rPr>
              <a:t>Jeremiah 18:1-11</a:t>
            </a:r>
            <a:endParaRPr b="0" lang="en-US" sz="1800" spc="-1" strike="noStrike">
              <a:solidFill>
                <a:srgbClr val="000000"/>
              </a:solidFill>
              <a:uFill>
                <a:solidFill>
                  <a:srgbClr val="ffffff"/>
                </a:solidFill>
              </a:uFill>
              <a:latin typeface="Arial"/>
            </a:endParaRPr>
          </a:p>
          <a:p>
            <a:pPr lvl="2" marL="1143000" indent="-228240">
              <a:lnSpc>
                <a:spcPct val="100000"/>
              </a:lnSpc>
              <a:buClr>
                <a:srgbClr val="d1282e"/>
              </a:buClr>
              <a:buFont typeface="Arial"/>
              <a:buChar char="•"/>
            </a:pPr>
            <a:r>
              <a:rPr b="0" lang="en-US" sz="1900" spc="-1" strike="noStrike">
                <a:solidFill>
                  <a:srgbClr val="000000"/>
                </a:solidFill>
                <a:uFill>
                  <a:solidFill>
                    <a:srgbClr val="ffffff"/>
                  </a:solidFill>
                </a:uFill>
                <a:latin typeface="Arial"/>
              </a:rPr>
              <a:t>The potter adapted the usage of the vessel, based on how it responded under his hand (</a:t>
            </a:r>
            <a:r>
              <a:rPr b="1" lang="en-US" sz="1900" spc="-1" strike="noStrike">
                <a:solidFill>
                  <a:srgbClr val="000000"/>
                </a:solidFill>
                <a:uFill>
                  <a:solidFill>
                    <a:srgbClr val="ffffff"/>
                  </a:solidFill>
                </a:uFill>
                <a:latin typeface="Arial"/>
              </a:rPr>
              <a:t>18:4</a:t>
            </a:r>
            <a:r>
              <a:rPr b="0" lang="en-US" sz="19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2" marL="1143000" indent="-228240">
              <a:lnSpc>
                <a:spcPct val="100000"/>
              </a:lnSpc>
              <a:buClr>
                <a:srgbClr val="d1282e"/>
              </a:buClr>
              <a:buFont typeface="Arial"/>
              <a:buChar char="•"/>
            </a:pPr>
            <a:r>
              <a:rPr b="0" lang="en-US" sz="1900" spc="-1" strike="noStrike">
                <a:solidFill>
                  <a:srgbClr val="000000"/>
                </a:solidFill>
                <a:uFill>
                  <a:solidFill>
                    <a:srgbClr val="ffffff"/>
                  </a:solidFill>
                </a:uFill>
                <a:latin typeface="Arial"/>
              </a:rPr>
              <a:t>Our usage depends on us (</a:t>
            </a:r>
            <a:r>
              <a:rPr b="1" lang="en-US" sz="1900" spc="-1" strike="noStrike">
                <a:solidFill>
                  <a:srgbClr val="000000"/>
                </a:solidFill>
                <a:uFill>
                  <a:solidFill>
                    <a:srgbClr val="ffffff"/>
                  </a:solidFill>
                </a:uFill>
                <a:latin typeface="Arial"/>
              </a:rPr>
              <a:t>II Timothy 2:20-21</a:t>
            </a:r>
            <a:r>
              <a:rPr b="0" lang="en-US" sz="19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1" marL="457200" indent="-182520">
              <a:lnSpc>
                <a:spcPct val="100000"/>
              </a:lnSpc>
              <a:buClr>
                <a:srgbClr val="d1282e"/>
              </a:buClr>
              <a:buFont typeface="Arial"/>
              <a:buChar char="•"/>
            </a:pPr>
            <a:r>
              <a:rPr b="1" lang="en-US" sz="2100" spc="-1" strike="noStrike">
                <a:solidFill>
                  <a:srgbClr val="000000"/>
                </a:solidFill>
                <a:uFill>
                  <a:solidFill>
                    <a:srgbClr val="ffffff"/>
                  </a:solidFill>
                </a:uFill>
                <a:latin typeface="Arial"/>
              </a:rPr>
              <a:t>21-23:</a:t>
            </a:r>
            <a:r>
              <a:rPr b="0" lang="en-US" sz="2100" spc="-1" strike="noStrike">
                <a:solidFill>
                  <a:srgbClr val="000000"/>
                </a:solidFill>
                <a:uFill>
                  <a:solidFill>
                    <a:srgbClr val="ffffff"/>
                  </a:solidFill>
                </a:uFill>
                <a:latin typeface="Arial"/>
              </a:rPr>
              <a:t> Out of the “same lump”, God endured wicked Jews, who beget righteous Jews, and ultimately the Messiah.</a:t>
            </a:r>
            <a:endParaRPr b="0" lang="en-US" sz="1800" spc="-1" strike="noStrike">
              <a:solidFill>
                <a:srgbClr val="000000"/>
              </a:solidFill>
              <a:uFill>
                <a:solidFill>
                  <a:srgbClr val="ffffff"/>
                </a:solidFill>
              </a:uFill>
              <a:latin typeface="Arial"/>
            </a:endParaRPr>
          </a:p>
          <a:p>
            <a:pPr lvl="1" marL="457200" indent="-182520">
              <a:lnSpc>
                <a:spcPct val="100000"/>
              </a:lnSpc>
              <a:buClr>
                <a:srgbClr val="d1282e"/>
              </a:buClr>
              <a:buFont typeface="Arial"/>
              <a:buChar char="•"/>
            </a:pPr>
            <a:r>
              <a:rPr b="1" lang="en-US" sz="2100" spc="-1" strike="noStrike">
                <a:solidFill>
                  <a:srgbClr val="000000"/>
                </a:solidFill>
                <a:uFill>
                  <a:solidFill>
                    <a:srgbClr val="ffffff"/>
                  </a:solidFill>
                </a:uFill>
                <a:latin typeface="Arial"/>
              </a:rPr>
              <a:t>24-26:</a:t>
            </a:r>
            <a:r>
              <a:rPr b="0" lang="en-US" sz="2100" spc="-1" strike="noStrike">
                <a:solidFill>
                  <a:srgbClr val="000000"/>
                </a:solidFill>
                <a:uFill>
                  <a:solidFill>
                    <a:srgbClr val="ffffff"/>
                  </a:solidFill>
                </a:uFill>
                <a:latin typeface="Arial"/>
              </a:rPr>
              <a:t> God foretold that His plan was to include the Gentiles – salvation was intended for more than Jews.</a:t>
            </a:r>
            <a:endParaRPr b="0" lang="en-US" sz="1800" spc="-1" strike="noStrike">
              <a:solidFill>
                <a:srgbClr val="000000"/>
              </a:solidFill>
              <a:uFill>
                <a:solidFill>
                  <a:srgbClr val="ffffff"/>
                </a:solidFill>
              </a:uFill>
              <a:latin typeface="Arial"/>
            </a:endParaRPr>
          </a:p>
          <a:p>
            <a:pPr lvl="1" marL="457200" indent="-182520">
              <a:lnSpc>
                <a:spcPct val="100000"/>
              </a:lnSpc>
              <a:buClr>
                <a:srgbClr val="d1282e"/>
              </a:buClr>
              <a:buFont typeface="Arial"/>
              <a:buChar char="•"/>
            </a:pPr>
            <a:r>
              <a:rPr b="1" lang="en-US" sz="2100" spc="-1" strike="noStrike">
                <a:solidFill>
                  <a:srgbClr val="000000"/>
                </a:solidFill>
                <a:uFill>
                  <a:solidFill>
                    <a:srgbClr val="ffffff"/>
                  </a:solidFill>
                </a:uFill>
                <a:latin typeface="Arial"/>
              </a:rPr>
              <a:t>27-29:</a:t>
            </a:r>
            <a:r>
              <a:rPr b="0" lang="en-US" sz="2100" spc="-1" strike="noStrike">
                <a:solidFill>
                  <a:srgbClr val="000000"/>
                </a:solidFill>
                <a:uFill>
                  <a:solidFill>
                    <a:srgbClr val="ffffff"/>
                  </a:solidFill>
                </a:uFill>
                <a:latin typeface="Arial"/>
              </a:rPr>
              <a:t> The only reason the Jews were saved as a nation was because of the Messiah and promise.  Otherwise, they would have been destroyed as a nation too.</a:t>
            </a:r>
            <a:endParaRPr b="0" lang="en-US" sz="1800" spc="-1" strike="noStrike">
              <a:solidFill>
                <a:srgbClr val="000000"/>
              </a:solidFill>
              <a:uFill>
                <a:solidFill>
                  <a:srgbClr val="ffffff"/>
                </a:solidFill>
              </a:uFill>
              <a:latin typeface="Arial"/>
            </a:endParaRPr>
          </a:p>
          <a:p>
            <a:pPr>
              <a:lnSpc>
                <a:spcPct val="100000"/>
              </a:lnSpc>
            </a:pPr>
            <a:r>
              <a:rPr b="1" lang="en-US" sz="2500" spc="-1" strike="noStrike">
                <a:solidFill>
                  <a:srgbClr val="000000"/>
                </a:solidFill>
                <a:uFill>
                  <a:solidFill>
                    <a:srgbClr val="ffffff"/>
                  </a:solidFill>
                </a:uFill>
                <a:latin typeface="Arial"/>
              </a:rPr>
              <a:t>9:30-33: Gentiles are saved by faith.  Jewish nation stumbled because of Jesus and the law.</a:t>
            </a:r>
            <a:endParaRPr b="1" lang="en-US" sz="2000" spc="-1" strike="noStrike">
              <a:solidFill>
                <a:srgbClr val="000000"/>
              </a:solidFill>
              <a:uFill>
                <a:solidFill>
                  <a:srgbClr val="ffffff"/>
                </a:solidFill>
              </a:uFill>
              <a:latin typeface="Arial"/>
            </a:endParaRPr>
          </a:p>
        </p:txBody>
      </p:sp>
    </p:spTree>
  </p:cSld>
  <p:timing>
    <p:tnLst>
      <p:par>
        <p:cTn id="1207" dur="indefinite" restart="never" nodeType="tmRoot">
          <p:childTnLst>
            <p:seq>
              <p:cTn id="1208" nodeType="mainSeq"/>
              <p:prevCondLst>
                <p:cond delay="0" evt="onPrev">
                  <p:tgtEl>
                    <p:sldTgt/>
                  </p:tgtEl>
                </p:cond>
              </p:prevCondLst>
              <p:nextCondLst>
                <p:cond delay="0" evt="onNext">
                  <p:tgtEl>
                    <p:sldTgt/>
                  </p:tgtEl>
                </p:cond>
              </p:nextCondLst>
            </p:seq>
          </p:childTnLst>
        </p:cTn>
      </p:par>
    </p:tnLst>
  </p:timing>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Strong Foundation in Romans 9</a:t>
            </a:r>
            <a:endParaRPr b="0" lang="en-US" sz="1800" spc="-1" strike="noStrike">
              <a:solidFill>
                <a:srgbClr val="000000"/>
              </a:solidFill>
              <a:uFill>
                <a:solidFill>
                  <a:srgbClr val="ffffff"/>
                </a:solidFill>
              </a:uFill>
              <a:latin typeface="Arial"/>
            </a:endParaRPr>
          </a:p>
        </p:txBody>
      </p:sp>
      <p:sp>
        <p:nvSpPr>
          <p:cNvPr id="498" name="TextShape 2"/>
          <p:cNvSpPr txBox="1"/>
          <p:nvPr/>
        </p:nvSpPr>
        <p:spPr>
          <a:xfrm>
            <a:off x="457200" y="617400"/>
            <a:ext cx="8229240" cy="4320360"/>
          </a:xfrm>
          <a:prstGeom prst="rect">
            <a:avLst/>
          </a:prstGeom>
          <a:noFill/>
          <a:ln>
            <a:noFill/>
          </a:ln>
        </p:spPr>
        <p:txBody>
          <a:bodyPr/>
          <a:p>
            <a:pPr>
              <a:lnSpc>
                <a:spcPct val="100000"/>
              </a:lnSpc>
            </a:pPr>
            <a:r>
              <a:rPr b="1" lang="en-US" sz="1900" spc="-1" strike="noStrike">
                <a:solidFill>
                  <a:srgbClr val="000000"/>
                </a:solidFill>
                <a:uFill>
                  <a:solidFill>
                    <a:srgbClr val="ffffff"/>
                  </a:solidFill>
                </a:uFill>
                <a:latin typeface="Arial"/>
              </a:rPr>
              <a:t>Augustinianism finds a </a:t>
            </a:r>
            <a:r>
              <a:rPr b="1" lang="en-US" sz="1900" spc="-1" strike="noStrike" u="sng">
                <a:solidFill>
                  <a:srgbClr val="000000"/>
                </a:solidFill>
                <a:uFill>
                  <a:solidFill>
                    <a:srgbClr val="ffffff"/>
                  </a:solidFill>
                </a:uFill>
                <a:latin typeface="Arial"/>
              </a:rPr>
              <a:t>strong foundation in </a:t>
            </a:r>
            <a:r>
              <a:rPr b="1" lang="en-US" sz="1900" spc="-1" strike="noStrike" u="sng">
                <a:solidFill>
                  <a:srgbClr val="d1282e"/>
                </a:solidFill>
                <a:uFill>
                  <a:solidFill>
                    <a:srgbClr val="ffffff"/>
                  </a:solidFill>
                </a:uFill>
                <a:latin typeface="Arial"/>
              </a:rPr>
              <a:t>Romans 9</a:t>
            </a:r>
            <a:r>
              <a:rPr b="0" lang="en-US" sz="1900" spc="-1" strike="noStrike">
                <a:solidFill>
                  <a:srgbClr val="000000"/>
                </a:solidFill>
                <a:uFill>
                  <a:solidFill>
                    <a:srgbClr val="ffffff"/>
                  </a:solidFill>
                </a:uFill>
                <a:latin typeface="Arial"/>
              </a:rPr>
              <a:t>. … Paul tells us Jacob was chosen </a:t>
            </a:r>
            <a:r>
              <a:rPr b="1" lang="en-US" sz="1900" spc="-1" strike="noStrike" u="sng">
                <a:solidFill>
                  <a:srgbClr val="000000"/>
                </a:solidFill>
                <a:uFill>
                  <a:solidFill>
                    <a:srgbClr val="ffffff"/>
                  </a:solidFill>
                </a:uFill>
                <a:latin typeface="Arial"/>
              </a:rPr>
              <a:t>long before</a:t>
            </a:r>
            <a:r>
              <a:rPr b="1" lang="en-US" sz="1900" spc="-1" strike="noStrike">
                <a:solidFill>
                  <a:srgbClr val="000000"/>
                </a:solidFill>
                <a:uFill>
                  <a:solidFill>
                    <a:srgbClr val="ffffff"/>
                  </a:solidFill>
                </a:uFill>
                <a:latin typeface="Arial"/>
              </a:rPr>
              <a:t> he did any good work </a:t>
            </a:r>
            <a:r>
              <a:rPr b="0" lang="en-US" sz="1900" spc="-1" strike="noStrike">
                <a:solidFill>
                  <a:srgbClr val="000000"/>
                </a:solidFill>
                <a:uFill>
                  <a:solidFill>
                    <a:srgbClr val="ffffff"/>
                  </a:solidFill>
                </a:uFill>
                <a:latin typeface="Arial"/>
              </a:rPr>
              <a:t>(</a:t>
            </a:r>
            <a:r>
              <a:rPr b="1" lang="en-US" sz="1900" spc="-1" strike="noStrike">
                <a:solidFill>
                  <a:srgbClr val="d1282e"/>
                </a:solidFill>
                <a:uFill>
                  <a:solidFill>
                    <a:srgbClr val="ffffff"/>
                  </a:solidFill>
                </a:uFill>
                <a:latin typeface="Arial"/>
              </a:rPr>
              <a:t>vv. 9–13</a:t>
            </a:r>
            <a:r>
              <a:rPr b="0" lang="en-US" sz="1900" spc="-1" strike="noStrike">
                <a:solidFill>
                  <a:srgbClr val="000000"/>
                </a:solidFill>
                <a:uFill>
                  <a:solidFill>
                    <a:srgbClr val="ffffff"/>
                  </a:solidFill>
                </a:uFill>
                <a:latin typeface="Arial"/>
              </a:rPr>
              <a:t>). Moreover, Jacob was chosen to make the Father’s electing purpose stand, </a:t>
            </a:r>
            <a:r>
              <a:rPr b="1" lang="en-US" sz="1900" spc="-1" strike="noStrike">
                <a:solidFill>
                  <a:srgbClr val="000000"/>
                </a:solidFill>
                <a:uFill>
                  <a:solidFill>
                    <a:srgbClr val="ffffff"/>
                  </a:solidFill>
                </a:uFill>
                <a:latin typeface="Arial"/>
              </a:rPr>
              <a:t>not because He knew Jacob would obey Him</a:t>
            </a:r>
            <a:r>
              <a:rPr b="0" lang="en-US" sz="1900" spc="-1" strike="noStrike">
                <a:solidFill>
                  <a:srgbClr val="000000"/>
                </a:solidFill>
                <a:uFill>
                  <a:solidFill>
                    <a:srgbClr val="ffffff"/>
                  </a:solidFill>
                </a:uFill>
                <a:latin typeface="Arial"/>
              </a:rPr>
              <a:t> (v. 11). </a:t>
            </a:r>
            <a:endParaRPr b="1" lang="en-US" sz="2000" spc="-1" strike="noStrike">
              <a:solidFill>
                <a:srgbClr val="000000"/>
              </a:solidFill>
              <a:uFill>
                <a:solidFill>
                  <a:srgbClr val="ffffff"/>
                </a:solidFill>
              </a:uFill>
              <a:latin typeface="Arial"/>
            </a:endParaRPr>
          </a:p>
          <a:p>
            <a:pPr>
              <a:lnSpc>
                <a:spcPct val="100000"/>
              </a:lnSpc>
            </a:pPr>
            <a:r>
              <a:rPr b="0" lang="en-US" sz="1900" spc="-1" strike="noStrike">
                <a:solidFill>
                  <a:srgbClr val="000000"/>
                </a:solidFill>
                <a:uFill>
                  <a:solidFill>
                    <a:srgbClr val="ffffff"/>
                  </a:solidFill>
                </a:uFill>
                <a:latin typeface="Arial"/>
              </a:rPr>
              <a:t>Those who question the Lord’s fairness here are </a:t>
            </a:r>
            <a:r>
              <a:rPr b="1" lang="en-US" sz="1900" spc="-1" strike="noStrike">
                <a:solidFill>
                  <a:srgbClr val="000000"/>
                </a:solidFill>
                <a:uFill>
                  <a:solidFill>
                    <a:srgbClr val="ffffff"/>
                  </a:solidFill>
                </a:uFill>
                <a:latin typeface="Arial"/>
              </a:rPr>
              <a:t>really questioning His justice</a:t>
            </a:r>
            <a:r>
              <a:rPr b="0" lang="en-US" sz="1900" spc="-1" strike="noStrike">
                <a:solidFill>
                  <a:srgbClr val="000000"/>
                </a:solidFill>
                <a:uFill>
                  <a:solidFill>
                    <a:srgbClr val="ffffff"/>
                  </a:solidFill>
                </a:uFill>
                <a:latin typeface="Arial"/>
              </a:rPr>
              <a:t>. Paul anticipates this in verse 14, </a:t>
            </a:r>
            <a:r>
              <a:rPr b="1" lang="en-US" sz="1900" spc="-1" strike="noStrike">
                <a:solidFill>
                  <a:srgbClr val="000000"/>
                </a:solidFill>
                <a:uFill>
                  <a:solidFill>
                    <a:srgbClr val="ffffff"/>
                  </a:solidFill>
                </a:uFill>
                <a:latin typeface="Arial"/>
              </a:rPr>
              <a:t>reminding us that God is never unjust</a:t>
            </a:r>
            <a:r>
              <a:rPr b="0" lang="en-US" sz="1900" spc="-1" strike="noStrike">
                <a:solidFill>
                  <a:srgbClr val="000000"/>
                </a:solidFill>
                <a:uFill>
                  <a:solidFill>
                    <a:srgbClr val="ffffff"/>
                  </a:solidFill>
                </a:uFill>
                <a:latin typeface="Arial"/>
              </a:rPr>
              <a:t>. Whether or not a person is chosen for salvation, no human has ever received injustice from God’s hand. </a:t>
            </a:r>
            <a:r>
              <a:rPr b="1" lang="en-US" sz="1900" spc="-1" strike="noStrike">
                <a:solidFill>
                  <a:srgbClr val="000000"/>
                </a:solidFill>
                <a:uFill>
                  <a:solidFill>
                    <a:srgbClr val="ffffff"/>
                  </a:solidFill>
                </a:uFill>
                <a:latin typeface="Arial"/>
              </a:rPr>
              <a:t>In Adam </a:t>
            </a:r>
            <a:r>
              <a:rPr b="1" lang="en-US" sz="1900" spc="-1" strike="noStrike" u="sng">
                <a:solidFill>
                  <a:srgbClr val="000000"/>
                </a:solidFill>
                <a:uFill>
                  <a:solidFill>
                    <a:srgbClr val="ffffff"/>
                  </a:solidFill>
                </a:uFill>
                <a:latin typeface="Arial"/>
              </a:rPr>
              <a:t>we all willingly sinned</a:t>
            </a:r>
            <a:r>
              <a:rPr b="1" lang="en-US" sz="1900" spc="-1" strike="noStrike">
                <a:solidFill>
                  <a:srgbClr val="000000"/>
                </a:solidFill>
                <a:uFill>
                  <a:solidFill>
                    <a:srgbClr val="ffffff"/>
                  </a:solidFill>
                </a:uFill>
                <a:latin typeface="Arial"/>
              </a:rPr>
              <a:t> (</a:t>
            </a:r>
            <a:r>
              <a:rPr b="1" lang="en-US" sz="1900" spc="-1" strike="noStrike">
                <a:solidFill>
                  <a:srgbClr val="d1282e"/>
                </a:solidFill>
                <a:uFill>
                  <a:solidFill>
                    <a:srgbClr val="ffffff"/>
                  </a:solidFill>
                </a:uFill>
                <a:latin typeface="Arial"/>
              </a:rPr>
              <a:t>5:12</a:t>
            </a:r>
            <a:r>
              <a:rPr b="1" lang="en-US" sz="1900" spc="-1" strike="noStrike">
                <a:solidFill>
                  <a:srgbClr val="000000"/>
                </a:solidFill>
                <a:uFill>
                  <a:solidFill>
                    <a:srgbClr val="ffffff"/>
                  </a:solidFill>
                </a:uFill>
                <a:latin typeface="Arial"/>
              </a:rPr>
              <a:t>) and are </a:t>
            </a:r>
            <a:r>
              <a:rPr b="1" lang="en-US" sz="1900" spc="-1" strike="noStrike" u="sng">
                <a:solidFill>
                  <a:srgbClr val="000000"/>
                </a:solidFill>
                <a:uFill>
                  <a:solidFill>
                    <a:srgbClr val="ffffff"/>
                  </a:solidFill>
                </a:uFill>
                <a:latin typeface="Arial"/>
              </a:rPr>
              <a:t>wholly undeserving of grace</a:t>
            </a:r>
            <a:r>
              <a:rPr b="0" lang="en-US" sz="1900" spc="-1" strike="noStrike">
                <a:solidFill>
                  <a:srgbClr val="000000"/>
                </a:solidFill>
                <a:uFill>
                  <a:solidFill>
                    <a:srgbClr val="ffffff"/>
                  </a:solidFill>
                </a:uFill>
                <a:latin typeface="Arial"/>
              </a:rPr>
              <a:t>. Some people receive mercy and eternal life. God passes over others without intervening to take away their love of sin. Yet </a:t>
            </a:r>
            <a:r>
              <a:rPr b="1" lang="en-US" sz="1900" spc="-1" strike="noStrike">
                <a:solidFill>
                  <a:srgbClr val="000000"/>
                </a:solidFill>
                <a:uFill>
                  <a:solidFill>
                    <a:srgbClr val="ffffff"/>
                  </a:solidFill>
                </a:uFill>
                <a:latin typeface="Arial"/>
              </a:rPr>
              <a:t>the Lord does not deal with the reprobate (the non-elect) unjustly. </a:t>
            </a:r>
            <a:r>
              <a:rPr b="1" lang="en-US" sz="1900" spc="-1" strike="noStrike" u="sng">
                <a:solidFill>
                  <a:srgbClr val="000000"/>
                </a:solidFill>
                <a:uFill>
                  <a:solidFill>
                    <a:srgbClr val="ffffff"/>
                  </a:solidFill>
                </a:uFill>
                <a:latin typeface="Arial"/>
              </a:rPr>
              <a:t>He leaves them be</a:t>
            </a:r>
            <a:r>
              <a:rPr b="1" lang="en-US" sz="1900" spc="-1" strike="noStrike">
                <a:solidFill>
                  <a:srgbClr val="000000"/>
                </a:solidFill>
                <a:uFill>
                  <a:solidFill>
                    <a:srgbClr val="ffffff"/>
                  </a:solidFill>
                </a:uFill>
                <a:latin typeface="Arial"/>
              </a:rPr>
              <a:t>, letting them run themselves into hell, which they have earned (</a:t>
            </a:r>
            <a:r>
              <a:rPr b="1" lang="en-US" sz="1900" spc="-1" strike="noStrike">
                <a:solidFill>
                  <a:srgbClr val="d1282e"/>
                </a:solidFill>
                <a:uFill>
                  <a:solidFill>
                    <a:srgbClr val="ffffff"/>
                  </a:solidFill>
                </a:uFill>
                <a:latin typeface="Arial"/>
              </a:rPr>
              <a:t>9:19–24</a:t>
            </a:r>
            <a:r>
              <a:rPr b="1" lang="en-US" sz="19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gn="r">
              <a:lnSpc>
                <a:spcPct val="100000"/>
              </a:lnSpc>
            </a:pPr>
            <a:r>
              <a:rPr b="0" lang="en-US" sz="1900" spc="-1" strike="noStrike">
                <a:solidFill>
                  <a:srgbClr val="000000"/>
                </a:solidFill>
                <a:uFill>
                  <a:solidFill>
                    <a:srgbClr val="ffffff"/>
                  </a:solidFill>
                </a:uFill>
                <a:latin typeface="Arial"/>
              </a:rPr>
              <a:t>R. C. Sproul</a:t>
            </a:r>
            <a:endParaRPr b="1" lang="en-US" sz="2000" spc="-1" strike="noStrike">
              <a:solidFill>
                <a:srgbClr val="000000"/>
              </a:solidFill>
              <a:uFill>
                <a:solidFill>
                  <a:srgbClr val="ffffff"/>
                </a:solidFill>
              </a:uFill>
              <a:latin typeface="Arial"/>
            </a:endParaRPr>
          </a:p>
          <a:p>
            <a:pPr algn="r">
              <a:lnSpc>
                <a:spcPct val="100000"/>
              </a:lnSpc>
            </a:pPr>
            <a:r>
              <a:rPr b="0" lang="en-US" sz="1900" spc="-1" strike="noStrike" u="sng">
                <a:solidFill>
                  <a:srgbClr val="cc9900"/>
                </a:solidFill>
                <a:uFill>
                  <a:solidFill>
                    <a:srgbClr val="ffffff"/>
                  </a:solidFill>
                </a:uFill>
                <a:latin typeface="Arial"/>
                <a:hlinkClick r:id="rId1"/>
              </a:rPr>
              <a:t>http</a:t>
            </a:r>
            <a:r>
              <a:rPr b="0" lang="en-US" sz="1900" spc="-1" strike="noStrike" u="sng">
                <a:solidFill>
                  <a:srgbClr val="cc9900"/>
                </a:solidFill>
                <a:uFill>
                  <a:solidFill>
                    <a:srgbClr val="ffffff"/>
                  </a:solidFill>
                </a:uFill>
                <a:latin typeface="Arial"/>
                <a:hlinkClick r:id="rId2"/>
              </a:rPr>
              <a:t>://www.ligonier.org/learn/devotionals/god-and-unbelief</a:t>
            </a:r>
            <a:r>
              <a:rPr b="0" lang="en-US" sz="1900" spc="-1" strike="noStrike" u="sng">
                <a:solidFill>
                  <a:srgbClr val="cc9900"/>
                </a:solidFill>
                <a:uFill>
                  <a:solidFill>
                    <a:srgbClr val="ffffff"/>
                  </a:solidFill>
                </a:uFill>
                <a:latin typeface="Arial"/>
                <a:hlinkClick r:id="rId3"/>
              </a:rPr>
              <a:t>/</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p:txBody>
      </p:sp>
      <p:sp>
        <p:nvSpPr>
          <p:cNvPr id="499" name="TextShape 3"/>
          <p:cNvSpPr txBox="1"/>
          <p:nvPr/>
        </p:nvSpPr>
        <p:spPr>
          <a:xfrm rot="16200000">
            <a:off x="8391600" y="4368600"/>
            <a:ext cx="986400" cy="364680"/>
          </a:xfrm>
          <a:prstGeom prst="rect">
            <a:avLst/>
          </a:prstGeom>
          <a:noFill/>
          <a:ln>
            <a:noFill/>
          </a:ln>
        </p:spPr>
        <p:txBody>
          <a:bodyPr anchor="ctr"/>
          <a:p>
            <a:pPr>
              <a:lnSpc>
                <a:spcPct val="100000"/>
              </a:lnSpc>
            </a:pPr>
            <a:fld id="{2363A7C9-F156-465E-9481-CE6F319C51C0}"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209" dur="indefinite" restart="never" nodeType="tmRoot">
          <p:childTnLst>
            <p:seq>
              <p:cTn id="1210" nodeType="mainSeq"/>
              <p:prevCondLst>
                <p:cond delay="0" evt="onPrev">
                  <p:tgtEl>
                    <p:sldTgt/>
                  </p:tgtEl>
                </p:cond>
              </p:prevCondLst>
              <p:nextCondLst>
                <p:cond delay="0" evt="onNext">
                  <p:tgtEl>
                    <p:sldTgt/>
                  </p:tgtEl>
                </p:cond>
              </p:nextCondLst>
            </p:seq>
          </p:childTnLst>
        </p:cTn>
      </p:par>
    </p:tnLst>
  </p:timing>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500"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It Is Our Fault – Not God’s</a:t>
            </a:r>
            <a:endParaRPr b="0" lang="en-US" sz="1800" spc="-1" strike="noStrike">
              <a:solidFill>
                <a:srgbClr val="000000"/>
              </a:solidFill>
              <a:uFill>
                <a:solidFill>
                  <a:srgbClr val="ffffff"/>
                </a:solidFill>
              </a:uFill>
              <a:latin typeface="Arial"/>
            </a:endParaRPr>
          </a:p>
        </p:txBody>
      </p:sp>
      <p:sp>
        <p:nvSpPr>
          <p:cNvPr id="501" name="TextShape 2"/>
          <p:cNvSpPr txBox="1"/>
          <p:nvPr/>
        </p:nvSpPr>
        <p:spPr>
          <a:xfrm>
            <a:off x="457200" y="617400"/>
            <a:ext cx="8229240" cy="4320360"/>
          </a:xfrm>
          <a:prstGeom prst="rect">
            <a:avLst/>
          </a:prstGeom>
          <a:noFill/>
          <a:ln>
            <a:noFill/>
          </a:ln>
        </p:spPr>
        <p:txBody>
          <a:bodyPr/>
          <a:p>
            <a:pPr>
              <a:lnSpc>
                <a:spcPct val="100000"/>
              </a:lnSpc>
            </a:pPr>
            <a:r>
              <a:rPr b="0" lang="en-US" sz="2000" spc="-1" strike="noStrike">
                <a:solidFill>
                  <a:srgbClr val="000000"/>
                </a:solidFill>
                <a:uFill>
                  <a:solidFill>
                    <a:srgbClr val="ffffff"/>
                  </a:solidFill>
                </a:uFill>
                <a:latin typeface="Arial"/>
              </a:rPr>
              <a:t>The main reason we began discussing election right after we studied the initial stories about Jacob and Esau is because later passages of Scripture use these brothers to explain God’s grace. Today, Paul’s use of Isaac’s sons in Romans 9 will help us evaluate what is known as the prescient view of divine election and reprobation.</a:t>
            </a:r>
            <a:endParaRPr b="1"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Today, most evangelicals lean toward Arminianism, which teaches that the Lord’s election is based on His foreknowledge of whether people will choose to believe. Looking “down the corridors of time,” God elects those whom He foresees will put their faith in Him when they hear the Gospel of Jesus Christ. This prescient view of predestination, however, is unable to overcome several difficulties, the chief one being that Scripture never describes election in this way.</a:t>
            </a:r>
            <a:endParaRPr b="1"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Augustinianism finds a strong foundation in Romans 9. By implication, the Arminian system makes salvation based finally on works, because in rejecting the doctrine of sovereign, irresistible grace, our faith is ultimately a work we generate and not a gift of the Spirit. But Paul tells us Jacob was chosen long before he did any good work (vv. 9–13). Moreover, Jacob was chosen to make the Father’s electing purpose stand, not because He knew Jacob would obey Him (v. 11). </a:t>
            </a:r>
            <a:endParaRPr b="1"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Those who question the Lord’s fairness here are really questioning His justice. Paul anticipates this in verse 14, reminding us that God is never unjust. Whether or not a person is chosen for salvation, no human has ever received injustice from God’s hand. In Adam we all willingly sinned (5:12) and are wholly undeserving of grace. Some people receive mercy and eternal life. God passes over others without intervening to take away their love of sin. Yet the Lord does not deal with the reprobate (the non-elect) unjustly. He leaves them be, letting them run themselves into hell, which they have earned (9:19–24).</a:t>
            </a:r>
            <a:endParaRPr b="1"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God elects some to salvation only because mankind has willingly and freely run from Him to follow after its own lusts. It is our fault that we need salvation, and we cannot think the Lord is obligated to save anybody. We should instead, like Paul, praise Him that He has decided to save anybody at all (11:32–36).</a:t>
            </a:r>
            <a:endParaRPr b="1"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When God chooses someone for salvation, He does so in love, working directly in us, making Him the cause of our redemption (1 Peter 1:1–3). But in passing over the non-elect (reprobation), the Lord’s work is passive. He does not need to predestine men to hell actively, for apart from the Spirit we press willingly toward divine wrath. In passing men over, God’s justice can be manifested to His glory, and His glory is the highest goal of creation (Isa. 43:1–7).</a:t>
            </a:r>
            <a:endParaRPr b="1" lang="en-US" sz="2000" spc="-1" strike="noStrike">
              <a:solidFill>
                <a:srgbClr val="000000"/>
              </a:solidFill>
              <a:uFill>
                <a:solidFill>
                  <a:srgbClr val="ffffff"/>
                </a:solidFill>
              </a:uFill>
              <a:latin typeface="Arial"/>
            </a:endParaRPr>
          </a:p>
          <a:p>
            <a:pPr algn="r">
              <a:lnSpc>
                <a:spcPct val="100000"/>
              </a:lnSpc>
            </a:pPr>
            <a:r>
              <a:rPr b="0" lang="en-US" sz="2000" spc="-1" strike="noStrike">
                <a:solidFill>
                  <a:srgbClr val="000000"/>
                </a:solidFill>
                <a:uFill>
                  <a:solidFill>
                    <a:srgbClr val="ffffff"/>
                  </a:solidFill>
                </a:uFill>
                <a:latin typeface="Arial"/>
              </a:rPr>
              <a:t>R. C. Sproul</a:t>
            </a:r>
            <a:endParaRPr b="1" lang="en-US" sz="2000" spc="-1" strike="noStrike">
              <a:solidFill>
                <a:srgbClr val="000000"/>
              </a:solidFill>
              <a:uFill>
                <a:solidFill>
                  <a:srgbClr val="ffffff"/>
                </a:solidFill>
              </a:uFill>
              <a:latin typeface="Arial"/>
            </a:endParaRPr>
          </a:p>
          <a:p>
            <a:pPr algn="r">
              <a:lnSpc>
                <a:spcPct val="100000"/>
              </a:lnSpc>
            </a:pPr>
            <a:r>
              <a:rPr b="0" lang="en-US" sz="2000" spc="-1" strike="noStrike" u="sng">
                <a:solidFill>
                  <a:srgbClr val="cc9900"/>
                </a:solidFill>
                <a:uFill>
                  <a:solidFill>
                    <a:srgbClr val="ffffff"/>
                  </a:solidFill>
                </a:uFill>
                <a:latin typeface="Arial"/>
                <a:hlinkClick r:id="rId1"/>
              </a:rPr>
              <a:t>http</a:t>
            </a:r>
            <a:r>
              <a:rPr b="0" lang="en-US" sz="2000" spc="-1" strike="noStrike" u="sng">
                <a:solidFill>
                  <a:srgbClr val="cc9900"/>
                </a:solidFill>
                <a:uFill>
                  <a:solidFill>
                    <a:srgbClr val="ffffff"/>
                  </a:solidFill>
                </a:uFill>
                <a:latin typeface="Arial"/>
                <a:hlinkClick r:id="rId2"/>
              </a:rPr>
              <a:t>://www.ligonier.org/learn/devotionals/god-and-unbelief</a:t>
            </a:r>
            <a:r>
              <a:rPr b="0" lang="en-US" sz="2000" spc="-1" strike="noStrike" u="sng">
                <a:solidFill>
                  <a:srgbClr val="cc9900"/>
                </a:solidFill>
                <a:uFill>
                  <a:solidFill>
                    <a:srgbClr val="ffffff"/>
                  </a:solidFill>
                </a:uFill>
                <a:latin typeface="Arial"/>
                <a:hlinkClick r:id="rId3"/>
              </a:rPr>
              <a:t>/</a:t>
            </a:r>
            <a:endParaRPr b="1" lang="en-US" sz="2000" spc="-1" strike="noStrike">
              <a:solidFill>
                <a:srgbClr val="000000"/>
              </a:solidFill>
              <a:uFill>
                <a:solidFill>
                  <a:srgbClr val="ffffff"/>
                </a:solidFill>
              </a:uFill>
              <a:latin typeface="Arial"/>
            </a:endParaRPr>
          </a:p>
        </p:txBody>
      </p:sp>
      <p:sp>
        <p:nvSpPr>
          <p:cNvPr id="502" name="TextShape 3"/>
          <p:cNvSpPr txBox="1"/>
          <p:nvPr/>
        </p:nvSpPr>
        <p:spPr>
          <a:xfrm rot="16200000">
            <a:off x="8391600" y="4368600"/>
            <a:ext cx="986400" cy="364680"/>
          </a:xfrm>
          <a:prstGeom prst="rect">
            <a:avLst/>
          </a:prstGeom>
          <a:noFill/>
          <a:ln>
            <a:noFill/>
          </a:ln>
        </p:spPr>
        <p:txBody>
          <a:bodyPr anchor="ctr"/>
          <a:p>
            <a:pPr>
              <a:lnSpc>
                <a:spcPct val="100000"/>
              </a:lnSpc>
            </a:pPr>
            <a:fld id="{627BAB2F-ED83-41E1-8C24-441A71C7A4CB}"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211" dur="indefinite" restart="never" nodeType="tmRoot">
          <p:childTnLst>
            <p:seq>
              <p:cTn id="1212" nodeType="mainSeq"/>
              <p:prevCondLst>
                <p:cond delay="0" evt="onPrev">
                  <p:tgtEl>
                    <p:sldTgt/>
                  </p:tgtEl>
                </p:cond>
              </p:prevCondLst>
              <p:nextCondLst>
                <p:cond delay="0" evt="onNext">
                  <p:tgtEl>
                    <p:sldTgt/>
                  </p:tgtEl>
                </p:cond>
              </p:nextCondLst>
            </p:seq>
          </p:childTnLst>
        </p:cTn>
      </p:par>
    </p:tnLst>
  </p:timing>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503" name="TextShape 1"/>
          <p:cNvSpPr txBox="1"/>
          <p:nvPr/>
        </p:nvSpPr>
        <p:spPr>
          <a:xfrm>
            <a:off x="457200" y="68760"/>
            <a:ext cx="8229240" cy="548280"/>
          </a:xfrm>
          <a:prstGeom prst="rect">
            <a:avLst/>
          </a:prstGeom>
          <a:noFill/>
          <a:ln>
            <a:noFill/>
          </a:ln>
        </p:spPr>
        <p:txBody>
          <a:bodyPr anchor="ctr"/>
          <a:p>
            <a:pPr>
              <a:lnSpc>
                <a:spcPct val="100000"/>
              </a:lnSpc>
            </a:pPr>
            <a:r>
              <a:rPr b="0" lang="en-US" sz="2800" spc="-58" strike="noStrike" cap="all">
                <a:solidFill>
                  <a:srgbClr val="d1282e"/>
                </a:solidFill>
                <a:uFill>
                  <a:solidFill>
                    <a:srgbClr val="ffffff"/>
                  </a:solidFill>
                </a:uFill>
                <a:latin typeface="Arial Black"/>
              </a:rPr>
              <a:t>“</a:t>
            </a:r>
            <a:r>
              <a:rPr b="0" lang="en-US" sz="2800" spc="-58" strike="noStrike" cap="all">
                <a:solidFill>
                  <a:srgbClr val="d1282e"/>
                </a:solidFill>
                <a:uFill>
                  <a:solidFill>
                    <a:srgbClr val="ffffff"/>
                  </a:solidFill>
                </a:uFill>
                <a:latin typeface="Arial Black"/>
              </a:rPr>
              <a:t>Nothing Personal – just Business”</a:t>
            </a:r>
            <a:endParaRPr b="0" lang="en-US" sz="1800" spc="-1" strike="noStrike">
              <a:solidFill>
                <a:srgbClr val="000000"/>
              </a:solidFill>
              <a:uFill>
                <a:solidFill>
                  <a:srgbClr val="ffffff"/>
                </a:solidFill>
              </a:uFill>
              <a:latin typeface="Arial"/>
            </a:endParaRPr>
          </a:p>
        </p:txBody>
      </p:sp>
      <p:sp>
        <p:nvSpPr>
          <p:cNvPr id="504" name="TextShape 2"/>
          <p:cNvSpPr txBox="1"/>
          <p:nvPr/>
        </p:nvSpPr>
        <p:spPr>
          <a:xfrm>
            <a:off x="457200" y="590400"/>
            <a:ext cx="8229240" cy="4320360"/>
          </a:xfrm>
          <a:prstGeom prst="rect">
            <a:avLst/>
          </a:prstGeom>
          <a:noFill/>
          <a:ln>
            <a:noFill/>
          </a:ln>
        </p:spPr>
        <p:txBody>
          <a:bodyPr/>
          <a:p>
            <a:pPr>
              <a:lnSpc>
                <a:spcPct val="100000"/>
              </a:lnSpc>
            </a:pPr>
            <a:r>
              <a:rPr b="0" lang="en-US" sz="1100" spc="-1" strike="noStrike">
                <a:solidFill>
                  <a:srgbClr val="000000"/>
                </a:solidFill>
                <a:uFill>
                  <a:solidFill>
                    <a:srgbClr val="ffffff"/>
                  </a:solidFill>
                </a:uFill>
                <a:latin typeface="Arial"/>
              </a:rPr>
              <a:t>The Bible says that God hates some people. </a:t>
            </a:r>
            <a:r>
              <a:rPr b="1" lang="en-US" sz="1100" spc="-1" strike="noStrike">
                <a:solidFill>
                  <a:srgbClr val="d1282e"/>
                </a:solidFill>
                <a:uFill>
                  <a:solidFill>
                    <a:srgbClr val="ffffff"/>
                  </a:solidFill>
                </a:uFill>
                <a:latin typeface="Arial"/>
              </a:rPr>
              <a:t>Romans 9:13 </a:t>
            </a:r>
            <a:r>
              <a:rPr b="0" lang="en-US" sz="1100" spc="-1" strike="noStrike">
                <a:solidFill>
                  <a:srgbClr val="000000"/>
                </a:solidFill>
                <a:uFill>
                  <a:solidFill>
                    <a:srgbClr val="ffffff"/>
                  </a:solidFill>
                </a:uFill>
                <a:latin typeface="Arial"/>
              </a:rPr>
              <a:t>says that God hated Esau before Esau was even born, because Esau had inherited Adam’s hatred of God, and God was not pleased (</a:t>
            </a:r>
            <a:r>
              <a:rPr b="1" i="1" lang="en-US" sz="1100" spc="-1" strike="noStrike">
                <a:solidFill>
                  <a:srgbClr val="000000"/>
                </a:solidFill>
                <a:uFill>
                  <a:solidFill>
                    <a:srgbClr val="ffffff"/>
                  </a:solidFill>
                </a:uFill>
                <a:latin typeface="Arial"/>
              </a:rPr>
              <a:t>in His mysterious decision</a:t>
            </a:r>
            <a:r>
              <a:rPr b="0" lang="en-US" sz="1100" spc="-1" strike="noStrike">
                <a:solidFill>
                  <a:srgbClr val="000000"/>
                </a:solidFill>
                <a:uFill>
                  <a:solidFill>
                    <a:srgbClr val="ffffff"/>
                  </a:solidFill>
                </a:uFill>
                <a:latin typeface="Arial"/>
              </a:rPr>
              <a:t>) to elect Esau to salvation. </a:t>
            </a:r>
            <a:r>
              <a:rPr b="1" lang="en-US" sz="1100" spc="-1" strike="noStrike">
                <a:solidFill>
                  <a:srgbClr val="d1282e"/>
                </a:solidFill>
                <a:uFill>
                  <a:solidFill>
                    <a:srgbClr val="ffffff"/>
                  </a:solidFill>
                </a:uFill>
                <a:latin typeface="Arial"/>
              </a:rPr>
              <a:t>Psalm 5:5</a:t>
            </a:r>
            <a:r>
              <a:rPr b="1" lang="en-US" sz="1100" spc="-1" strike="noStrike">
                <a:solidFill>
                  <a:srgbClr val="ff0000"/>
                </a:solidFill>
                <a:uFill>
                  <a:solidFill>
                    <a:srgbClr val="ffffff"/>
                  </a:solidFill>
                </a:uFill>
                <a:latin typeface="Arial"/>
              </a:rPr>
              <a:t> </a:t>
            </a:r>
            <a:r>
              <a:rPr b="0" lang="en-US" sz="1100" spc="-1" strike="noStrike">
                <a:solidFill>
                  <a:srgbClr val="000000"/>
                </a:solidFill>
                <a:uFill>
                  <a:solidFill>
                    <a:srgbClr val="ffffff"/>
                  </a:solidFill>
                </a:uFill>
                <a:latin typeface="Arial"/>
              </a:rPr>
              <a:t>says, </a:t>
            </a:r>
            <a:r>
              <a:rPr b="0" i="1" lang="en-US" sz="1100" spc="-1" strike="noStrike">
                <a:solidFill>
                  <a:srgbClr val="000000"/>
                </a:solidFill>
                <a:uFill>
                  <a:solidFill>
                    <a:srgbClr val="ffffff"/>
                  </a:solidFill>
                </a:uFill>
                <a:latin typeface="Arial"/>
              </a:rPr>
              <a:t>“The arrogant cannot stand in Your presence; You hate all who do wrong.”</a:t>
            </a:r>
            <a:r>
              <a:rPr b="0" lang="en-US" sz="1100" spc="-1" strike="noStrike">
                <a:solidFill>
                  <a:srgbClr val="000000"/>
                </a:solidFill>
                <a:uFill>
                  <a:solidFill>
                    <a:srgbClr val="ffffff"/>
                  </a:solidFill>
                </a:uFill>
                <a:latin typeface="Arial"/>
              </a:rPr>
              <a:t> Notice that is it not some abstract “sin” or “wickedness” that God hates in this verse; </a:t>
            </a:r>
            <a:r>
              <a:rPr b="1" lang="en-US" sz="1100" spc="-1" strike="noStrike">
                <a:solidFill>
                  <a:srgbClr val="000000"/>
                </a:solidFill>
                <a:uFill>
                  <a:solidFill>
                    <a:srgbClr val="ffffff"/>
                  </a:solidFill>
                </a:uFill>
                <a:latin typeface="Arial"/>
              </a:rPr>
              <a:t>it is </a:t>
            </a:r>
            <a:r>
              <a:rPr b="1" lang="en-US" sz="1100" spc="-1" strike="noStrike" u="sng">
                <a:solidFill>
                  <a:srgbClr val="000000"/>
                </a:solidFill>
                <a:uFill>
                  <a:solidFill>
                    <a:srgbClr val="ffffff"/>
                  </a:solidFill>
                </a:uFill>
                <a:latin typeface="Arial"/>
              </a:rPr>
              <a:t>people</a:t>
            </a:r>
            <a:r>
              <a:rPr b="1" lang="en-US" sz="1100" spc="-1" strike="noStrike">
                <a:solidFill>
                  <a:srgbClr val="000000"/>
                </a:solidFill>
                <a:uFill>
                  <a:solidFill>
                    <a:srgbClr val="ffffff"/>
                  </a:solidFill>
                </a:uFill>
                <a:latin typeface="Arial"/>
              </a:rPr>
              <a:t> whom He hates</a:t>
            </a:r>
            <a:r>
              <a:rPr b="0" lang="en-US" sz="11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1" lang="en-US" sz="1100" spc="-1" strike="noStrike">
                <a:solidFill>
                  <a:srgbClr val="d1282e"/>
                </a:solidFill>
                <a:uFill>
                  <a:solidFill>
                    <a:srgbClr val="ffffff"/>
                  </a:solidFill>
                </a:uFill>
                <a:latin typeface="Arial"/>
              </a:rPr>
              <a:t>Psalm 139:21–22 </a:t>
            </a:r>
            <a:r>
              <a:rPr b="0" lang="en-US" sz="1100" spc="-1" strike="noStrike">
                <a:solidFill>
                  <a:srgbClr val="d1282e"/>
                </a:solidFill>
                <a:uFill>
                  <a:solidFill>
                    <a:srgbClr val="ffffff"/>
                  </a:solidFill>
                </a:uFill>
                <a:latin typeface="Arial"/>
              </a:rPr>
              <a:t> </a:t>
            </a:r>
            <a:r>
              <a:rPr b="0" lang="en-US" sz="1100" spc="-1" strike="noStrike">
                <a:solidFill>
                  <a:srgbClr val="000000"/>
                </a:solidFill>
                <a:uFill>
                  <a:solidFill>
                    <a:srgbClr val="ffffff"/>
                  </a:solidFill>
                </a:uFill>
                <a:latin typeface="Arial"/>
              </a:rPr>
              <a:t>tells us that we should join God in His holy hatred of these people: </a:t>
            </a:r>
            <a:r>
              <a:rPr b="0" i="1" lang="en-US" sz="1100" spc="-1" strike="noStrike">
                <a:solidFill>
                  <a:srgbClr val="000000"/>
                </a:solidFill>
                <a:uFill>
                  <a:solidFill>
                    <a:srgbClr val="ffffff"/>
                  </a:solidFill>
                </a:uFill>
                <a:latin typeface="Arial"/>
              </a:rPr>
              <a:t>“Do I not hate those who hate You, O Lord …? I have nothing but hatred for them; I count them my enemies.” </a:t>
            </a:r>
            <a:r>
              <a:rPr b="0" lang="en-US" sz="1100" spc="-1" strike="noStrike">
                <a:solidFill>
                  <a:srgbClr val="000000"/>
                </a:solidFill>
                <a:uFill>
                  <a:solidFill>
                    <a:srgbClr val="ffffff"/>
                  </a:solidFill>
                </a:uFill>
                <a:latin typeface="Arial"/>
              </a:rPr>
              <a:t>The New Testament says the same in </a:t>
            </a:r>
            <a:r>
              <a:rPr b="1" lang="en-US" sz="1100" spc="-1" strike="noStrike">
                <a:solidFill>
                  <a:srgbClr val="d1282e"/>
                </a:solidFill>
                <a:uFill>
                  <a:solidFill>
                    <a:srgbClr val="ffffff"/>
                  </a:solidFill>
                </a:uFill>
                <a:latin typeface="Arial"/>
              </a:rPr>
              <a:t>Revelation 2:6</a:t>
            </a:r>
            <a:r>
              <a:rPr b="0" lang="en-US" sz="11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Arial"/>
              </a:rPr>
              <a:t>How are we to understand this? In some cases, hate simply means </a:t>
            </a:r>
            <a:r>
              <a:rPr b="0" i="1" lang="en-US" sz="1100" spc="-1" strike="noStrike">
                <a:solidFill>
                  <a:srgbClr val="000000"/>
                </a:solidFill>
                <a:uFill>
                  <a:solidFill>
                    <a:srgbClr val="ffffff"/>
                  </a:solidFill>
                </a:uFill>
                <a:latin typeface="Arial"/>
              </a:rPr>
              <a:t>“love less.” </a:t>
            </a:r>
            <a:r>
              <a:rPr b="0" lang="en-US" sz="1100" spc="-1" strike="noStrike">
                <a:solidFill>
                  <a:srgbClr val="000000"/>
                </a:solidFill>
                <a:uFill>
                  <a:solidFill>
                    <a:srgbClr val="ffffff"/>
                  </a:solidFill>
                </a:uFill>
                <a:latin typeface="Arial"/>
              </a:rPr>
              <a:t>In </a:t>
            </a:r>
            <a:r>
              <a:rPr b="1" lang="en-US" sz="1100" spc="-1" strike="noStrike">
                <a:solidFill>
                  <a:srgbClr val="d1282e"/>
                </a:solidFill>
                <a:uFill>
                  <a:solidFill>
                    <a:srgbClr val="ffffff"/>
                  </a:solidFill>
                </a:uFill>
                <a:latin typeface="Arial"/>
              </a:rPr>
              <a:t>Luke 14:26</a:t>
            </a:r>
            <a:r>
              <a:rPr b="0" lang="en-US" sz="1100" spc="-1" strike="noStrike">
                <a:solidFill>
                  <a:srgbClr val="d1282e"/>
                </a:solidFill>
                <a:uFill>
                  <a:solidFill>
                    <a:srgbClr val="ffffff"/>
                  </a:solidFill>
                </a:uFill>
                <a:latin typeface="Arial"/>
              </a:rPr>
              <a:t> </a:t>
            </a:r>
            <a:r>
              <a:rPr b="0" lang="en-US" sz="1100" spc="-1" strike="noStrike">
                <a:solidFill>
                  <a:srgbClr val="000000"/>
                </a:solidFill>
                <a:uFill>
                  <a:solidFill>
                    <a:srgbClr val="ffffff"/>
                  </a:solidFill>
                </a:uFill>
                <a:latin typeface="Arial"/>
              </a:rPr>
              <a:t>we find Jesus saying that we must hate the members of our own families if we want to follow Him, while in the parallel passage in </a:t>
            </a:r>
            <a:r>
              <a:rPr b="1" lang="en-US" sz="1100" spc="-1" strike="noStrike">
                <a:solidFill>
                  <a:srgbClr val="000000"/>
                </a:solidFill>
                <a:uFill>
                  <a:solidFill>
                    <a:srgbClr val="ffffff"/>
                  </a:solidFill>
                </a:uFill>
                <a:latin typeface="Arial"/>
              </a:rPr>
              <a:t>Matthew 10:37</a:t>
            </a:r>
            <a:r>
              <a:rPr b="0" lang="en-US" sz="1100" spc="-1" strike="noStrike">
                <a:solidFill>
                  <a:srgbClr val="000000"/>
                </a:solidFill>
                <a:uFill>
                  <a:solidFill>
                    <a:srgbClr val="ffffff"/>
                  </a:solidFill>
                </a:uFill>
                <a:latin typeface="Arial"/>
              </a:rPr>
              <a:t>, Jesus says we must love them less than we love Him. That kind of “soft” explanation, however, won’t work in the passages we cited above. God did not love Esau less than Jacob; </a:t>
            </a:r>
            <a:r>
              <a:rPr b="1" lang="en-US" sz="1100" spc="-1" strike="noStrike">
                <a:solidFill>
                  <a:srgbClr val="000000"/>
                </a:solidFill>
                <a:uFill>
                  <a:solidFill>
                    <a:srgbClr val="ffffff"/>
                  </a:solidFill>
                </a:uFill>
                <a:latin typeface="Arial"/>
              </a:rPr>
              <a:t>He did not love Esau </a:t>
            </a:r>
            <a:r>
              <a:rPr b="1" lang="en-US" sz="1100" spc="-1" strike="noStrike" u="sng">
                <a:solidFill>
                  <a:srgbClr val="000000"/>
                </a:solidFill>
                <a:uFill>
                  <a:solidFill>
                    <a:srgbClr val="ffffff"/>
                  </a:solidFill>
                </a:uFill>
                <a:latin typeface="Arial"/>
              </a:rPr>
              <a:t>in any</a:t>
            </a:r>
            <a:r>
              <a:rPr b="1" lang="en-US" sz="1100" spc="-1" strike="noStrike">
                <a:solidFill>
                  <a:srgbClr val="000000"/>
                </a:solidFill>
                <a:uFill>
                  <a:solidFill>
                    <a:srgbClr val="ffffff"/>
                  </a:solidFill>
                </a:uFill>
                <a:latin typeface="Arial"/>
              </a:rPr>
              <a:t> saving way at all.</a:t>
            </a:r>
            <a:endParaRPr b="1" lang="en-US" sz="20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Arial"/>
              </a:rPr>
              <a:t>It is </a:t>
            </a:r>
            <a:r>
              <a:rPr b="1" lang="en-US" sz="1100" spc="-1" strike="noStrike">
                <a:solidFill>
                  <a:srgbClr val="d1282e"/>
                </a:solidFill>
                <a:uFill>
                  <a:solidFill>
                    <a:srgbClr val="ffffff"/>
                  </a:solidFill>
                </a:uFill>
                <a:latin typeface="Arial"/>
              </a:rPr>
              <a:t>Psalm 139:21–22 </a:t>
            </a:r>
            <a:r>
              <a:rPr b="0" lang="en-US" sz="1100" spc="-1" strike="noStrike">
                <a:solidFill>
                  <a:srgbClr val="000000"/>
                </a:solidFill>
                <a:uFill>
                  <a:solidFill>
                    <a:srgbClr val="ffffff"/>
                  </a:solidFill>
                </a:uFill>
                <a:latin typeface="Arial"/>
              </a:rPr>
              <a:t>that gives us an important perspective on this matter. To hate someone is to count him as an enemy and to treat him as an enemy. In the Bible, hatred is not an emotion primarily, but rather a covenant action. Those who treat God as an enemy will find God treating them the same way. Since they are His enemies, and He “hates” them, He will destroy them.</a:t>
            </a:r>
            <a:endParaRPr b="1" lang="en-US" sz="20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Arial"/>
              </a:rPr>
              <a:t>The “soft” and the “hard” senses of hatred can be put together this way: When the Bible speaks of </a:t>
            </a:r>
            <a:r>
              <a:rPr b="1" lang="en-US" sz="1100" spc="-1" strike="noStrike">
                <a:solidFill>
                  <a:srgbClr val="000000"/>
                </a:solidFill>
                <a:uFill>
                  <a:solidFill>
                    <a:srgbClr val="ffffff"/>
                  </a:solidFill>
                </a:uFill>
                <a:latin typeface="Arial"/>
              </a:rPr>
              <a:t>God’s </a:t>
            </a:r>
            <a:r>
              <a:rPr b="1" lang="en-US" sz="1100" spc="-1" strike="noStrike" u="sng">
                <a:solidFill>
                  <a:srgbClr val="000000"/>
                </a:solidFill>
                <a:uFill>
                  <a:solidFill>
                    <a:srgbClr val="ffffff"/>
                  </a:solidFill>
                </a:uFill>
                <a:latin typeface="Arial"/>
              </a:rPr>
              <a:t>loving</a:t>
            </a:r>
            <a:r>
              <a:rPr b="1" lang="en-US" sz="1100" spc="-1" strike="noStrike">
                <a:solidFill>
                  <a:srgbClr val="000000"/>
                </a:solidFill>
                <a:uFill>
                  <a:solidFill>
                    <a:srgbClr val="ffffff"/>
                  </a:solidFill>
                </a:uFill>
                <a:latin typeface="Arial"/>
              </a:rPr>
              <a:t> someone, it means He has chosen to </a:t>
            </a:r>
            <a:r>
              <a:rPr b="1" lang="en-US" sz="1100" spc="-1" strike="noStrike" u="sng">
                <a:solidFill>
                  <a:srgbClr val="000000"/>
                </a:solidFill>
                <a:uFill>
                  <a:solidFill>
                    <a:srgbClr val="ffffff"/>
                  </a:solidFill>
                </a:uFill>
                <a:latin typeface="Arial"/>
              </a:rPr>
              <a:t>favor</a:t>
            </a:r>
            <a:r>
              <a:rPr b="1" lang="en-US" sz="1100" spc="-1" strike="noStrike">
                <a:solidFill>
                  <a:srgbClr val="000000"/>
                </a:solidFill>
                <a:uFill>
                  <a:solidFill>
                    <a:srgbClr val="ffffff"/>
                  </a:solidFill>
                </a:uFill>
                <a:latin typeface="Arial"/>
              </a:rPr>
              <a:t> them</a:t>
            </a:r>
            <a:r>
              <a:rPr b="0" lang="en-US" sz="1100" spc="-1" strike="noStrike">
                <a:solidFill>
                  <a:srgbClr val="000000"/>
                </a:solidFill>
                <a:uFill>
                  <a:solidFill>
                    <a:srgbClr val="ffffff"/>
                  </a:solidFill>
                </a:uFill>
                <a:latin typeface="Arial"/>
              </a:rPr>
              <a:t>; when it speaks of </a:t>
            </a:r>
            <a:r>
              <a:rPr b="1" lang="en-US" sz="1100" spc="-1" strike="noStrike">
                <a:solidFill>
                  <a:srgbClr val="000000"/>
                </a:solidFill>
                <a:uFill>
                  <a:solidFill>
                    <a:srgbClr val="ffffff"/>
                  </a:solidFill>
                </a:uFill>
                <a:latin typeface="Arial"/>
              </a:rPr>
              <a:t>God’s </a:t>
            </a:r>
            <a:r>
              <a:rPr b="1" lang="en-US" sz="1100" spc="-1" strike="noStrike" u="sng">
                <a:solidFill>
                  <a:srgbClr val="000000"/>
                </a:solidFill>
                <a:uFill>
                  <a:solidFill>
                    <a:srgbClr val="ffffff"/>
                  </a:solidFill>
                </a:uFill>
                <a:latin typeface="Arial"/>
              </a:rPr>
              <a:t>hating</a:t>
            </a:r>
            <a:r>
              <a:rPr b="1" lang="en-US" sz="1100" spc="-1" strike="noStrike">
                <a:solidFill>
                  <a:srgbClr val="000000"/>
                </a:solidFill>
                <a:uFill>
                  <a:solidFill>
                    <a:srgbClr val="ffffff"/>
                  </a:solidFill>
                </a:uFill>
                <a:latin typeface="Arial"/>
              </a:rPr>
              <a:t> someone, it means He has chosen </a:t>
            </a:r>
            <a:r>
              <a:rPr b="1" lang="en-US" sz="1100" spc="-1" strike="noStrike" u="sng">
                <a:solidFill>
                  <a:srgbClr val="000000"/>
                </a:solidFill>
                <a:uFill>
                  <a:solidFill>
                    <a:srgbClr val="ffffff"/>
                  </a:solidFill>
                </a:uFill>
                <a:latin typeface="Arial"/>
              </a:rPr>
              <a:t>not</a:t>
            </a:r>
            <a:r>
              <a:rPr b="1" lang="en-US" sz="1100" spc="-1" strike="noStrike">
                <a:solidFill>
                  <a:srgbClr val="000000"/>
                </a:solidFill>
                <a:uFill>
                  <a:solidFill>
                    <a:srgbClr val="ffffff"/>
                  </a:solidFill>
                </a:uFill>
                <a:latin typeface="Arial"/>
              </a:rPr>
              <a:t> to </a:t>
            </a:r>
            <a:r>
              <a:rPr b="1" lang="en-US" sz="1100" spc="-1" strike="noStrike" u="sng">
                <a:solidFill>
                  <a:srgbClr val="000000"/>
                </a:solidFill>
                <a:uFill>
                  <a:solidFill>
                    <a:srgbClr val="ffffff"/>
                  </a:solidFill>
                </a:uFill>
                <a:latin typeface="Arial"/>
              </a:rPr>
              <a:t>favor</a:t>
            </a:r>
            <a:r>
              <a:rPr b="1" lang="en-US" sz="1100" spc="-1" strike="noStrike">
                <a:solidFill>
                  <a:srgbClr val="000000"/>
                </a:solidFill>
                <a:uFill>
                  <a:solidFill>
                    <a:srgbClr val="ffffff"/>
                  </a:solidFill>
                </a:uFill>
                <a:latin typeface="Arial"/>
              </a:rPr>
              <a:t> them</a:t>
            </a:r>
            <a:r>
              <a:rPr b="0" lang="en-US" sz="1100" spc="-1" strike="noStrike">
                <a:solidFill>
                  <a:srgbClr val="000000"/>
                </a:solidFill>
                <a:uFill>
                  <a:solidFill>
                    <a:srgbClr val="ffffff"/>
                  </a:solidFill>
                </a:uFill>
                <a:latin typeface="Arial"/>
              </a:rPr>
              <a:t>. Thus, we are to favor Christ and not favor the members of our families. Thus, God favored Jacob and did not favor Esau. Thus, we favor God’s friends and we do not favor God’s enemies (</a:t>
            </a:r>
            <a:r>
              <a:rPr b="1" lang="en-US" sz="1100" spc="-1" strike="noStrike">
                <a:solidFill>
                  <a:srgbClr val="d1282e"/>
                </a:solidFill>
                <a:uFill>
                  <a:solidFill>
                    <a:srgbClr val="ffffff"/>
                  </a:solidFill>
                </a:uFill>
                <a:latin typeface="Arial"/>
              </a:rPr>
              <a:t>Psalm 139</a:t>
            </a:r>
            <a:r>
              <a:rPr b="0" lang="en-US" sz="11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Arial"/>
              </a:rPr>
              <a:t>Favoring is a choice, not an emotion. When family members attack the church, we must choose to side with Christ. When God favors us, it means He elects us; those He disfavors, He leaves to their own damnation.</a:t>
            </a:r>
            <a:endParaRPr b="1" lang="en-US" sz="20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Arial"/>
              </a:rPr>
              <a:t>When we see that love and hate boil down to favor and disfavor, we can see that they are objective and that they involve conscious decisions. How does understanding this change how you look at people? </a:t>
            </a:r>
            <a:r>
              <a:rPr b="1" lang="en-US" sz="1100" spc="-1" strike="noStrike">
                <a:solidFill>
                  <a:srgbClr val="000000"/>
                </a:solidFill>
                <a:uFill>
                  <a:solidFill>
                    <a:srgbClr val="ffffff"/>
                  </a:solidFill>
                </a:uFill>
                <a:latin typeface="Arial"/>
              </a:rPr>
              <a:t>Resolve to favor those you are commanded to love </a:t>
            </a:r>
            <a:r>
              <a:rPr b="1" lang="en-US" sz="1100" spc="-1" strike="noStrike" u="sng">
                <a:solidFill>
                  <a:srgbClr val="000000"/>
                </a:solidFill>
                <a:uFill>
                  <a:solidFill>
                    <a:srgbClr val="ffffff"/>
                  </a:solidFill>
                </a:uFill>
                <a:latin typeface="Arial"/>
              </a:rPr>
              <a:t>and disfavor those you are commanded to hate</a:t>
            </a:r>
            <a:r>
              <a:rPr b="1" lang="en-US" sz="11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gn="r">
              <a:lnSpc>
                <a:spcPct val="100000"/>
              </a:lnSpc>
            </a:pPr>
            <a:r>
              <a:rPr b="0" lang="en-US" sz="1100" spc="-1" strike="noStrike">
                <a:solidFill>
                  <a:srgbClr val="000000"/>
                </a:solidFill>
                <a:uFill>
                  <a:solidFill>
                    <a:srgbClr val="ffffff"/>
                  </a:solidFill>
                </a:uFill>
                <a:latin typeface="Arial"/>
              </a:rPr>
              <a:t>R. C. Sproul</a:t>
            </a:r>
            <a:endParaRPr b="1" lang="en-US" sz="2000" spc="-1" strike="noStrike">
              <a:solidFill>
                <a:srgbClr val="000000"/>
              </a:solidFill>
              <a:uFill>
                <a:solidFill>
                  <a:srgbClr val="ffffff"/>
                </a:solidFill>
              </a:uFill>
              <a:latin typeface="Arial"/>
            </a:endParaRPr>
          </a:p>
          <a:p>
            <a:pPr algn="r">
              <a:lnSpc>
                <a:spcPct val="100000"/>
              </a:lnSpc>
            </a:pPr>
            <a:r>
              <a:rPr b="0" lang="en-US" sz="1100" spc="-1" strike="noStrike" u="sng">
                <a:solidFill>
                  <a:srgbClr val="cc9900"/>
                </a:solidFill>
                <a:uFill>
                  <a:solidFill>
                    <a:srgbClr val="ffffff"/>
                  </a:solidFill>
                </a:uFill>
                <a:latin typeface="Arial"/>
                <a:hlinkClick r:id="rId1"/>
              </a:rPr>
              <a:t>http://www.ligonier.org/learn/devotionals/gods-love-and-gods-hatred</a:t>
            </a:r>
            <a:r>
              <a:rPr b="0" lang="en-US" sz="1100" spc="-1" strike="noStrike" u="sng">
                <a:solidFill>
                  <a:srgbClr val="cc9900"/>
                </a:solidFill>
                <a:uFill>
                  <a:solidFill>
                    <a:srgbClr val="ffffff"/>
                  </a:solidFill>
                </a:uFill>
                <a:latin typeface="Arial"/>
                <a:hlinkClick r:id="rId2"/>
              </a:rPr>
              <a:t>/</a:t>
            </a:r>
            <a:endParaRPr b="1" lang="en-US" sz="2000" spc="-1" strike="noStrike">
              <a:solidFill>
                <a:srgbClr val="000000"/>
              </a:solidFill>
              <a:uFill>
                <a:solidFill>
                  <a:srgbClr val="ffffff"/>
                </a:solidFill>
              </a:uFill>
              <a:latin typeface="Arial"/>
            </a:endParaRPr>
          </a:p>
        </p:txBody>
      </p:sp>
      <p:sp>
        <p:nvSpPr>
          <p:cNvPr id="505" name="TextShape 3"/>
          <p:cNvSpPr txBox="1"/>
          <p:nvPr/>
        </p:nvSpPr>
        <p:spPr>
          <a:xfrm rot="16200000">
            <a:off x="8391600" y="4368600"/>
            <a:ext cx="986400" cy="364680"/>
          </a:xfrm>
          <a:prstGeom prst="rect">
            <a:avLst/>
          </a:prstGeom>
          <a:noFill/>
          <a:ln>
            <a:noFill/>
          </a:ln>
        </p:spPr>
        <p:txBody>
          <a:bodyPr anchor="ctr"/>
          <a:p>
            <a:pPr>
              <a:lnSpc>
                <a:spcPct val="100000"/>
              </a:lnSpc>
            </a:pPr>
            <a:fld id="{CD3FCD77-6A37-4935-8276-5FDB892C66A0}"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213" dur="indefinite" restart="never" nodeType="tmRoot">
          <p:childTnLst>
            <p:seq>
              <p:cTn id="1214" nodeType="mainSeq"/>
              <p:prevCondLst>
                <p:cond delay="0" evt="onPrev">
                  <p:tgtEl>
                    <p:sldTgt/>
                  </p:tgtEl>
                </p:cond>
              </p:prevCondLst>
              <p:nextCondLst>
                <p:cond delay="0" evt="onNext">
                  <p:tgtEl>
                    <p:sldTgt/>
                  </p:tgtEl>
                </p:cond>
              </p:nextCondLst>
            </p:seq>
          </p:childTnLst>
        </p:cTn>
      </p:par>
    </p:tnLst>
  </p:timing>
</p:sld>
</file>

<file path=ppt/slides/slide1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6"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Context, Context, Context!</a:t>
            </a:r>
            <a:endParaRPr b="0" lang="en-US" sz="1800" spc="-1" strike="noStrike">
              <a:solidFill>
                <a:srgbClr val="000000"/>
              </a:solidFill>
              <a:uFill>
                <a:solidFill>
                  <a:srgbClr val="ffffff"/>
                </a:solidFill>
              </a:uFill>
              <a:latin typeface="Arial"/>
            </a:endParaRPr>
          </a:p>
        </p:txBody>
      </p:sp>
      <p:sp>
        <p:nvSpPr>
          <p:cNvPr id="507"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May sound like Calvinism </a:t>
            </a:r>
            <a:r>
              <a:rPr b="1" i="1" lang="en-US" sz="2400" spc="-1" strike="noStrike">
                <a:solidFill>
                  <a:srgbClr val="000000"/>
                </a:solidFill>
                <a:uFill>
                  <a:solidFill>
                    <a:srgbClr val="ffffff"/>
                  </a:solidFill>
                </a:uFill>
                <a:latin typeface="Arial"/>
              </a:rPr>
              <a:t>in context </a:t>
            </a:r>
            <a:r>
              <a:rPr b="0" lang="en-US" sz="2400" spc="-1" strike="noStrike">
                <a:solidFill>
                  <a:srgbClr val="000000"/>
                </a:solidFill>
                <a:uFill>
                  <a:solidFill>
                    <a:srgbClr val="ffffff"/>
                  </a:solidFill>
                </a:uFill>
                <a:latin typeface="Arial"/>
              </a:rPr>
              <a:t>of Calvinism…</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Making points about God’s sovereign rule and choices.</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Does not identify choices He made, except at beginning and end of chapter – and in references’ context.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Approach:</a:t>
            </a:r>
            <a:r>
              <a:rPr b="0" lang="en-US" sz="2400" spc="-1" strike="noStrike">
                <a:solidFill>
                  <a:srgbClr val="000000"/>
                </a:solidFill>
                <a:uFill>
                  <a:solidFill>
                    <a:srgbClr val="ffffff"/>
                  </a:solidFill>
                </a:uFill>
                <a:latin typeface="Arial"/>
              </a:rPr>
              <a:t>  Limited time …</a:t>
            </a:r>
            <a:endParaRPr b="1" lang="en-US" sz="2000" spc="-1" strike="noStrike">
              <a:solidFill>
                <a:srgbClr val="000000"/>
              </a:solidFill>
              <a:uFill>
                <a:solidFill>
                  <a:srgbClr val="ffffff"/>
                </a:solidFill>
              </a:uFill>
              <a:latin typeface="Arial"/>
            </a:endParaRPr>
          </a:p>
          <a:p>
            <a:pPr lvl="1" marL="800280" indent="-342720">
              <a:lnSpc>
                <a:spcPct val="100000"/>
              </a:lnSpc>
              <a:buClr>
                <a:srgbClr val="d1282e"/>
              </a:buClr>
              <a:buFont typeface="Arial"/>
              <a:buChar char="•"/>
            </a:pPr>
            <a:r>
              <a:rPr b="0" lang="en-US" sz="2400" spc="-1" strike="noStrike">
                <a:solidFill>
                  <a:srgbClr val="000000"/>
                </a:solidFill>
                <a:uFill>
                  <a:solidFill>
                    <a:srgbClr val="ffffff"/>
                  </a:solidFill>
                </a:uFill>
                <a:latin typeface="Arial"/>
              </a:rPr>
              <a:t>Establish contextual “bookends” – bound meaning.</a:t>
            </a:r>
            <a:endParaRPr b="0" lang="en-US" sz="1800" spc="-1" strike="noStrike">
              <a:solidFill>
                <a:srgbClr val="000000"/>
              </a:solidFill>
              <a:uFill>
                <a:solidFill>
                  <a:srgbClr val="ffffff"/>
                </a:solidFill>
              </a:uFill>
              <a:latin typeface="Arial"/>
            </a:endParaRPr>
          </a:p>
          <a:p>
            <a:pPr lvl="1" marL="800280" indent="-342720">
              <a:lnSpc>
                <a:spcPct val="100000"/>
              </a:lnSpc>
              <a:buClr>
                <a:srgbClr val="d1282e"/>
              </a:buClr>
              <a:buFont typeface="Arial"/>
              <a:buChar char="•"/>
            </a:pPr>
            <a:r>
              <a:rPr b="0" lang="en-US" sz="2400" spc="-1" strike="noStrike">
                <a:solidFill>
                  <a:srgbClr val="000000"/>
                </a:solidFill>
                <a:uFill>
                  <a:solidFill>
                    <a:srgbClr val="ffffff"/>
                  </a:solidFill>
                </a:uFill>
                <a:latin typeface="Arial"/>
              </a:rPr>
              <a:t>Observe contextual inconsistencies with Calvinism.</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Definitions:</a:t>
            </a:r>
            <a:r>
              <a:rPr b="0" lang="en-US" sz="2400" spc="-1" strike="noStrike">
                <a:solidFill>
                  <a:srgbClr val="000000"/>
                </a:solidFill>
                <a:uFill>
                  <a:solidFill>
                    <a:srgbClr val="ffffff"/>
                  </a:solidFill>
                </a:uFill>
                <a:latin typeface="Arial"/>
              </a:rPr>
              <a:t>  Do not let Calvinists preload their conclusions into their definitions of the words used here.</a:t>
            </a:r>
            <a:endParaRPr b="1" lang="en-US" sz="2000" spc="-1" strike="noStrike">
              <a:solidFill>
                <a:srgbClr val="000000"/>
              </a:solidFill>
              <a:uFill>
                <a:solidFill>
                  <a:srgbClr val="ffffff"/>
                </a:solidFill>
              </a:uFill>
              <a:latin typeface="Arial"/>
            </a:endParaRPr>
          </a:p>
        </p:txBody>
      </p:sp>
      <p:sp>
        <p:nvSpPr>
          <p:cNvPr id="508" name="TextShape 3"/>
          <p:cNvSpPr txBox="1"/>
          <p:nvPr/>
        </p:nvSpPr>
        <p:spPr>
          <a:xfrm rot="16200000">
            <a:off x="8391600" y="4368600"/>
            <a:ext cx="986400" cy="364680"/>
          </a:xfrm>
          <a:prstGeom prst="rect">
            <a:avLst/>
          </a:prstGeom>
          <a:noFill/>
          <a:ln>
            <a:noFill/>
          </a:ln>
        </p:spPr>
        <p:txBody>
          <a:bodyPr anchor="ctr"/>
          <a:p>
            <a:pPr>
              <a:lnSpc>
                <a:spcPct val="100000"/>
              </a:lnSpc>
            </a:pPr>
            <a:fld id="{DA9DEEF5-92B6-4F89-AC6D-933A0470D44A}"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215" dur="indefinite" restart="never" nodeType="tmRoot">
          <p:childTnLst>
            <p:seq>
              <p:cTn id="1216" dur="indefinite" nodeType="mainSeq">
                <p:childTnLst>
                  <p:par>
                    <p:cTn id="1217" fill="hold">
                      <p:stCondLst>
                        <p:cond delay="indefinite"/>
                      </p:stCondLst>
                      <p:childTnLst>
                        <p:par>
                          <p:cTn id="1218" fill="hold">
                            <p:stCondLst>
                              <p:cond delay="0"/>
                            </p:stCondLst>
                            <p:childTnLst>
                              <p:par>
                                <p:cTn id="1219" nodeType="clickEffect" fill="hold" presetClass="entr" presetID="1">
                                  <p:stCondLst>
                                    <p:cond delay="0"/>
                                  </p:stCondLst>
                                  <p:childTnLst>
                                    <p:set>
                                      <p:cBhvr>
                                        <p:cTn id="1220" dur="1" fill="hold">
                                          <p:stCondLst>
                                            <p:cond delay="0"/>
                                          </p:stCondLst>
                                        </p:cTn>
                                        <p:tgtEl>
                                          <p:spTgt spid="507">
                                            <p:txEl>
                                              <p:pRg st="0" end="50"/>
                                            </p:txEl>
                                          </p:spTgt>
                                        </p:tgtEl>
                                        <p:attrNameLst>
                                          <p:attrName>style.visibility</p:attrName>
                                        </p:attrNameLst>
                                      </p:cBhvr>
                                      <p:to>
                                        <p:strVal val="visible"/>
                                      </p:to>
                                    </p:set>
                                  </p:childTnLst>
                                </p:cTn>
                              </p:par>
                            </p:childTnLst>
                          </p:cTn>
                        </p:par>
                      </p:childTnLst>
                    </p:cTn>
                  </p:par>
                  <p:par>
                    <p:cTn id="1221" fill="hold">
                      <p:stCondLst>
                        <p:cond delay="indefinite"/>
                      </p:stCondLst>
                      <p:childTnLst>
                        <p:par>
                          <p:cTn id="1222" fill="hold">
                            <p:stCondLst>
                              <p:cond delay="0"/>
                            </p:stCondLst>
                            <p:childTnLst>
                              <p:par>
                                <p:cTn id="1223" nodeType="clickEffect" fill="hold" presetClass="entr" presetID="1">
                                  <p:stCondLst>
                                    <p:cond delay="0"/>
                                  </p:stCondLst>
                                  <p:childTnLst>
                                    <p:set>
                                      <p:cBhvr>
                                        <p:cTn id="1224" dur="1" fill="hold">
                                          <p:stCondLst>
                                            <p:cond delay="0"/>
                                          </p:stCondLst>
                                        </p:cTn>
                                        <p:tgtEl>
                                          <p:spTgt spid="507">
                                            <p:txEl>
                                              <p:pRg st="50" end="104"/>
                                            </p:txEl>
                                          </p:spTgt>
                                        </p:tgtEl>
                                        <p:attrNameLst>
                                          <p:attrName>style.visibility</p:attrName>
                                        </p:attrNameLst>
                                      </p:cBhvr>
                                      <p:to>
                                        <p:strVal val="visible"/>
                                      </p:to>
                                    </p:set>
                                  </p:childTnLst>
                                </p:cTn>
                              </p:par>
                            </p:childTnLst>
                          </p:cTn>
                        </p:par>
                      </p:childTnLst>
                    </p:cTn>
                  </p:par>
                  <p:par>
                    <p:cTn id="1225" fill="hold">
                      <p:stCondLst>
                        <p:cond delay="indefinite"/>
                      </p:stCondLst>
                      <p:childTnLst>
                        <p:par>
                          <p:cTn id="1226" fill="hold">
                            <p:stCondLst>
                              <p:cond delay="0"/>
                            </p:stCondLst>
                            <p:childTnLst>
                              <p:par>
                                <p:cTn id="1227" nodeType="clickEffect" fill="hold" presetClass="entr" presetID="1">
                                  <p:stCondLst>
                                    <p:cond delay="0"/>
                                  </p:stCondLst>
                                  <p:childTnLst>
                                    <p:set>
                                      <p:cBhvr>
                                        <p:cTn id="1228" dur="1" fill="hold">
                                          <p:stCondLst>
                                            <p:cond delay="0"/>
                                          </p:stCondLst>
                                        </p:cTn>
                                        <p:tgtEl>
                                          <p:spTgt spid="507">
                                            <p:txEl>
                                              <p:pRg st="104" end="208"/>
                                            </p:txEl>
                                          </p:spTgt>
                                        </p:tgtEl>
                                        <p:attrNameLst>
                                          <p:attrName>style.visibility</p:attrName>
                                        </p:attrNameLst>
                                      </p:cBhvr>
                                      <p:to>
                                        <p:strVal val="visible"/>
                                      </p:to>
                                    </p:set>
                                  </p:childTnLst>
                                </p:cTn>
                              </p:par>
                            </p:childTnLst>
                          </p:cTn>
                        </p:par>
                      </p:childTnLst>
                    </p:cTn>
                  </p:par>
                  <p:par>
                    <p:cTn id="1229" fill="hold">
                      <p:stCondLst>
                        <p:cond delay="indefinite"/>
                      </p:stCondLst>
                      <p:childTnLst>
                        <p:par>
                          <p:cTn id="1230" fill="hold">
                            <p:stCondLst>
                              <p:cond delay="0"/>
                            </p:stCondLst>
                            <p:childTnLst>
                              <p:par>
                                <p:cTn id="1231" nodeType="clickEffect" fill="hold" presetClass="entr" presetID="1">
                                  <p:stCondLst>
                                    <p:cond delay="0"/>
                                  </p:stCondLst>
                                  <p:childTnLst>
                                    <p:set>
                                      <p:cBhvr>
                                        <p:cTn id="1232" dur="1" fill="hold">
                                          <p:stCondLst>
                                            <p:cond delay="0"/>
                                          </p:stCondLst>
                                        </p:cTn>
                                        <p:tgtEl>
                                          <p:spTgt spid="507">
                                            <p:txEl>
                                              <p:pRg st="208" end="234"/>
                                            </p:txEl>
                                          </p:spTgt>
                                        </p:tgtEl>
                                        <p:attrNameLst>
                                          <p:attrName>style.visibility</p:attrName>
                                        </p:attrNameLst>
                                      </p:cBhvr>
                                      <p:to>
                                        <p:strVal val="visible"/>
                                      </p:to>
                                    </p:set>
                                  </p:childTnLst>
                                </p:cTn>
                              </p:par>
                              <p:par>
                                <p:cTn id="1233" nodeType="withEffect" fill="hold" presetClass="entr" presetID="1">
                                  <p:stCondLst>
                                    <p:cond delay="0"/>
                                  </p:stCondLst>
                                  <p:childTnLst>
                                    <p:set>
                                      <p:cBhvr>
                                        <p:cTn id="1234" dur="1" fill="hold">
                                          <p:stCondLst>
                                            <p:cond delay="0"/>
                                          </p:stCondLst>
                                        </p:cTn>
                                        <p:tgtEl>
                                          <p:spTgt spid="507">
                                            <p:txEl>
                                              <p:pRg st="234" end="283"/>
                                            </p:txEl>
                                          </p:spTgt>
                                        </p:tgtEl>
                                        <p:attrNameLst>
                                          <p:attrName>style.visibility</p:attrName>
                                        </p:attrNameLst>
                                      </p:cBhvr>
                                      <p:to>
                                        <p:strVal val="visible"/>
                                      </p:to>
                                    </p:set>
                                  </p:childTnLst>
                                </p:cTn>
                              </p:par>
                              <p:par>
                                <p:cTn id="1235" nodeType="withEffect" fill="hold" presetClass="entr" presetID="1">
                                  <p:stCondLst>
                                    <p:cond delay="0"/>
                                  </p:stCondLst>
                                  <p:childTnLst>
                                    <p:set>
                                      <p:cBhvr>
                                        <p:cTn id="1236" dur="1" fill="hold">
                                          <p:stCondLst>
                                            <p:cond delay="0"/>
                                          </p:stCondLst>
                                        </p:cTn>
                                        <p:tgtEl>
                                          <p:spTgt spid="507">
                                            <p:txEl>
                                              <p:pRg st="283" end="334"/>
                                            </p:txEl>
                                          </p:spTgt>
                                        </p:tgtEl>
                                        <p:attrNameLst>
                                          <p:attrName>style.visibility</p:attrName>
                                        </p:attrNameLst>
                                      </p:cBhvr>
                                      <p:to>
                                        <p:strVal val="visible"/>
                                      </p:to>
                                    </p:set>
                                  </p:childTnLst>
                                </p:cTn>
                              </p:par>
                            </p:childTnLst>
                          </p:cTn>
                        </p:par>
                      </p:childTnLst>
                    </p:cTn>
                  </p:par>
                  <p:par>
                    <p:cTn id="1237" fill="hold">
                      <p:stCondLst>
                        <p:cond delay="indefinite"/>
                      </p:stCondLst>
                      <p:childTnLst>
                        <p:par>
                          <p:cTn id="1238" fill="hold">
                            <p:stCondLst>
                              <p:cond delay="0"/>
                            </p:stCondLst>
                            <p:childTnLst>
                              <p:par>
                                <p:cTn id="1239" nodeType="clickEffect" fill="hold" presetClass="entr" presetID="1">
                                  <p:stCondLst>
                                    <p:cond delay="0"/>
                                  </p:stCondLst>
                                  <p:childTnLst>
                                    <p:set>
                                      <p:cBhvr>
                                        <p:cTn id="1240" dur="1" fill="hold">
                                          <p:stCondLst>
                                            <p:cond delay="0"/>
                                          </p:stCondLst>
                                        </p:cTn>
                                        <p:tgtEl>
                                          <p:spTgt spid="507">
                                            <p:txEl>
                                              <p:pRg st="334" end="44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Concern For Rejected Israel</a:t>
            </a:r>
            <a:endParaRPr b="0" lang="en-US" sz="1800" spc="-1" strike="noStrike">
              <a:solidFill>
                <a:srgbClr val="000000"/>
              </a:solidFill>
              <a:uFill>
                <a:solidFill>
                  <a:srgbClr val="ffffff"/>
                </a:solidFill>
              </a:uFill>
              <a:latin typeface="Arial"/>
            </a:endParaRPr>
          </a:p>
        </p:txBody>
      </p:sp>
      <p:sp>
        <p:nvSpPr>
          <p:cNvPr id="510" name="TextShape 2"/>
          <p:cNvSpPr txBox="1"/>
          <p:nvPr/>
        </p:nvSpPr>
        <p:spPr>
          <a:xfrm>
            <a:off x="457200" y="617400"/>
            <a:ext cx="8229240" cy="4320360"/>
          </a:xfrm>
          <a:prstGeom prst="rect">
            <a:avLst/>
          </a:prstGeom>
          <a:noFill/>
          <a:ln>
            <a:noFill/>
          </a:ln>
        </p:spPr>
        <p:txBody>
          <a:bodyPr/>
          <a:p>
            <a:pPr marL="343080" indent="-342720">
              <a:lnSpc>
                <a:spcPct val="90000"/>
              </a:lnSpc>
              <a:buClr>
                <a:srgbClr val="d1282e"/>
              </a:buClr>
              <a:buFont typeface="Arial"/>
              <a:buChar char="•"/>
            </a:pPr>
            <a:r>
              <a:rPr b="1" lang="en-US" sz="2400" spc="-1" strike="noStrike">
                <a:solidFill>
                  <a:srgbClr val="d1282e"/>
                </a:solidFill>
                <a:uFill>
                  <a:solidFill>
                    <a:srgbClr val="ffffff"/>
                  </a:solidFill>
                </a:uFill>
                <a:latin typeface="Arial"/>
              </a:rPr>
              <a:t>Rom. 8:28-39</a:t>
            </a:r>
            <a:r>
              <a:rPr b="0" lang="en-US" sz="2400" spc="-1" strike="noStrike">
                <a:solidFill>
                  <a:srgbClr val="000000"/>
                </a:solidFill>
                <a:uFill>
                  <a:solidFill>
                    <a:srgbClr val="ffffff"/>
                  </a:solidFill>
                </a:uFill>
                <a:latin typeface="Arial"/>
              </a:rPr>
              <a:t>: Power of God’s calling &amp; predestination.</a:t>
            </a:r>
            <a:endParaRPr b="1" lang="en-US" sz="2000" spc="-1" strike="noStrike">
              <a:solidFill>
                <a:srgbClr val="000000"/>
              </a:solidFill>
              <a:uFill>
                <a:solidFill>
                  <a:srgbClr val="ffffff"/>
                </a:solidFill>
              </a:uFill>
              <a:latin typeface="Arial"/>
            </a:endParaRPr>
          </a:p>
          <a:p>
            <a:pPr marL="343080" indent="-342720">
              <a:lnSpc>
                <a:spcPct val="90000"/>
              </a:lnSpc>
              <a:buClr>
                <a:srgbClr val="000000"/>
              </a:buClr>
              <a:buFont typeface="Arial"/>
              <a:buChar char="•"/>
            </a:pPr>
            <a:r>
              <a:rPr b="0" lang="en-US" sz="2400" spc="-1" strike="noStrike">
                <a:solidFill>
                  <a:srgbClr val="000000"/>
                </a:solidFill>
                <a:uFill>
                  <a:solidFill>
                    <a:srgbClr val="ffffff"/>
                  </a:solidFill>
                </a:uFill>
                <a:latin typeface="Arial"/>
              </a:rPr>
              <a:t>What about the Jews?  Did God’s promise fail?</a:t>
            </a:r>
            <a:endParaRPr b="1" lang="en-US" sz="2000" spc="-1" strike="noStrike">
              <a:solidFill>
                <a:srgbClr val="000000"/>
              </a:solidFill>
              <a:uFill>
                <a:solidFill>
                  <a:srgbClr val="ffffff"/>
                </a:solidFill>
              </a:uFill>
              <a:latin typeface="Arial"/>
            </a:endParaRPr>
          </a:p>
          <a:p>
            <a:pPr>
              <a:lnSpc>
                <a:spcPct val="90000"/>
              </a:lnSpc>
            </a:pPr>
            <a:r>
              <a:rPr b="1" i="1" lang="en-US" sz="2400" spc="-1" strike="noStrike">
                <a:solidFill>
                  <a:srgbClr val="000000"/>
                </a:solidFill>
                <a:uFill>
                  <a:solidFill>
                    <a:srgbClr val="ffffff"/>
                  </a:solidFill>
                </a:uFill>
                <a:latin typeface="Arial"/>
              </a:rPr>
              <a:t>I tell the truth in Christ, I am not lying</a:t>
            </a:r>
            <a:r>
              <a:rPr b="0" i="1" lang="en-US" sz="2400" spc="-1" strike="noStrike">
                <a:solidFill>
                  <a:srgbClr val="000000"/>
                </a:solidFill>
                <a:uFill>
                  <a:solidFill>
                    <a:srgbClr val="ffffff"/>
                  </a:solidFill>
                </a:uFill>
                <a:latin typeface="Arial"/>
              </a:rPr>
              <a:t>, my conscience also bearing me witness in the Holy Spirit, that I have great sorrow and continual grief in my heart. For I could wish that I myself were accursed from Christ for my brethren, </a:t>
            </a:r>
            <a:r>
              <a:rPr b="1" i="1" lang="en-US" sz="2400" spc="-1" strike="noStrike">
                <a:solidFill>
                  <a:srgbClr val="000000"/>
                </a:solidFill>
                <a:uFill>
                  <a:solidFill>
                    <a:srgbClr val="ffffff"/>
                  </a:solidFill>
                </a:uFill>
                <a:latin typeface="Arial"/>
              </a:rPr>
              <a:t>my countrymen according to the flesh, </a:t>
            </a:r>
            <a:r>
              <a:rPr b="1" i="1" lang="en-US" sz="2400" spc="-1" strike="noStrike" u="sng">
                <a:solidFill>
                  <a:srgbClr val="000000"/>
                </a:solidFill>
                <a:uFill>
                  <a:solidFill>
                    <a:srgbClr val="ffffff"/>
                  </a:solidFill>
                </a:uFill>
                <a:latin typeface="Arial"/>
              </a:rPr>
              <a:t>who are </a:t>
            </a:r>
            <a:r>
              <a:rPr b="1" i="1" lang="en-US" sz="2400" spc="-1" strike="noStrike" u="sng">
                <a:solidFill>
                  <a:srgbClr val="d1282e"/>
                </a:solidFill>
                <a:uFill>
                  <a:solidFill>
                    <a:srgbClr val="ffffff"/>
                  </a:solidFill>
                </a:uFill>
                <a:latin typeface="Arial"/>
              </a:rPr>
              <a:t>Israelites</a:t>
            </a:r>
            <a:r>
              <a:rPr b="1" i="1" lang="en-US" sz="2400" spc="-1" strike="noStrike" u="sng">
                <a:solidFill>
                  <a:srgbClr val="000000"/>
                </a:solidFill>
                <a:uFill>
                  <a:solidFill>
                    <a:srgbClr val="ffffff"/>
                  </a:solidFill>
                </a:uFill>
                <a:latin typeface="Arial"/>
              </a:rPr>
              <a:t>, to whom pertain</a:t>
            </a:r>
            <a:r>
              <a:rPr b="1" i="1" lang="en-US" sz="2400" spc="-1" strike="noStrike">
                <a:solidFill>
                  <a:srgbClr val="000000"/>
                </a:solidFill>
                <a:uFill>
                  <a:solidFill>
                    <a:srgbClr val="ffffff"/>
                  </a:solidFill>
                </a:uFill>
                <a:latin typeface="Arial"/>
              </a:rPr>
              <a:t> the </a:t>
            </a:r>
            <a:r>
              <a:rPr b="1" i="1" lang="en-US" sz="2400" spc="-1" strike="noStrike" baseline="30000">
                <a:solidFill>
                  <a:srgbClr val="d1282e"/>
                </a:solidFill>
                <a:uFill>
                  <a:solidFill>
                    <a:srgbClr val="ffffff"/>
                  </a:solidFill>
                </a:uFill>
                <a:latin typeface="Arial"/>
              </a:rPr>
              <a:t>1</a:t>
            </a:r>
            <a:r>
              <a:rPr b="1" i="1" lang="en-US" sz="2400" spc="-1" strike="noStrike" u="sng">
                <a:solidFill>
                  <a:srgbClr val="000000"/>
                </a:solidFill>
                <a:uFill>
                  <a:solidFill>
                    <a:srgbClr val="ffffff"/>
                  </a:solidFill>
                </a:uFill>
                <a:latin typeface="Arial"/>
              </a:rPr>
              <a:t>adoption</a:t>
            </a:r>
            <a:r>
              <a:rPr b="1" i="1" lang="en-US" sz="2400" spc="-1" strike="noStrike">
                <a:solidFill>
                  <a:srgbClr val="000000"/>
                </a:solidFill>
                <a:uFill>
                  <a:solidFill>
                    <a:srgbClr val="ffffff"/>
                  </a:solidFill>
                </a:uFill>
                <a:latin typeface="Arial"/>
              </a:rPr>
              <a:t>, the </a:t>
            </a:r>
            <a:r>
              <a:rPr b="1" i="1" lang="en-US" sz="2400" spc="-1" strike="noStrike" baseline="30000">
                <a:solidFill>
                  <a:srgbClr val="d1282e"/>
                </a:solidFill>
                <a:uFill>
                  <a:solidFill>
                    <a:srgbClr val="ffffff"/>
                  </a:solidFill>
                </a:uFill>
                <a:latin typeface="Arial"/>
              </a:rPr>
              <a:t>2</a:t>
            </a:r>
            <a:r>
              <a:rPr b="1" i="1" lang="en-US" sz="2400" spc="-1" strike="noStrike" u="sng">
                <a:solidFill>
                  <a:srgbClr val="000000"/>
                </a:solidFill>
                <a:uFill>
                  <a:solidFill>
                    <a:srgbClr val="ffffff"/>
                  </a:solidFill>
                </a:uFill>
                <a:latin typeface="Arial"/>
              </a:rPr>
              <a:t>glory</a:t>
            </a:r>
            <a:r>
              <a:rPr b="1" i="1" lang="en-US" sz="2400" spc="-1" strike="noStrike">
                <a:solidFill>
                  <a:srgbClr val="000000"/>
                </a:solidFill>
                <a:uFill>
                  <a:solidFill>
                    <a:srgbClr val="ffffff"/>
                  </a:solidFill>
                </a:uFill>
                <a:latin typeface="Arial"/>
              </a:rPr>
              <a:t>, the </a:t>
            </a:r>
            <a:r>
              <a:rPr b="1" i="1" lang="en-US" sz="2400" spc="-1" strike="noStrike" baseline="30000">
                <a:solidFill>
                  <a:srgbClr val="d1282e"/>
                </a:solidFill>
                <a:uFill>
                  <a:solidFill>
                    <a:srgbClr val="ffffff"/>
                  </a:solidFill>
                </a:uFill>
                <a:latin typeface="Arial"/>
              </a:rPr>
              <a:t>3</a:t>
            </a:r>
            <a:r>
              <a:rPr b="1" i="1" lang="en-US" sz="2400" spc="-1" strike="noStrike" u="sng">
                <a:solidFill>
                  <a:srgbClr val="000000"/>
                </a:solidFill>
                <a:uFill>
                  <a:solidFill>
                    <a:srgbClr val="ffffff"/>
                  </a:solidFill>
                </a:uFill>
                <a:latin typeface="Arial"/>
              </a:rPr>
              <a:t>covenants</a:t>
            </a:r>
            <a:r>
              <a:rPr b="1" i="1" lang="en-US" sz="2400" spc="-1" strike="noStrike">
                <a:solidFill>
                  <a:srgbClr val="000000"/>
                </a:solidFill>
                <a:uFill>
                  <a:solidFill>
                    <a:srgbClr val="ffffff"/>
                  </a:solidFill>
                </a:uFill>
                <a:latin typeface="Arial"/>
              </a:rPr>
              <a:t>, the </a:t>
            </a:r>
            <a:r>
              <a:rPr b="1" i="1" lang="en-US" sz="2400" spc="-1" strike="noStrike" baseline="30000">
                <a:solidFill>
                  <a:srgbClr val="d1282e"/>
                </a:solidFill>
                <a:uFill>
                  <a:solidFill>
                    <a:srgbClr val="ffffff"/>
                  </a:solidFill>
                </a:uFill>
                <a:latin typeface="Arial"/>
              </a:rPr>
              <a:t>4</a:t>
            </a:r>
            <a:r>
              <a:rPr b="1" i="1" lang="en-US" sz="2400" spc="-1" strike="noStrike" u="sng">
                <a:solidFill>
                  <a:srgbClr val="000000"/>
                </a:solidFill>
                <a:uFill>
                  <a:solidFill>
                    <a:srgbClr val="ffffff"/>
                  </a:solidFill>
                </a:uFill>
                <a:latin typeface="Arial"/>
              </a:rPr>
              <a:t>giving of the law</a:t>
            </a:r>
            <a:r>
              <a:rPr b="1" i="1" lang="en-US" sz="2400" spc="-1" strike="noStrike">
                <a:solidFill>
                  <a:srgbClr val="000000"/>
                </a:solidFill>
                <a:uFill>
                  <a:solidFill>
                    <a:srgbClr val="ffffff"/>
                  </a:solidFill>
                </a:uFill>
                <a:latin typeface="Arial"/>
              </a:rPr>
              <a:t>, the </a:t>
            </a:r>
            <a:r>
              <a:rPr b="1" i="1" lang="en-US" sz="2400" spc="-1" strike="noStrike" baseline="30000">
                <a:solidFill>
                  <a:srgbClr val="d1282e"/>
                </a:solidFill>
                <a:uFill>
                  <a:solidFill>
                    <a:srgbClr val="ffffff"/>
                  </a:solidFill>
                </a:uFill>
                <a:latin typeface="Arial"/>
              </a:rPr>
              <a:t>5</a:t>
            </a:r>
            <a:r>
              <a:rPr b="1" i="1" lang="en-US" sz="2400" spc="-1" strike="noStrike" u="sng">
                <a:solidFill>
                  <a:srgbClr val="000000"/>
                </a:solidFill>
                <a:uFill>
                  <a:solidFill>
                    <a:srgbClr val="ffffff"/>
                  </a:solidFill>
                </a:uFill>
                <a:latin typeface="Arial"/>
              </a:rPr>
              <a:t>service of God</a:t>
            </a:r>
            <a:r>
              <a:rPr b="1" i="1" lang="en-US" sz="2400" spc="-1" strike="noStrike">
                <a:solidFill>
                  <a:srgbClr val="000000"/>
                </a:solidFill>
                <a:uFill>
                  <a:solidFill>
                    <a:srgbClr val="ffffff"/>
                  </a:solidFill>
                </a:uFill>
                <a:latin typeface="Arial"/>
              </a:rPr>
              <a:t>, and the </a:t>
            </a:r>
            <a:r>
              <a:rPr b="1" i="1" lang="en-US" sz="2400" spc="-1" strike="noStrike" baseline="30000">
                <a:solidFill>
                  <a:srgbClr val="d1282e"/>
                </a:solidFill>
                <a:uFill>
                  <a:solidFill>
                    <a:srgbClr val="ffffff"/>
                  </a:solidFill>
                </a:uFill>
                <a:latin typeface="Arial"/>
              </a:rPr>
              <a:t>6</a:t>
            </a:r>
            <a:r>
              <a:rPr b="1" i="1" lang="en-US" sz="2400" spc="-1" strike="noStrike" u="sng">
                <a:solidFill>
                  <a:srgbClr val="000000"/>
                </a:solidFill>
                <a:uFill>
                  <a:solidFill>
                    <a:srgbClr val="ffffff"/>
                  </a:solidFill>
                </a:uFill>
                <a:latin typeface="Arial"/>
              </a:rPr>
              <a:t>promises</a:t>
            </a:r>
            <a:r>
              <a:rPr b="1" i="1" lang="en-US" sz="2400" spc="-1" strike="noStrike">
                <a:solidFill>
                  <a:srgbClr val="000000"/>
                </a:solidFill>
                <a:uFill>
                  <a:solidFill>
                    <a:srgbClr val="ffffff"/>
                  </a:solidFill>
                </a:uFill>
                <a:latin typeface="Arial"/>
              </a:rPr>
              <a:t>; </a:t>
            </a:r>
            <a:r>
              <a:rPr b="1" i="1" lang="en-US" sz="2400" spc="-1" strike="noStrike" baseline="30000">
                <a:solidFill>
                  <a:srgbClr val="d1282e"/>
                </a:solidFill>
                <a:uFill>
                  <a:solidFill>
                    <a:srgbClr val="ffffff"/>
                  </a:solidFill>
                </a:uFill>
                <a:latin typeface="Arial"/>
              </a:rPr>
              <a:t>7</a:t>
            </a:r>
            <a:r>
              <a:rPr b="1" i="1" lang="en-US" sz="2400" spc="-1" strike="noStrike" u="sng">
                <a:solidFill>
                  <a:srgbClr val="000000"/>
                </a:solidFill>
                <a:uFill>
                  <a:solidFill>
                    <a:srgbClr val="ffffff"/>
                  </a:solidFill>
                </a:uFill>
                <a:latin typeface="Arial"/>
              </a:rPr>
              <a:t>of whom</a:t>
            </a:r>
            <a:r>
              <a:rPr b="1" i="1" lang="en-US" sz="2400" spc="-1" strike="noStrike">
                <a:solidFill>
                  <a:srgbClr val="000000"/>
                </a:solidFill>
                <a:uFill>
                  <a:solidFill>
                    <a:srgbClr val="ffffff"/>
                  </a:solidFill>
                </a:uFill>
                <a:latin typeface="Arial"/>
              </a:rPr>
              <a:t> are the fathers and </a:t>
            </a:r>
            <a:r>
              <a:rPr b="1" i="1" lang="en-US" sz="2400" spc="-1" strike="noStrike" baseline="30000">
                <a:solidFill>
                  <a:srgbClr val="d1282e"/>
                </a:solidFill>
                <a:uFill>
                  <a:solidFill>
                    <a:srgbClr val="ffffff"/>
                  </a:solidFill>
                </a:uFill>
                <a:latin typeface="Arial"/>
              </a:rPr>
              <a:t>8</a:t>
            </a:r>
            <a:r>
              <a:rPr b="1" i="1" lang="en-US" sz="2400" spc="-1" strike="noStrike" u="sng">
                <a:solidFill>
                  <a:srgbClr val="000000"/>
                </a:solidFill>
                <a:uFill>
                  <a:solidFill>
                    <a:srgbClr val="ffffff"/>
                  </a:solidFill>
                </a:uFill>
                <a:latin typeface="Arial"/>
              </a:rPr>
              <a:t>from whom</a:t>
            </a:r>
            <a:r>
              <a:rPr b="1" i="1" lang="en-US" sz="2400" spc="-1" strike="noStrike">
                <a:solidFill>
                  <a:srgbClr val="000000"/>
                </a:solidFill>
                <a:uFill>
                  <a:solidFill>
                    <a:srgbClr val="ffffff"/>
                  </a:solidFill>
                </a:uFill>
                <a:latin typeface="Arial"/>
              </a:rPr>
              <a:t>, according to the flesh, </a:t>
            </a:r>
            <a:r>
              <a:rPr b="1" i="1" lang="en-US" sz="2400" spc="-1" strike="noStrike" u="sng">
                <a:solidFill>
                  <a:srgbClr val="000000"/>
                </a:solidFill>
                <a:uFill>
                  <a:solidFill>
                    <a:srgbClr val="ffffff"/>
                  </a:solidFill>
                </a:uFill>
                <a:latin typeface="Arial"/>
              </a:rPr>
              <a:t>Christ came</a:t>
            </a:r>
            <a:r>
              <a:rPr b="0" i="1" lang="en-US" sz="2400" spc="-1" strike="noStrike">
                <a:solidFill>
                  <a:srgbClr val="000000"/>
                </a:solidFill>
                <a:uFill>
                  <a:solidFill>
                    <a:srgbClr val="ffffff"/>
                  </a:solidFill>
                </a:uFill>
                <a:latin typeface="Arial"/>
              </a:rPr>
              <a:t>, who is over all, the eternally blessed God. Amen.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Romans 9:1-5</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511" name="TextShape 3"/>
          <p:cNvSpPr txBox="1"/>
          <p:nvPr/>
        </p:nvSpPr>
        <p:spPr>
          <a:xfrm rot="16200000">
            <a:off x="8391600" y="4368600"/>
            <a:ext cx="986400" cy="364680"/>
          </a:xfrm>
          <a:prstGeom prst="rect">
            <a:avLst/>
          </a:prstGeom>
          <a:noFill/>
          <a:ln>
            <a:noFill/>
          </a:ln>
        </p:spPr>
        <p:txBody>
          <a:bodyPr anchor="ctr"/>
          <a:p>
            <a:pPr>
              <a:lnSpc>
                <a:spcPct val="100000"/>
              </a:lnSpc>
            </a:pPr>
            <a:fld id="{47DC4E75-D2EB-49AF-A8FD-F65B288D467D}"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241" dur="indefinite" restart="never" nodeType="tmRoot">
          <p:childTnLst>
            <p:seq>
              <p:cTn id="1242" dur="indefinite" nodeType="mainSeq">
                <p:childTnLst>
                  <p:par>
                    <p:cTn id="1243" fill="hold">
                      <p:stCondLst>
                        <p:cond delay="0"/>
                      </p:stCondLst>
                      <p:childTnLst>
                        <p:par>
                          <p:cTn id="1244" fill="hold">
                            <p:stCondLst>
                              <p:cond delay="0"/>
                            </p:stCondLst>
                            <p:childTnLst>
                              <p:par>
                                <p:cTn id="1245" nodeType="afterEffect" fill="hold" presetClass="entr" presetID="10">
                                  <p:stCondLst>
                                    <p:cond delay="500"/>
                                  </p:stCondLst>
                                  <p:childTnLst>
                                    <p:set>
                                      <p:cBhvr>
                                        <p:cTn id="1246" dur="1" fill="hold">
                                          <p:stCondLst>
                                            <p:cond delay="0"/>
                                          </p:stCondLst>
                                        </p:cTn>
                                        <p:tgtEl>
                                          <p:spTgt spid="510">
                                            <p:txEl>
                                              <p:pRg st="0" end="55"/>
                                            </p:txEl>
                                          </p:spTgt>
                                        </p:tgtEl>
                                        <p:attrNameLst>
                                          <p:attrName>style.visibility</p:attrName>
                                        </p:attrNameLst>
                                      </p:cBhvr>
                                      <p:to>
                                        <p:strVal val="visible"/>
                                      </p:to>
                                    </p:set>
                                    <p:animEffect filter="fade" transition="in">
                                      <p:cBhvr additive="repl">
                                        <p:cTn id="1247" dur="500"/>
                                        <p:tgtEl>
                                          <p:spTgt spid="510">
                                            <p:txEl>
                                              <p:pRg st="0" end="55"/>
                                            </p:txEl>
                                          </p:spTgt>
                                        </p:tgtEl>
                                      </p:cBhvr>
                                    </p:animEffect>
                                  </p:childTnLst>
                                </p:cTn>
                              </p:par>
                            </p:childTnLst>
                          </p:cTn>
                        </p:par>
                      </p:childTnLst>
                    </p:cTn>
                  </p:par>
                  <p:par>
                    <p:cTn id="1248" fill="hold">
                      <p:stCondLst>
                        <p:cond delay="indefinite"/>
                      </p:stCondLst>
                      <p:childTnLst>
                        <p:par>
                          <p:cTn id="1249" fill="hold">
                            <p:stCondLst>
                              <p:cond delay="0"/>
                            </p:stCondLst>
                            <p:childTnLst>
                              <p:par>
                                <p:cTn id="1250" nodeType="clickEffect" fill="hold" presetClass="entr" presetID="1">
                                  <p:stCondLst>
                                    <p:cond delay="0"/>
                                  </p:stCondLst>
                                  <p:childTnLst>
                                    <p:set>
                                      <p:cBhvr>
                                        <p:cTn id="1251" dur="1" fill="hold">
                                          <p:stCondLst>
                                            <p:cond delay="0"/>
                                          </p:stCondLst>
                                        </p:cTn>
                                        <p:tgtEl>
                                          <p:spTgt spid="510">
                                            <p:txEl>
                                              <p:pRg st="55" end="101"/>
                                            </p:txEl>
                                          </p:spTgt>
                                        </p:tgtEl>
                                        <p:attrNameLst>
                                          <p:attrName>style.visibility</p:attrName>
                                        </p:attrNameLst>
                                      </p:cBhvr>
                                      <p:to>
                                        <p:strVal val="visible"/>
                                      </p:to>
                                    </p:set>
                                  </p:childTnLst>
                                </p:cTn>
                              </p:par>
                            </p:childTnLst>
                          </p:cTn>
                        </p:par>
                      </p:childTnLst>
                    </p:cTn>
                  </p:par>
                  <p:par>
                    <p:cTn id="1252" fill="hold">
                      <p:stCondLst>
                        <p:cond delay="indefinite"/>
                      </p:stCondLst>
                      <p:childTnLst>
                        <p:par>
                          <p:cTn id="1253" fill="hold">
                            <p:stCondLst>
                              <p:cond delay="0"/>
                            </p:stCondLst>
                            <p:childTnLst>
                              <p:par>
                                <p:cTn id="1254" nodeType="clickEffect" fill="hold" presetClass="entr" presetID="1">
                                  <p:stCondLst>
                                    <p:cond delay="0"/>
                                  </p:stCondLst>
                                  <p:childTnLst>
                                    <p:set>
                                      <p:cBhvr>
                                        <p:cTn id="1255" dur="1" fill="hold">
                                          <p:stCondLst>
                                            <p:cond delay="0"/>
                                          </p:stCondLst>
                                        </p:cTn>
                                        <p:tgtEl>
                                          <p:spTgt spid="510">
                                            <p:txEl>
                                              <p:pRg st="101" end="65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a:t>
            </a:r>
            <a:r>
              <a:rPr b="0" lang="en-US" sz="3600" spc="-58" strike="noStrike" cap="all">
                <a:solidFill>
                  <a:srgbClr val="d1282e"/>
                </a:solidFill>
                <a:uFill>
                  <a:solidFill>
                    <a:srgbClr val="ffffff"/>
                  </a:solidFill>
                </a:uFill>
                <a:latin typeface="Arial Black"/>
              </a:rPr>
              <a:t>Axe Laid to the Root …”</a:t>
            </a:r>
            <a:endParaRPr b="0" lang="en-US" sz="1800" spc="-1" strike="noStrike">
              <a:solidFill>
                <a:srgbClr val="000000"/>
              </a:solidFill>
              <a:uFill>
                <a:solidFill>
                  <a:srgbClr val="ffffff"/>
                </a:solidFill>
              </a:uFill>
              <a:latin typeface="Arial"/>
            </a:endParaRPr>
          </a:p>
        </p:txBody>
      </p:sp>
      <p:sp>
        <p:nvSpPr>
          <p:cNvPr id="166" name="TextShape 2"/>
          <p:cNvSpPr txBox="1"/>
          <p:nvPr/>
        </p:nvSpPr>
        <p:spPr>
          <a:xfrm>
            <a:off x="457200" y="617400"/>
            <a:ext cx="8229240" cy="4320360"/>
          </a:xfrm>
          <a:prstGeom prst="rect">
            <a:avLst/>
          </a:prstGeom>
          <a:noFill/>
          <a:ln>
            <a:noFill/>
          </a:ln>
        </p:spPr>
        <p:txBody>
          <a:bodyPr/>
          <a:p>
            <a:pPr algn="ctr">
              <a:lnSpc>
                <a:spcPct val="100000"/>
              </a:lnSpc>
            </a:pPr>
            <a:r>
              <a:rPr b="0" lang="en-US" sz="3200" spc="-1" strike="noStrike">
                <a:solidFill>
                  <a:srgbClr val="000000"/>
                </a:solidFill>
                <a:uFill>
                  <a:solidFill>
                    <a:srgbClr val="ffffff"/>
                  </a:solidFill>
                </a:uFill>
                <a:latin typeface="Arial"/>
              </a:rPr>
              <a:t>“</a:t>
            </a:r>
            <a:r>
              <a:rPr b="0" lang="en-US" sz="3200" spc="-1" strike="noStrike">
                <a:solidFill>
                  <a:srgbClr val="000000"/>
                </a:solidFill>
                <a:uFill>
                  <a:solidFill>
                    <a:srgbClr val="ffffff"/>
                  </a:solidFill>
                </a:uFill>
                <a:latin typeface="Arial"/>
              </a:rPr>
              <a:t>Give me six hours to chop down a tree and I will </a:t>
            </a:r>
            <a:r>
              <a:rPr b="1" lang="en-US" sz="3200" spc="-1" strike="noStrike">
                <a:solidFill>
                  <a:srgbClr val="000000"/>
                </a:solidFill>
                <a:uFill>
                  <a:solidFill>
                    <a:srgbClr val="ffffff"/>
                  </a:solidFill>
                </a:uFill>
                <a:latin typeface="Arial"/>
              </a:rPr>
              <a:t>spend the first four </a:t>
            </a:r>
            <a:r>
              <a:rPr b="1" lang="en-US" sz="3200" spc="-1" strike="noStrike" u="sng">
                <a:solidFill>
                  <a:srgbClr val="000000"/>
                </a:solidFill>
                <a:uFill>
                  <a:solidFill>
                    <a:srgbClr val="ffffff"/>
                  </a:solidFill>
                </a:uFill>
                <a:latin typeface="Arial"/>
              </a:rPr>
              <a:t>sharpening the axe</a:t>
            </a:r>
            <a:r>
              <a:rPr b="0" lang="en-US" sz="3200" spc="-1" strike="noStrike">
                <a:solidFill>
                  <a:srgbClr val="000000"/>
                </a:solidFill>
                <a:uFill>
                  <a:solidFill>
                    <a:srgbClr val="ffffff"/>
                  </a:solidFill>
                </a:uFill>
                <a:latin typeface="Arial"/>
              </a:rPr>
              <a:t>.” – </a:t>
            </a:r>
            <a:r>
              <a:rPr b="0" i="1" lang="en-US" sz="3200" spc="-1" strike="noStrike">
                <a:solidFill>
                  <a:srgbClr val="000000"/>
                </a:solidFill>
                <a:uFill>
                  <a:solidFill>
                    <a:srgbClr val="ffffff"/>
                  </a:solidFill>
                </a:uFill>
                <a:latin typeface="Arial"/>
              </a:rPr>
              <a:t>Abraham Lincoln</a:t>
            </a:r>
            <a:endParaRPr b="1" lang="en-US" sz="2000" spc="-1" strike="noStrike">
              <a:solidFill>
                <a:srgbClr val="000000"/>
              </a:solidFill>
              <a:uFill>
                <a:solidFill>
                  <a:srgbClr val="ffffff"/>
                </a:solidFill>
              </a:uFill>
              <a:latin typeface="Arial"/>
            </a:endParaRPr>
          </a:p>
          <a:p>
            <a:pPr algn="ctr">
              <a:lnSpc>
                <a:spcPct val="100000"/>
              </a:lnSpc>
            </a:pPr>
            <a:r>
              <a:rPr b="0" i="1" lang="en-US" sz="3200" spc="-1" strike="noStrike">
                <a:solidFill>
                  <a:srgbClr val="000000"/>
                </a:solidFill>
                <a:uFill>
                  <a:solidFill>
                    <a:srgbClr val="ffffff"/>
                  </a:solidFill>
                </a:uFill>
                <a:latin typeface="Arial"/>
              </a:rPr>
              <a:t>“</a:t>
            </a:r>
            <a:r>
              <a:rPr b="0" i="1" lang="en-US" sz="3200" spc="-1" strike="noStrike">
                <a:solidFill>
                  <a:srgbClr val="000000"/>
                </a:solidFill>
                <a:uFill>
                  <a:solidFill>
                    <a:srgbClr val="ffffff"/>
                  </a:solidFill>
                </a:uFill>
                <a:latin typeface="Arial"/>
              </a:rPr>
              <a:t>If the ax is dull, And one does not </a:t>
            </a:r>
            <a:r>
              <a:rPr b="1" i="1" lang="en-US" sz="3200" spc="-1" strike="noStrike">
                <a:solidFill>
                  <a:srgbClr val="000000"/>
                </a:solidFill>
                <a:uFill>
                  <a:solidFill>
                    <a:srgbClr val="ffffff"/>
                  </a:solidFill>
                </a:uFill>
                <a:latin typeface="Arial"/>
              </a:rPr>
              <a:t>sharpen the edge</a:t>
            </a:r>
            <a:r>
              <a:rPr b="0" i="1" lang="en-US" sz="3200" spc="-1" strike="noStrike">
                <a:solidFill>
                  <a:srgbClr val="000000"/>
                </a:solidFill>
                <a:uFill>
                  <a:solidFill>
                    <a:srgbClr val="ffffff"/>
                  </a:solidFill>
                </a:uFill>
                <a:latin typeface="Arial"/>
              </a:rPr>
              <a:t>, Then he must use more strength; But </a:t>
            </a:r>
            <a:r>
              <a:rPr b="1" i="1" lang="en-US" sz="3200" spc="-1" strike="noStrike" u="sng">
                <a:solidFill>
                  <a:srgbClr val="000000"/>
                </a:solidFill>
                <a:uFill>
                  <a:solidFill>
                    <a:srgbClr val="ffffff"/>
                  </a:solidFill>
                </a:uFill>
                <a:latin typeface="Arial"/>
              </a:rPr>
              <a:t>wisdom brings success</a:t>
            </a:r>
            <a:r>
              <a:rPr b="0" i="1" lang="en-US" sz="3200" spc="-1" strike="noStrike">
                <a:solidFill>
                  <a:srgbClr val="000000"/>
                </a:solidFill>
                <a:uFill>
                  <a:solidFill>
                    <a:srgbClr val="ffffff"/>
                  </a:solidFill>
                </a:uFill>
                <a:latin typeface="Arial"/>
              </a:rPr>
              <a:t>.”</a:t>
            </a:r>
            <a:r>
              <a:rPr b="0" lang="en-US" sz="3200" spc="-1" strike="noStrike">
                <a:solidFill>
                  <a:srgbClr val="000000"/>
                </a:solidFill>
                <a:uFill>
                  <a:solidFill>
                    <a:srgbClr val="ffffff"/>
                  </a:solidFill>
                </a:uFill>
                <a:latin typeface="Arial"/>
              </a:rPr>
              <a:t> </a:t>
            </a:r>
            <a:r>
              <a:rPr b="0" lang="en-US" sz="3200" spc="-1" strike="noStrike">
                <a:solidFill>
                  <a:srgbClr val="000000"/>
                </a:solidFill>
                <a:uFill>
                  <a:solidFill>
                    <a:srgbClr val="ffffff"/>
                  </a:solidFill>
                </a:uFill>
                <a:latin typeface="Arial"/>
              </a:rPr>
              <a:t>
</a:t>
            </a:r>
            <a:r>
              <a:rPr b="0" lang="en-US" sz="3200" spc="-1" strike="noStrike">
                <a:solidFill>
                  <a:srgbClr val="000000"/>
                </a:solidFill>
                <a:uFill>
                  <a:solidFill>
                    <a:srgbClr val="ffffff"/>
                  </a:solidFill>
                </a:uFill>
                <a:latin typeface="Arial"/>
              </a:rPr>
              <a:t>(</a:t>
            </a:r>
            <a:r>
              <a:rPr b="1" lang="en-US" sz="3200" spc="-1" strike="noStrike">
                <a:solidFill>
                  <a:srgbClr val="d1282e"/>
                </a:solidFill>
                <a:uFill>
                  <a:solidFill>
                    <a:srgbClr val="ffffff"/>
                  </a:solidFill>
                </a:uFill>
                <a:latin typeface="Arial"/>
              </a:rPr>
              <a:t>Ecclesiastes 10:10</a:t>
            </a:r>
            <a:r>
              <a:rPr b="0" lang="en-US" sz="3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gn="r">
              <a:lnSpc>
                <a:spcPct val="100000"/>
              </a:lnSpc>
            </a:pPr>
            <a:r>
              <a:rPr b="1" lang="en-US" sz="2400" spc="-1" strike="noStrike">
                <a:solidFill>
                  <a:srgbClr val="d1282e"/>
                </a:solidFill>
                <a:uFill>
                  <a:solidFill>
                    <a:srgbClr val="ffffff"/>
                  </a:solidFill>
                </a:uFill>
                <a:latin typeface="Arial"/>
              </a:rPr>
              <a:t>Luke 3:9</a:t>
            </a:r>
            <a:endParaRPr b="1" lang="en-US" sz="2000" spc="-1" strike="noStrike">
              <a:solidFill>
                <a:srgbClr val="000000"/>
              </a:solidFill>
              <a:uFill>
                <a:solidFill>
                  <a:srgbClr val="ffffff"/>
                </a:solidFill>
              </a:uFill>
              <a:latin typeface="Arial"/>
            </a:endParaRPr>
          </a:p>
        </p:txBody>
      </p:sp>
      <p:sp>
        <p:nvSpPr>
          <p:cNvPr id="167" name="TextShape 3"/>
          <p:cNvSpPr txBox="1"/>
          <p:nvPr/>
        </p:nvSpPr>
        <p:spPr>
          <a:xfrm rot="16200000">
            <a:off x="8391600" y="4368600"/>
            <a:ext cx="986400" cy="364680"/>
          </a:xfrm>
          <a:prstGeom prst="rect">
            <a:avLst/>
          </a:prstGeom>
          <a:noFill/>
          <a:ln>
            <a:noFill/>
          </a:ln>
        </p:spPr>
        <p:txBody>
          <a:bodyPr anchor="ctr"/>
          <a:p>
            <a:pPr>
              <a:lnSpc>
                <a:spcPct val="100000"/>
              </a:lnSpc>
            </a:pPr>
            <a:fld id="{7A45EA74-4814-4C68-BB53-48960CBD4BCE}"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26" dur="indefinite" restart="never" nodeType="tmRoot">
          <p:childTnLst>
            <p:seq>
              <p:cTn id="127" nodeType="mainSeq"/>
              <p:prevCondLst>
                <p:cond delay="0" evt="onPrev">
                  <p:tgtEl>
                    <p:sldTgt/>
                  </p:tgtEl>
                </p:cond>
              </p:prevCondLst>
              <p:nextCondLst>
                <p:cond delay="0" evt="onNext">
                  <p:tgtEl>
                    <p:sldTgt/>
                  </p:tgtEl>
                </p:cond>
              </p:nextCondLst>
            </p:seq>
          </p:childTnLst>
        </p:cTn>
      </p:par>
    </p:tnLst>
  </p:timing>
</p:sld>
</file>

<file path=ppt/slides/slide1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Vindication of God’s Promise</a:t>
            </a:r>
            <a:endParaRPr b="0" lang="en-US" sz="1800" spc="-1" strike="noStrike">
              <a:solidFill>
                <a:srgbClr val="000000"/>
              </a:solidFill>
              <a:uFill>
                <a:solidFill>
                  <a:srgbClr val="ffffff"/>
                </a:solidFill>
              </a:uFill>
              <a:latin typeface="Arial"/>
            </a:endParaRPr>
          </a:p>
        </p:txBody>
      </p:sp>
      <p:sp>
        <p:nvSpPr>
          <p:cNvPr id="513" name="TextShape 2"/>
          <p:cNvSpPr txBox="1"/>
          <p:nvPr/>
        </p:nvSpPr>
        <p:spPr>
          <a:xfrm>
            <a:off x="457200" y="617400"/>
            <a:ext cx="8229240" cy="4320360"/>
          </a:xfrm>
          <a:prstGeom prst="rect">
            <a:avLst/>
          </a:prstGeom>
          <a:noFill/>
          <a:ln>
            <a:noFill/>
          </a:ln>
        </p:spPr>
        <p:txBody>
          <a:bodyPr/>
          <a:p>
            <a:pPr>
              <a:lnSpc>
                <a:spcPct val="100000"/>
              </a:lnSpc>
            </a:pPr>
            <a:r>
              <a:rPr b="1" i="1" lang="en-US" sz="2400" spc="-1" strike="noStrike" u="sng">
                <a:solidFill>
                  <a:srgbClr val="000000"/>
                </a:solidFill>
                <a:uFill>
                  <a:solidFill>
                    <a:srgbClr val="ffffff"/>
                  </a:solidFill>
                </a:uFill>
                <a:latin typeface="Arial"/>
              </a:rPr>
              <a:t>But</a:t>
            </a:r>
            <a:r>
              <a:rPr b="1" i="1" lang="en-US" sz="2400" spc="-1" strike="noStrike">
                <a:solidFill>
                  <a:srgbClr val="000000"/>
                </a:solidFill>
                <a:uFill>
                  <a:solidFill>
                    <a:srgbClr val="ffffff"/>
                  </a:solidFill>
                </a:uFill>
                <a:latin typeface="Arial"/>
              </a:rPr>
              <a:t> it is </a:t>
            </a:r>
            <a:r>
              <a:rPr b="1" i="1" lang="en-US" sz="2400" spc="-1" strike="noStrike" u="sng">
                <a:solidFill>
                  <a:srgbClr val="000000"/>
                </a:solidFill>
                <a:uFill>
                  <a:solidFill>
                    <a:srgbClr val="ffffff"/>
                  </a:solidFill>
                </a:uFill>
                <a:latin typeface="Arial"/>
              </a:rPr>
              <a:t>not that the word of God has taken no effect</a:t>
            </a:r>
            <a:r>
              <a:rPr b="1" i="1" lang="en-US" sz="2400" spc="-1" strike="noStrike">
                <a:solidFill>
                  <a:srgbClr val="000000"/>
                </a:solidFill>
                <a:uFill>
                  <a:solidFill>
                    <a:srgbClr val="ffffff"/>
                  </a:solidFill>
                </a:uFill>
                <a:latin typeface="Arial"/>
              </a:rPr>
              <a:t>. For </a:t>
            </a:r>
            <a:r>
              <a:rPr b="1" i="1" lang="en-US" sz="2400" spc="-1" strike="noStrike" u="sng">
                <a:solidFill>
                  <a:srgbClr val="000000"/>
                </a:solidFill>
                <a:uFill>
                  <a:solidFill>
                    <a:srgbClr val="ffffff"/>
                  </a:solidFill>
                </a:uFill>
                <a:latin typeface="Arial"/>
              </a:rPr>
              <a:t>they are </a:t>
            </a:r>
            <a:r>
              <a:rPr b="1" i="1" lang="en-US" sz="2400" spc="-1" strike="noStrike" u="sng">
                <a:solidFill>
                  <a:srgbClr val="d1282e"/>
                </a:solidFill>
                <a:uFill>
                  <a:solidFill>
                    <a:srgbClr val="ffffff"/>
                  </a:solidFill>
                </a:uFill>
                <a:latin typeface="Arial"/>
              </a:rPr>
              <a:t>not all Israel who are of Israel</a:t>
            </a:r>
            <a:r>
              <a:rPr b="1" i="1" lang="en-US" sz="2400" spc="-1" strike="noStrike">
                <a:solidFill>
                  <a:srgbClr val="000000"/>
                </a:solidFill>
                <a:uFill>
                  <a:solidFill>
                    <a:srgbClr val="ffffff"/>
                  </a:solidFill>
                </a:uFill>
                <a:latin typeface="Arial"/>
              </a:rPr>
              <a:t>, nor are they all children because they are the seed of Abraham</a:t>
            </a:r>
            <a:r>
              <a:rPr b="0" i="1" lang="en-US" sz="2400" spc="-1" strike="noStrike">
                <a:solidFill>
                  <a:srgbClr val="000000"/>
                </a:solidFill>
                <a:uFill>
                  <a:solidFill>
                    <a:srgbClr val="ffffff"/>
                  </a:solidFill>
                </a:uFill>
                <a:latin typeface="Arial"/>
              </a:rPr>
              <a:t>; but, “In Isaac your seed shall be called.” That is, those who are the </a:t>
            </a:r>
            <a:r>
              <a:rPr b="1" i="1" lang="en-US" sz="2400" spc="-1" strike="noStrike">
                <a:solidFill>
                  <a:srgbClr val="000000"/>
                </a:solidFill>
                <a:uFill>
                  <a:solidFill>
                    <a:srgbClr val="ffffff"/>
                  </a:solidFill>
                </a:uFill>
                <a:latin typeface="Arial"/>
              </a:rPr>
              <a:t>children </a:t>
            </a:r>
            <a:r>
              <a:rPr b="1" i="1" lang="en-US" sz="2400" spc="-1" strike="noStrike" u="sng">
                <a:solidFill>
                  <a:srgbClr val="000000"/>
                </a:solidFill>
                <a:uFill>
                  <a:solidFill>
                    <a:srgbClr val="ffffff"/>
                  </a:solidFill>
                </a:uFill>
                <a:latin typeface="Arial"/>
              </a:rPr>
              <a:t>of the flesh</a:t>
            </a:r>
            <a:r>
              <a:rPr b="1" i="1" lang="en-US" sz="2400" spc="-1" strike="noStrike">
                <a:solidFill>
                  <a:srgbClr val="000000"/>
                </a:solidFill>
                <a:uFill>
                  <a:solidFill>
                    <a:srgbClr val="ffffff"/>
                  </a:solidFill>
                </a:uFill>
                <a:latin typeface="Arial"/>
              </a:rPr>
              <a:t>, these are </a:t>
            </a:r>
            <a:r>
              <a:rPr b="1" i="1" lang="en-US" sz="2400" spc="-1" strike="noStrike" u="sng">
                <a:solidFill>
                  <a:srgbClr val="000000"/>
                </a:solidFill>
                <a:uFill>
                  <a:solidFill>
                    <a:srgbClr val="ffffff"/>
                  </a:solidFill>
                </a:uFill>
                <a:latin typeface="Arial"/>
              </a:rPr>
              <a:t>not the children of God</a:t>
            </a:r>
            <a:r>
              <a:rPr b="0" i="1" lang="en-US" sz="2400" spc="-1" strike="noStrike">
                <a:solidFill>
                  <a:srgbClr val="000000"/>
                </a:solidFill>
                <a:uFill>
                  <a:solidFill>
                    <a:srgbClr val="ffffff"/>
                  </a:solidFill>
                </a:uFill>
                <a:latin typeface="Arial"/>
              </a:rPr>
              <a:t>; but the </a:t>
            </a:r>
            <a:r>
              <a:rPr b="1" i="1" lang="en-US" sz="2400" spc="-1" strike="noStrike">
                <a:solidFill>
                  <a:srgbClr val="000000"/>
                </a:solidFill>
                <a:uFill>
                  <a:solidFill>
                    <a:srgbClr val="ffffff"/>
                  </a:solidFill>
                </a:uFill>
                <a:latin typeface="Arial"/>
              </a:rPr>
              <a:t>children </a:t>
            </a:r>
            <a:r>
              <a:rPr b="1" i="1" lang="en-US" sz="2400" spc="-1" strike="noStrike" u="sng">
                <a:solidFill>
                  <a:srgbClr val="000000"/>
                </a:solidFill>
                <a:uFill>
                  <a:solidFill>
                    <a:srgbClr val="ffffff"/>
                  </a:solidFill>
                </a:uFill>
                <a:latin typeface="Arial"/>
              </a:rPr>
              <a:t>of the promise</a:t>
            </a:r>
            <a:r>
              <a:rPr b="1" i="1" lang="en-US" sz="2400" spc="-1" strike="noStrike">
                <a:solidFill>
                  <a:srgbClr val="000000"/>
                </a:solidFill>
                <a:uFill>
                  <a:solidFill>
                    <a:srgbClr val="ffffff"/>
                  </a:solidFill>
                </a:uFill>
                <a:latin typeface="Arial"/>
              </a:rPr>
              <a:t> are counted as the seed</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Romans 9:6-8</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God’s Word, promise, and election had </a:t>
            </a:r>
            <a:r>
              <a:rPr b="1" i="1" lang="en-US" sz="2400" spc="-1" strike="noStrike">
                <a:solidFill>
                  <a:srgbClr val="000000"/>
                </a:solidFill>
                <a:uFill>
                  <a:solidFill>
                    <a:srgbClr val="ffffff"/>
                  </a:solidFill>
                </a:uFill>
                <a:latin typeface="Arial"/>
              </a:rPr>
              <a:t>not</a:t>
            </a:r>
            <a:r>
              <a:rPr b="0" lang="en-US" sz="2400" spc="-1" strike="noStrike">
                <a:solidFill>
                  <a:srgbClr val="000000"/>
                </a:solidFill>
                <a:uFill>
                  <a:solidFill>
                    <a:srgbClr val="ffffff"/>
                  </a:solidFill>
                </a:uFill>
                <a:latin typeface="Arial"/>
              </a:rPr>
              <a:t> failed!</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Not</a:t>
            </a:r>
            <a:r>
              <a:rPr b="0" lang="en-US" sz="2400" spc="-1" strike="noStrike">
                <a:solidFill>
                  <a:srgbClr val="000000"/>
                </a:solidFill>
                <a:uFill>
                  <a:solidFill>
                    <a:srgbClr val="ffffff"/>
                  </a:solidFill>
                </a:uFill>
                <a:latin typeface="Arial"/>
              </a:rPr>
              <a:t> all descendants of Israel were </a:t>
            </a:r>
            <a:r>
              <a:rPr b="1" i="1" lang="en-US" sz="2400" spc="-1" strike="noStrike">
                <a:solidFill>
                  <a:srgbClr val="000000"/>
                </a:solidFill>
                <a:uFill>
                  <a:solidFill>
                    <a:srgbClr val="ffffff"/>
                  </a:solidFill>
                </a:uFill>
                <a:latin typeface="Arial"/>
              </a:rPr>
              <a:t>to be</a:t>
            </a:r>
            <a:r>
              <a:rPr b="0" lang="en-US" sz="2400" spc="-1" strike="noStrike">
                <a:solidFill>
                  <a:srgbClr val="000000"/>
                </a:solidFill>
                <a:uFill>
                  <a:solidFill>
                    <a:srgbClr val="ffffff"/>
                  </a:solidFill>
                </a:uFill>
                <a:latin typeface="Arial"/>
              </a:rPr>
              <a:t> saved.</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Election based on God’s </a:t>
            </a:r>
            <a:r>
              <a:rPr b="1" i="1" lang="en-US" sz="2400" spc="-1" strike="noStrike">
                <a:solidFill>
                  <a:srgbClr val="000000"/>
                </a:solidFill>
                <a:uFill>
                  <a:solidFill>
                    <a:srgbClr val="ffffff"/>
                  </a:solidFill>
                </a:uFill>
                <a:latin typeface="Arial"/>
              </a:rPr>
              <a:t>promise</a:t>
            </a:r>
            <a:r>
              <a:rPr b="0" lang="en-US" sz="2400" spc="-1" strike="noStrike">
                <a:solidFill>
                  <a:srgbClr val="000000"/>
                </a:solidFill>
                <a:uFill>
                  <a:solidFill>
                    <a:srgbClr val="ffffff"/>
                  </a:solidFill>
                </a:uFill>
                <a:latin typeface="Arial"/>
              </a:rPr>
              <a:t>, not human </a:t>
            </a:r>
            <a:r>
              <a:rPr b="1" i="1" lang="en-US" sz="2400" spc="-1" strike="noStrike">
                <a:solidFill>
                  <a:srgbClr val="000000"/>
                </a:solidFill>
                <a:uFill>
                  <a:solidFill>
                    <a:srgbClr val="ffffff"/>
                  </a:solidFill>
                </a:uFill>
                <a:latin typeface="Arial"/>
              </a:rPr>
              <a:t>ancestry</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Who</a:t>
            </a:r>
            <a:r>
              <a:rPr b="0" lang="en-US" sz="2400" spc="-1" strike="noStrike">
                <a:solidFill>
                  <a:srgbClr val="000000"/>
                </a:solidFill>
                <a:uFill>
                  <a:solidFill>
                    <a:srgbClr val="ffffff"/>
                  </a:solidFill>
                </a:uFill>
                <a:latin typeface="Arial"/>
              </a:rPr>
              <a:t> decides the terms of the </a:t>
            </a:r>
            <a:r>
              <a:rPr b="0" i="1" lang="en-US" sz="2400" spc="-1" strike="noStrike">
                <a:solidFill>
                  <a:srgbClr val="000000"/>
                </a:solidFill>
                <a:uFill>
                  <a:solidFill>
                    <a:srgbClr val="ffffff"/>
                  </a:solidFill>
                </a:uFill>
                <a:latin typeface="Arial"/>
              </a:rPr>
              <a:t>“promise”</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514" name="TextShape 3"/>
          <p:cNvSpPr txBox="1"/>
          <p:nvPr/>
        </p:nvSpPr>
        <p:spPr>
          <a:xfrm rot="16200000">
            <a:off x="8391600" y="4368600"/>
            <a:ext cx="986400" cy="364680"/>
          </a:xfrm>
          <a:prstGeom prst="rect">
            <a:avLst/>
          </a:prstGeom>
          <a:noFill/>
          <a:ln>
            <a:noFill/>
          </a:ln>
        </p:spPr>
        <p:txBody>
          <a:bodyPr anchor="ctr"/>
          <a:p>
            <a:pPr>
              <a:lnSpc>
                <a:spcPct val="100000"/>
              </a:lnSpc>
            </a:pPr>
            <a:fld id="{8BC49C17-2634-4A9C-B679-69A78442D0A2}"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256" dur="indefinite" restart="never" nodeType="tmRoot">
          <p:childTnLst>
            <p:seq>
              <p:cTn id="1257" dur="indefinite" nodeType="mainSeq">
                <p:childTnLst>
                  <p:par>
                    <p:cTn id="1258" fill="hold">
                      <p:stCondLst>
                        <p:cond delay="indefinite"/>
                      </p:stCondLst>
                      <p:childTnLst>
                        <p:par>
                          <p:cTn id="1259" fill="hold">
                            <p:stCondLst>
                              <p:cond delay="0"/>
                            </p:stCondLst>
                            <p:childTnLst>
                              <p:par>
                                <p:cTn id="1260" nodeType="clickEffect" fill="hold" presetClass="entr" presetID="1">
                                  <p:stCondLst>
                                    <p:cond delay="0"/>
                                  </p:stCondLst>
                                  <p:childTnLst>
                                    <p:set>
                                      <p:cBhvr>
                                        <p:cTn id="1261" dur="1" fill="hold">
                                          <p:stCondLst>
                                            <p:cond delay="0"/>
                                          </p:stCondLst>
                                        </p:cTn>
                                        <p:tgtEl>
                                          <p:spTgt spid="513">
                                            <p:txEl>
                                              <p:pRg st="367" end="417"/>
                                            </p:txEl>
                                          </p:spTgt>
                                        </p:tgtEl>
                                        <p:attrNameLst>
                                          <p:attrName>style.visibility</p:attrName>
                                        </p:attrNameLst>
                                      </p:cBhvr>
                                      <p:to>
                                        <p:strVal val="visible"/>
                                      </p:to>
                                    </p:set>
                                  </p:childTnLst>
                                </p:cTn>
                              </p:par>
                            </p:childTnLst>
                          </p:cTn>
                        </p:par>
                      </p:childTnLst>
                    </p:cTn>
                  </p:par>
                  <p:par>
                    <p:cTn id="1262" fill="hold">
                      <p:stCondLst>
                        <p:cond delay="indefinite"/>
                      </p:stCondLst>
                      <p:childTnLst>
                        <p:par>
                          <p:cTn id="1263" fill="hold">
                            <p:stCondLst>
                              <p:cond delay="0"/>
                            </p:stCondLst>
                            <p:childTnLst>
                              <p:par>
                                <p:cTn id="1264" nodeType="clickEffect" fill="hold" presetClass="entr" presetID="1">
                                  <p:stCondLst>
                                    <p:cond delay="0"/>
                                  </p:stCondLst>
                                  <p:childTnLst>
                                    <p:set>
                                      <p:cBhvr>
                                        <p:cTn id="1265" dur="1" fill="hold">
                                          <p:stCondLst>
                                            <p:cond delay="0"/>
                                          </p:stCondLst>
                                        </p:cTn>
                                        <p:tgtEl>
                                          <p:spTgt spid="513">
                                            <p:txEl>
                                              <p:pRg st="417" end="465"/>
                                            </p:txEl>
                                          </p:spTgt>
                                        </p:tgtEl>
                                        <p:attrNameLst>
                                          <p:attrName>style.visibility</p:attrName>
                                        </p:attrNameLst>
                                      </p:cBhvr>
                                      <p:to>
                                        <p:strVal val="visible"/>
                                      </p:to>
                                    </p:set>
                                  </p:childTnLst>
                                </p:cTn>
                              </p:par>
                            </p:childTnLst>
                          </p:cTn>
                        </p:par>
                      </p:childTnLst>
                    </p:cTn>
                  </p:par>
                  <p:par>
                    <p:cTn id="1266" fill="hold">
                      <p:stCondLst>
                        <p:cond delay="indefinite"/>
                      </p:stCondLst>
                      <p:childTnLst>
                        <p:par>
                          <p:cTn id="1267" fill="hold">
                            <p:stCondLst>
                              <p:cond delay="0"/>
                            </p:stCondLst>
                            <p:childTnLst>
                              <p:par>
                                <p:cTn id="1268" nodeType="clickEffect" fill="hold" presetClass="entr" presetID="1">
                                  <p:stCondLst>
                                    <p:cond delay="0"/>
                                  </p:stCondLst>
                                  <p:childTnLst>
                                    <p:set>
                                      <p:cBhvr>
                                        <p:cTn id="1269" dur="1" fill="hold">
                                          <p:stCondLst>
                                            <p:cond delay="0"/>
                                          </p:stCondLst>
                                        </p:cTn>
                                        <p:tgtEl>
                                          <p:spTgt spid="513">
                                            <p:txEl>
                                              <p:pRg st="465" end="518"/>
                                            </p:txEl>
                                          </p:spTgt>
                                        </p:tgtEl>
                                        <p:attrNameLst>
                                          <p:attrName>style.visibility</p:attrName>
                                        </p:attrNameLst>
                                      </p:cBhvr>
                                      <p:to>
                                        <p:strVal val="visible"/>
                                      </p:to>
                                    </p:set>
                                  </p:childTnLst>
                                </p:cTn>
                              </p:par>
                            </p:childTnLst>
                          </p:cTn>
                        </p:par>
                      </p:childTnLst>
                    </p:cTn>
                  </p:par>
                  <p:par>
                    <p:cTn id="1270" fill="hold">
                      <p:stCondLst>
                        <p:cond delay="indefinite"/>
                      </p:stCondLst>
                      <p:childTnLst>
                        <p:par>
                          <p:cTn id="1271" fill="hold">
                            <p:stCondLst>
                              <p:cond delay="0"/>
                            </p:stCondLst>
                            <p:childTnLst>
                              <p:par>
                                <p:cTn id="1272" nodeType="clickEffect" fill="hold" presetClass="entr" presetID="1">
                                  <p:stCondLst>
                                    <p:cond delay="0"/>
                                  </p:stCondLst>
                                  <p:childTnLst>
                                    <p:set>
                                      <p:cBhvr>
                                        <p:cTn id="1273" dur="1" fill="hold">
                                          <p:stCondLst>
                                            <p:cond delay="0"/>
                                          </p:stCondLst>
                                        </p:cTn>
                                        <p:tgtEl>
                                          <p:spTgt spid="513">
                                            <p:txEl>
                                              <p:pRg st="518" end="55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TextShape 1"/>
          <p:cNvSpPr txBox="1"/>
          <p:nvPr/>
        </p:nvSpPr>
        <p:spPr>
          <a:xfrm>
            <a:off x="457200" y="68760"/>
            <a:ext cx="8229240" cy="548280"/>
          </a:xfrm>
          <a:prstGeom prst="rect">
            <a:avLst/>
          </a:prstGeom>
          <a:noFill/>
          <a:ln>
            <a:noFill/>
          </a:ln>
        </p:spPr>
        <p:txBody>
          <a:bodyPr anchor="ctr"/>
          <a:p>
            <a:pPr>
              <a:lnSpc>
                <a:spcPct val="100000"/>
              </a:lnSpc>
            </a:pPr>
            <a:r>
              <a:rPr b="0" i="1" lang="en-US" sz="3600" spc="-58" strike="noStrike" cap="all">
                <a:solidFill>
                  <a:srgbClr val="d1282e"/>
                </a:solidFill>
                <a:uFill>
                  <a:solidFill>
                    <a:srgbClr val="ffffff"/>
                  </a:solidFill>
                </a:uFill>
                <a:latin typeface="Arial Black"/>
              </a:rPr>
              <a:t>“</a:t>
            </a:r>
            <a:r>
              <a:rPr b="0" i="1" lang="en-US" sz="3600" spc="-58" strike="noStrike" cap="all">
                <a:solidFill>
                  <a:srgbClr val="d1282e"/>
                </a:solidFill>
                <a:uFill>
                  <a:solidFill>
                    <a:srgbClr val="ffffff"/>
                  </a:solidFill>
                </a:uFill>
                <a:latin typeface="Arial Black"/>
              </a:rPr>
              <a:t>Not Of Works, But Of God”</a:t>
            </a:r>
            <a:r>
              <a:rPr b="0" lang="en-US" sz="3600" spc="-58" strike="noStrike" cap="all">
                <a:solidFill>
                  <a:srgbClr val="d1282e"/>
                </a:solidFill>
                <a:uFill>
                  <a:solidFill>
                    <a:srgbClr val="ffffff"/>
                  </a:solidFill>
                </a:uFill>
                <a:latin typeface="Arial Black"/>
              </a:rPr>
              <a:t> ?</a:t>
            </a:r>
            <a:endParaRPr b="0" lang="en-US" sz="1800" spc="-1" strike="noStrike">
              <a:solidFill>
                <a:srgbClr val="000000"/>
              </a:solidFill>
              <a:uFill>
                <a:solidFill>
                  <a:srgbClr val="ffffff"/>
                </a:solidFill>
              </a:uFill>
              <a:latin typeface="Arial"/>
            </a:endParaRPr>
          </a:p>
        </p:txBody>
      </p:sp>
      <p:sp>
        <p:nvSpPr>
          <p:cNvPr id="516"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24"/>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In </a:t>
            </a:r>
            <a:r>
              <a:rPr b="1" lang="en-US" sz="2400" spc="-1" strike="noStrike">
                <a:solidFill>
                  <a:srgbClr val="d1282e"/>
                </a:solidFill>
                <a:uFill>
                  <a:solidFill>
                    <a:srgbClr val="ffffff"/>
                  </a:solidFill>
                </a:uFill>
                <a:latin typeface="Arial"/>
              </a:rPr>
              <a:t>Romans 9:11-13</a:t>
            </a:r>
            <a:r>
              <a:rPr b="0" lang="en-US" sz="2400" spc="-1" strike="noStrike">
                <a:solidFill>
                  <a:srgbClr val="000000"/>
                </a:solidFill>
                <a:uFill>
                  <a:solidFill>
                    <a:srgbClr val="ffffff"/>
                  </a:solidFill>
                </a:uFill>
                <a:latin typeface="Arial"/>
              </a:rPr>
              <a:t>, Paul says that the election is </a:t>
            </a:r>
            <a:r>
              <a:rPr b="0" i="1" lang="en-US" sz="2400" spc="-1" strike="noStrike">
                <a:solidFill>
                  <a:srgbClr val="000000"/>
                </a:solidFill>
                <a:uFill>
                  <a:solidFill>
                    <a:srgbClr val="ffffff"/>
                  </a:solidFill>
                </a:uFill>
                <a:latin typeface="Arial"/>
              </a:rPr>
              <a:t>‘not of works, but of Him who calls’</a:t>
            </a:r>
            <a:r>
              <a:rPr b="0" lang="en-US" sz="2400" spc="-1" strike="noStrike">
                <a:solidFill>
                  <a:srgbClr val="000000"/>
                </a:solidFill>
                <a:uFill>
                  <a:solidFill>
                    <a:srgbClr val="ffffff"/>
                  </a:solidFill>
                </a:uFill>
                <a:latin typeface="Arial"/>
              </a:rPr>
              <a:t>, and as an example, he also says that Jacob and Esau were predestined </a:t>
            </a:r>
            <a:r>
              <a:rPr b="0" i="1" lang="en-US" sz="2400" spc="-1" strike="noStrike">
                <a:solidFill>
                  <a:srgbClr val="000000"/>
                </a:solidFill>
                <a:uFill>
                  <a:solidFill>
                    <a:srgbClr val="ffffff"/>
                  </a:solidFill>
                </a:uFill>
                <a:latin typeface="Arial"/>
              </a:rPr>
              <a:t>‘not yet being born, nor having done any good or evil’</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1" i="1" lang="en-US" sz="2400" spc="-1" strike="noStrike" u="sng">
                <a:solidFill>
                  <a:srgbClr val="000000"/>
                </a:solidFill>
                <a:uFill>
                  <a:solidFill>
                    <a:srgbClr val="ffffff"/>
                  </a:solidFill>
                </a:uFill>
                <a:latin typeface="Arial"/>
              </a:rPr>
              <a:t>for</a:t>
            </a:r>
            <a:r>
              <a:rPr b="0" i="1" lang="en-US" sz="2400" spc="-1" strike="noStrike">
                <a:solidFill>
                  <a:srgbClr val="000000"/>
                </a:solidFill>
                <a:uFill>
                  <a:solidFill>
                    <a:srgbClr val="ffffff"/>
                  </a:solidFill>
                </a:uFill>
                <a:latin typeface="Arial"/>
              </a:rPr>
              <a:t> the children </a:t>
            </a:r>
            <a:r>
              <a:rPr b="1" i="1" lang="en-US" sz="2400" spc="-1" strike="noStrike">
                <a:solidFill>
                  <a:srgbClr val="000000"/>
                </a:solidFill>
                <a:uFill>
                  <a:solidFill>
                    <a:srgbClr val="ffffff"/>
                  </a:solidFill>
                </a:uFill>
                <a:latin typeface="Arial"/>
              </a:rPr>
              <a:t>not yet being </a:t>
            </a:r>
            <a:r>
              <a:rPr b="1" i="1" lang="en-US" sz="2400" spc="-1" strike="noStrike" u="sng">
                <a:solidFill>
                  <a:srgbClr val="000000"/>
                </a:solidFill>
                <a:uFill>
                  <a:solidFill>
                    <a:srgbClr val="ffffff"/>
                  </a:solidFill>
                </a:uFill>
                <a:latin typeface="Arial"/>
              </a:rPr>
              <a:t>born</a:t>
            </a:r>
            <a:r>
              <a:rPr b="1" i="1" lang="en-US" sz="2400" spc="-1" strike="noStrike">
                <a:solidFill>
                  <a:srgbClr val="000000"/>
                </a:solidFill>
                <a:uFill>
                  <a:solidFill>
                    <a:srgbClr val="ffffff"/>
                  </a:solidFill>
                </a:uFill>
                <a:latin typeface="Arial"/>
              </a:rPr>
              <a:t>, nor having done any </a:t>
            </a:r>
            <a:r>
              <a:rPr b="1" i="1" lang="en-US" sz="2400" spc="-1" strike="noStrike" u="sng">
                <a:solidFill>
                  <a:srgbClr val="000000"/>
                </a:solidFill>
                <a:uFill>
                  <a:solidFill>
                    <a:srgbClr val="ffffff"/>
                  </a:solidFill>
                </a:uFill>
                <a:latin typeface="Arial"/>
              </a:rPr>
              <a:t>good or evil</a:t>
            </a:r>
            <a:r>
              <a:rPr b="0" i="1" lang="en-US" sz="2400" spc="-1" strike="noStrike">
                <a:solidFill>
                  <a:srgbClr val="000000"/>
                </a:solidFill>
                <a:uFill>
                  <a:solidFill>
                    <a:srgbClr val="ffffff"/>
                  </a:solidFill>
                </a:uFill>
                <a:latin typeface="Arial"/>
              </a:rPr>
              <a:t>, that the </a:t>
            </a:r>
            <a:r>
              <a:rPr b="1" i="1" lang="en-US" sz="2400" spc="-1" strike="noStrike">
                <a:solidFill>
                  <a:srgbClr val="000000"/>
                </a:solidFill>
                <a:uFill>
                  <a:solidFill>
                    <a:srgbClr val="ffffff"/>
                  </a:solidFill>
                </a:uFill>
                <a:latin typeface="Arial"/>
              </a:rPr>
              <a:t>purpose of God </a:t>
            </a:r>
            <a:r>
              <a:rPr b="1" i="1" lang="en-US" sz="2400" spc="-1" strike="noStrike" u="sng">
                <a:solidFill>
                  <a:srgbClr val="000000"/>
                </a:solidFill>
                <a:uFill>
                  <a:solidFill>
                    <a:srgbClr val="ffffff"/>
                  </a:solidFill>
                </a:uFill>
                <a:latin typeface="Arial"/>
              </a:rPr>
              <a:t>according to election</a:t>
            </a:r>
            <a:r>
              <a:rPr b="0" i="1" lang="en-US" sz="2400" spc="-1" strike="noStrike">
                <a:solidFill>
                  <a:srgbClr val="000000"/>
                </a:solidFill>
                <a:uFill>
                  <a:solidFill>
                    <a:srgbClr val="ffffff"/>
                  </a:solidFill>
                </a:uFill>
                <a:latin typeface="Arial"/>
              </a:rPr>
              <a:t> might stand, </a:t>
            </a:r>
            <a:r>
              <a:rPr b="1" i="1" lang="en-US" sz="2400" spc="-1" strike="noStrike" u="sng">
                <a:solidFill>
                  <a:srgbClr val="000000"/>
                </a:solidFill>
                <a:uFill>
                  <a:solidFill>
                    <a:srgbClr val="ffffff"/>
                  </a:solidFill>
                </a:uFill>
                <a:latin typeface="Arial"/>
              </a:rPr>
              <a:t>not of works but of Him who calls</a:t>
            </a:r>
            <a:r>
              <a:rPr b="0" i="1" lang="en-US" sz="2400" spc="-1" strike="noStrike">
                <a:solidFill>
                  <a:srgbClr val="000000"/>
                </a:solidFill>
                <a:uFill>
                  <a:solidFill>
                    <a:srgbClr val="ffffff"/>
                  </a:solidFill>
                </a:uFill>
                <a:latin typeface="Arial"/>
              </a:rPr>
              <a:t>), it was said to her, “The older shall serve the younger.”  </a:t>
            </a:r>
            <a:r>
              <a:rPr b="1" i="1" lang="en-US" sz="2400" spc="-1" strike="noStrike" u="sng">
                <a:solidFill>
                  <a:srgbClr val="000000"/>
                </a:solidFill>
                <a:uFill>
                  <a:solidFill>
                    <a:srgbClr val="ffffff"/>
                  </a:solidFill>
                </a:uFill>
                <a:latin typeface="Arial"/>
              </a:rPr>
              <a:t>As</a:t>
            </a:r>
            <a:r>
              <a:rPr b="0" i="1" lang="en-US" sz="2400" spc="-1" strike="noStrike">
                <a:solidFill>
                  <a:srgbClr val="000000"/>
                </a:solidFill>
                <a:uFill>
                  <a:solidFill>
                    <a:srgbClr val="ffffff"/>
                  </a:solidFill>
                </a:uFill>
                <a:latin typeface="Arial"/>
              </a:rPr>
              <a:t> it is written, “Jacob </a:t>
            </a:r>
            <a:r>
              <a:rPr b="1" i="1" lang="en-US" sz="2400" spc="-1" strike="noStrike">
                <a:solidFill>
                  <a:srgbClr val="000000"/>
                </a:solidFill>
                <a:uFill>
                  <a:solidFill>
                    <a:srgbClr val="ffffff"/>
                  </a:solidFill>
                </a:uFill>
                <a:latin typeface="Arial"/>
              </a:rPr>
              <a:t>I have </a:t>
            </a:r>
            <a:r>
              <a:rPr b="1" i="1" lang="en-US" sz="2400" spc="-1" strike="noStrike" u="sng">
                <a:solidFill>
                  <a:srgbClr val="000000"/>
                </a:solidFill>
                <a:uFill>
                  <a:solidFill>
                    <a:srgbClr val="ffffff"/>
                  </a:solidFill>
                </a:uFill>
                <a:latin typeface="Arial"/>
              </a:rPr>
              <a:t>loved</a:t>
            </a:r>
            <a:r>
              <a:rPr b="0" i="1" lang="en-US" sz="2400" spc="-1" strike="noStrike">
                <a:solidFill>
                  <a:srgbClr val="000000"/>
                </a:solidFill>
                <a:uFill>
                  <a:solidFill>
                    <a:srgbClr val="ffffff"/>
                  </a:solidFill>
                </a:uFill>
                <a:latin typeface="Arial"/>
              </a:rPr>
              <a:t>, but Esau </a:t>
            </a:r>
            <a:r>
              <a:rPr b="1" i="1" lang="en-US" sz="2400" spc="-1" strike="noStrike">
                <a:solidFill>
                  <a:srgbClr val="000000"/>
                </a:solidFill>
                <a:uFill>
                  <a:solidFill>
                    <a:srgbClr val="ffffff"/>
                  </a:solidFill>
                </a:uFill>
                <a:latin typeface="Arial"/>
              </a:rPr>
              <a:t>I have </a:t>
            </a:r>
            <a:r>
              <a:rPr b="1" i="1" lang="en-US" sz="2400" spc="-1" strike="noStrike" u="sng">
                <a:solidFill>
                  <a:srgbClr val="000000"/>
                </a:solidFill>
                <a:uFill>
                  <a:solidFill>
                    <a:srgbClr val="ffffff"/>
                  </a:solidFill>
                </a:uFill>
                <a:latin typeface="Arial"/>
              </a:rPr>
              <a:t>hated</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Romans 9:11-13</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517" name="TextShape 3"/>
          <p:cNvSpPr txBox="1"/>
          <p:nvPr/>
        </p:nvSpPr>
        <p:spPr>
          <a:xfrm rot="16200000">
            <a:off x="8391600" y="4368600"/>
            <a:ext cx="986400" cy="364680"/>
          </a:xfrm>
          <a:prstGeom prst="rect">
            <a:avLst/>
          </a:prstGeom>
          <a:noFill/>
          <a:ln>
            <a:noFill/>
          </a:ln>
        </p:spPr>
        <p:txBody>
          <a:bodyPr anchor="ctr"/>
          <a:p>
            <a:pPr>
              <a:lnSpc>
                <a:spcPct val="100000"/>
              </a:lnSpc>
            </a:pPr>
            <a:fld id="{8E942BEB-C76A-480A-A35D-BFE6DFB00CD3}"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274" dur="indefinite" restart="never" nodeType="tmRoot">
          <p:childTnLst>
            <p:seq>
              <p:cTn id="1275" dur="indefinite" nodeType="mainSeq">
                <p:childTnLst>
                  <p:par>
                    <p:cTn id="1276" fill="hold">
                      <p:stCondLst>
                        <p:cond delay="indefinite"/>
                      </p:stCondLst>
                      <p:childTnLst>
                        <p:par>
                          <p:cTn id="1277" fill="hold">
                            <p:stCondLst>
                              <p:cond delay="0"/>
                            </p:stCondLst>
                            <p:childTnLst>
                              <p:par>
                                <p:cTn id="1278" nodeType="clickEffect" fill="hold" presetClass="entr" presetID="1">
                                  <p:stCondLst>
                                    <p:cond delay="0"/>
                                  </p:stCondLst>
                                  <p:childTnLst>
                                    <p:set>
                                      <p:cBhvr>
                                        <p:cTn id="1279" dur="1" fill="hold">
                                          <p:stCondLst>
                                            <p:cond delay="0"/>
                                          </p:stCondLst>
                                        </p:cTn>
                                        <p:tgtEl>
                                          <p:spTgt spid="516">
                                            <p:txEl>
                                              <p:pRg st="215" end="52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8"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Election to Produce Messiah</a:t>
            </a:r>
            <a:endParaRPr b="0" lang="en-US" sz="1800" spc="-1" strike="noStrike">
              <a:solidFill>
                <a:srgbClr val="000000"/>
              </a:solidFill>
              <a:uFill>
                <a:solidFill>
                  <a:srgbClr val="ffffff"/>
                </a:solidFill>
              </a:uFill>
              <a:latin typeface="Arial"/>
            </a:endParaRPr>
          </a:p>
        </p:txBody>
      </p:sp>
      <p:sp>
        <p:nvSpPr>
          <p:cNvPr id="519"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Has the context been about </a:t>
            </a:r>
            <a:r>
              <a:rPr b="1" i="1" lang="en-US" sz="2400" spc="-1" strike="noStrike">
                <a:solidFill>
                  <a:srgbClr val="000000"/>
                </a:solidFill>
                <a:uFill>
                  <a:solidFill>
                    <a:srgbClr val="ffffff"/>
                  </a:solidFill>
                </a:uFill>
                <a:latin typeface="Arial"/>
              </a:rPr>
              <a:t>individuals</a:t>
            </a:r>
            <a:r>
              <a:rPr b="0" lang="en-US" sz="2400" spc="-1" strike="noStrike">
                <a:solidFill>
                  <a:srgbClr val="000000"/>
                </a:solidFill>
                <a:uFill>
                  <a:solidFill>
                    <a:srgbClr val="ffffff"/>
                  </a:solidFill>
                </a:uFill>
                <a:latin typeface="Arial"/>
              </a:rPr>
              <a:t> or </a:t>
            </a:r>
            <a:r>
              <a:rPr b="1" i="1" lang="en-US" sz="2400" spc="-1" strike="noStrike" u="sng">
                <a:solidFill>
                  <a:srgbClr val="000000"/>
                </a:solidFill>
                <a:uFill>
                  <a:solidFill>
                    <a:srgbClr val="ffffff"/>
                  </a:solidFill>
                </a:uFill>
                <a:latin typeface="Arial"/>
              </a:rPr>
              <a:t>nations</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Supporting proof-texts: </a:t>
            </a:r>
            <a:r>
              <a:rPr b="0" i="1" lang="en-US" sz="2400" spc="-1" strike="noStrike">
                <a:solidFill>
                  <a:srgbClr val="000000"/>
                </a:solidFill>
                <a:uFill>
                  <a:solidFill>
                    <a:srgbClr val="ffffff"/>
                  </a:solidFill>
                </a:uFill>
                <a:latin typeface="Arial"/>
              </a:rPr>
              <a:t>“</a:t>
            </a:r>
            <a:r>
              <a:rPr b="1" i="1" lang="en-US" sz="2400" spc="-1" strike="noStrike" u="sng">
                <a:solidFill>
                  <a:srgbClr val="000000"/>
                </a:solidFill>
                <a:uFill>
                  <a:solidFill>
                    <a:srgbClr val="ffffff"/>
                  </a:solidFill>
                </a:uFill>
                <a:latin typeface="Arial"/>
              </a:rPr>
              <a:t>for</a:t>
            </a:r>
            <a:r>
              <a:rPr b="0" i="1" lang="en-US" sz="2400" spc="-1" strike="noStrike">
                <a:solidFill>
                  <a:srgbClr val="000000"/>
                </a:solidFill>
                <a:uFill>
                  <a:solidFill>
                    <a:srgbClr val="ffffff"/>
                  </a:solidFill>
                </a:uFill>
                <a:latin typeface="Arial"/>
              </a:rPr>
              <a:t> the children … it was said to her … </a:t>
            </a:r>
            <a:r>
              <a:rPr b="1" i="1" lang="en-US" sz="2400" spc="-1" strike="noStrike" u="sng">
                <a:solidFill>
                  <a:srgbClr val="000000"/>
                </a:solidFill>
                <a:uFill>
                  <a:solidFill>
                    <a:srgbClr val="ffffff"/>
                  </a:solidFill>
                </a:uFill>
                <a:latin typeface="Arial"/>
              </a:rPr>
              <a:t>as</a:t>
            </a:r>
            <a:r>
              <a:rPr b="0" i="1" lang="en-US" sz="2400" spc="-1" strike="noStrike">
                <a:solidFill>
                  <a:srgbClr val="000000"/>
                </a:solidFill>
                <a:uFill>
                  <a:solidFill>
                    <a:srgbClr val="ffffff"/>
                  </a:solidFill>
                </a:uFill>
                <a:latin typeface="Arial"/>
              </a:rPr>
              <a:t> it is written”.</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Who was </a:t>
            </a:r>
            <a:r>
              <a:rPr b="1" i="1" lang="en-US" sz="2400" spc="-1" strike="noStrike">
                <a:solidFill>
                  <a:srgbClr val="000000"/>
                </a:solidFill>
                <a:uFill>
                  <a:solidFill>
                    <a:srgbClr val="ffffff"/>
                  </a:solidFill>
                </a:uFill>
                <a:latin typeface="Arial"/>
              </a:rPr>
              <a:t>object</a:t>
            </a:r>
            <a:r>
              <a:rPr b="0" lang="en-US" sz="2400" spc="-1" strike="noStrike">
                <a:solidFill>
                  <a:srgbClr val="000000"/>
                </a:solidFill>
                <a:uFill>
                  <a:solidFill>
                    <a:srgbClr val="ffffff"/>
                  </a:solidFill>
                </a:uFill>
                <a:latin typeface="Arial"/>
              </a:rPr>
              <a:t> of election? </a:t>
            </a:r>
            <a:r>
              <a:rPr b="1" i="1" lang="en-US" sz="2400" spc="-1" strike="noStrike">
                <a:solidFill>
                  <a:srgbClr val="000000"/>
                </a:solidFill>
                <a:uFill>
                  <a:solidFill>
                    <a:srgbClr val="ffffff"/>
                  </a:solidFill>
                </a:uFill>
                <a:latin typeface="Arial"/>
              </a:rPr>
              <a:t>Individuals</a:t>
            </a:r>
            <a:r>
              <a:rPr b="0" lang="en-US" sz="2400" spc="-1" strike="noStrike">
                <a:solidFill>
                  <a:srgbClr val="000000"/>
                </a:solidFill>
                <a:uFill>
                  <a:solidFill>
                    <a:srgbClr val="ffffff"/>
                  </a:solidFill>
                </a:uFill>
                <a:latin typeface="Arial"/>
              </a:rPr>
              <a:t> or </a:t>
            </a:r>
            <a:r>
              <a:rPr b="1" i="1" lang="en-US" sz="2400" spc="-1" strike="noStrike" u="sng">
                <a:solidFill>
                  <a:srgbClr val="000000"/>
                </a:solidFill>
                <a:uFill>
                  <a:solidFill>
                    <a:srgbClr val="ffffff"/>
                  </a:solidFill>
                </a:uFill>
                <a:latin typeface="Arial"/>
              </a:rPr>
              <a:t>nations</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But </a:t>
            </a:r>
            <a:r>
              <a:rPr b="1" i="1" lang="en-US" sz="2400" spc="-1" strike="noStrike">
                <a:solidFill>
                  <a:srgbClr val="000000"/>
                </a:solidFill>
                <a:uFill>
                  <a:solidFill>
                    <a:srgbClr val="ffffff"/>
                  </a:solidFill>
                </a:uFill>
                <a:latin typeface="Arial"/>
              </a:rPr>
              <a:t>the </a:t>
            </a:r>
            <a:r>
              <a:rPr b="1" i="1" lang="en-US" sz="2400" spc="-1" strike="noStrike" u="sng">
                <a:solidFill>
                  <a:srgbClr val="000000"/>
                </a:solidFill>
                <a:uFill>
                  <a:solidFill>
                    <a:srgbClr val="ffffff"/>
                  </a:solidFill>
                </a:uFill>
                <a:latin typeface="Arial"/>
              </a:rPr>
              <a:t>children</a:t>
            </a:r>
            <a:r>
              <a:rPr b="1" i="1" lang="en-US" sz="2400" spc="-1" strike="noStrike">
                <a:solidFill>
                  <a:srgbClr val="000000"/>
                </a:solidFill>
                <a:uFill>
                  <a:solidFill>
                    <a:srgbClr val="ffffff"/>
                  </a:solidFill>
                </a:uFill>
                <a:latin typeface="Arial"/>
              </a:rPr>
              <a:t> struggled together within her</a:t>
            </a:r>
            <a:r>
              <a:rPr b="0" i="1" lang="en-US" sz="2400" spc="-1" strike="noStrike">
                <a:solidFill>
                  <a:srgbClr val="000000"/>
                </a:solidFill>
                <a:uFill>
                  <a:solidFill>
                    <a:srgbClr val="ffffff"/>
                  </a:solidFill>
                </a:uFill>
                <a:latin typeface="Arial"/>
              </a:rPr>
              <a:t>; and she said, “If all is well, why am I like this?” So she went to inquire of the LORD. And the LORD said to her: “</a:t>
            </a:r>
            <a:r>
              <a:rPr b="1" i="1" lang="en-US" sz="2400" spc="-1" strike="noStrike">
                <a:solidFill>
                  <a:srgbClr val="000000"/>
                </a:solidFill>
                <a:uFill>
                  <a:solidFill>
                    <a:srgbClr val="ffffff"/>
                  </a:solidFill>
                </a:uFill>
                <a:latin typeface="Arial"/>
              </a:rPr>
              <a:t>Two </a:t>
            </a:r>
            <a:r>
              <a:rPr b="1" i="1" lang="en-US" sz="2400" spc="-1" strike="noStrike" u="sng">
                <a:solidFill>
                  <a:srgbClr val="d1282e"/>
                </a:solidFill>
                <a:uFill>
                  <a:solidFill>
                    <a:srgbClr val="ffffff"/>
                  </a:solidFill>
                </a:uFill>
                <a:latin typeface="Arial"/>
              </a:rPr>
              <a:t>nations</a:t>
            </a:r>
            <a:r>
              <a:rPr b="0" i="1" lang="en-US" sz="2400" spc="-1" strike="noStrike">
                <a:solidFill>
                  <a:srgbClr val="d1282e"/>
                </a:solidFill>
                <a:uFill>
                  <a:solidFill>
                    <a:srgbClr val="ffffff"/>
                  </a:solidFill>
                </a:uFill>
                <a:latin typeface="Arial"/>
              </a:rPr>
              <a:t> </a:t>
            </a:r>
            <a:r>
              <a:rPr b="0" i="1" lang="en-US" sz="2400" spc="-1" strike="noStrike">
                <a:solidFill>
                  <a:srgbClr val="000000"/>
                </a:solidFill>
                <a:uFill>
                  <a:solidFill>
                    <a:srgbClr val="ffffff"/>
                  </a:solidFill>
                </a:uFill>
                <a:latin typeface="Arial"/>
              </a:rPr>
              <a:t>are in your womb, </a:t>
            </a:r>
            <a:r>
              <a:rPr b="1" i="1" lang="en-US" sz="2400" spc="-1" strike="noStrike">
                <a:solidFill>
                  <a:srgbClr val="000000"/>
                </a:solidFill>
                <a:uFill>
                  <a:solidFill>
                    <a:srgbClr val="ffffff"/>
                  </a:solidFill>
                </a:uFill>
                <a:latin typeface="Arial"/>
              </a:rPr>
              <a:t>Two </a:t>
            </a:r>
            <a:r>
              <a:rPr b="1" i="1" lang="en-US" sz="2400" spc="-1" strike="noStrike" u="sng">
                <a:solidFill>
                  <a:srgbClr val="d1282e"/>
                </a:solidFill>
                <a:uFill>
                  <a:solidFill>
                    <a:srgbClr val="ffffff"/>
                  </a:solidFill>
                </a:uFill>
                <a:latin typeface="Arial"/>
              </a:rPr>
              <a:t>peoples</a:t>
            </a:r>
            <a:r>
              <a:rPr b="1" i="1" lang="en-US" sz="2400" spc="-1" strike="noStrike">
                <a:solidFill>
                  <a:srgbClr val="d1282e"/>
                </a:solidFill>
                <a:uFill>
                  <a:solidFill>
                    <a:srgbClr val="ffffff"/>
                  </a:solidFill>
                </a:uFill>
                <a:latin typeface="Arial"/>
              </a:rPr>
              <a:t> </a:t>
            </a:r>
            <a:r>
              <a:rPr b="0" i="1" lang="en-US" sz="2400" spc="-1" strike="noStrike">
                <a:solidFill>
                  <a:srgbClr val="000000"/>
                </a:solidFill>
                <a:uFill>
                  <a:solidFill>
                    <a:srgbClr val="ffffff"/>
                  </a:solidFill>
                </a:uFill>
                <a:latin typeface="Arial"/>
              </a:rPr>
              <a:t>shall be separated from your body; </a:t>
            </a:r>
            <a:r>
              <a:rPr b="1" i="1" lang="en-US" sz="2400" spc="-1" strike="noStrike">
                <a:solidFill>
                  <a:srgbClr val="000000"/>
                </a:solidFill>
                <a:uFill>
                  <a:solidFill>
                    <a:srgbClr val="ffffff"/>
                  </a:solidFill>
                </a:uFill>
                <a:latin typeface="Arial"/>
              </a:rPr>
              <a:t>One </a:t>
            </a:r>
            <a:r>
              <a:rPr b="1" i="1" lang="en-US" sz="2400" spc="-1" strike="noStrike" u="sng">
                <a:solidFill>
                  <a:srgbClr val="d1282e"/>
                </a:solidFill>
                <a:uFill>
                  <a:solidFill>
                    <a:srgbClr val="ffffff"/>
                  </a:solidFill>
                </a:uFill>
                <a:latin typeface="Arial"/>
              </a:rPr>
              <a:t>people</a:t>
            </a:r>
            <a:r>
              <a:rPr b="1" i="1" lang="en-US" sz="2400" spc="-1" strike="noStrike">
                <a:solidFill>
                  <a:srgbClr val="d1282e"/>
                </a:solidFill>
                <a:uFill>
                  <a:solidFill>
                    <a:srgbClr val="ffffff"/>
                  </a:solidFill>
                </a:uFill>
                <a:latin typeface="Arial"/>
              </a:rPr>
              <a:t> </a:t>
            </a:r>
            <a:r>
              <a:rPr b="1" i="1" lang="en-US" sz="2400" spc="-1" strike="noStrike">
                <a:solidFill>
                  <a:srgbClr val="000000"/>
                </a:solidFill>
                <a:uFill>
                  <a:solidFill>
                    <a:srgbClr val="ffffff"/>
                  </a:solidFill>
                </a:uFill>
                <a:latin typeface="Arial"/>
              </a:rPr>
              <a:t>shall be stronger than </a:t>
            </a:r>
            <a:r>
              <a:rPr b="1" i="1" lang="en-US" sz="2400" spc="-1" strike="noStrike" u="sng">
                <a:solidFill>
                  <a:srgbClr val="d1282e"/>
                </a:solidFill>
                <a:uFill>
                  <a:solidFill>
                    <a:srgbClr val="ffffff"/>
                  </a:solidFill>
                </a:uFill>
                <a:latin typeface="Arial"/>
              </a:rPr>
              <a:t>the other</a:t>
            </a:r>
            <a:r>
              <a:rPr b="0" i="1" lang="en-US" sz="2400" spc="-1" strike="noStrike">
                <a:solidFill>
                  <a:srgbClr val="000000"/>
                </a:solidFill>
                <a:uFill>
                  <a:solidFill>
                    <a:srgbClr val="ffffff"/>
                  </a:solidFill>
                </a:uFill>
                <a:latin typeface="Arial"/>
              </a:rPr>
              <a:t>, And the </a:t>
            </a:r>
            <a:r>
              <a:rPr b="1" i="1" lang="en-US" sz="2400" spc="-1" strike="noStrike" u="sng">
                <a:solidFill>
                  <a:srgbClr val="000000"/>
                </a:solidFill>
                <a:uFill>
                  <a:solidFill>
                    <a:srgbClr val="ffffff"/>
                  </a:solidFill>
                </a:uFill>
                <a:latin typeface="Arial"/>
              </a:rPr>
              <a:t>older</a:t>
            </a:r>
            <a:r>
              <a:rPr b="1" i="1" lang="en-US" sz="2400" spc="-1" strike="noStrike">
                <a:solidFill>
                  <a:srgbClr val="000000"/>
                </a:solidFill>
                <a:uFill>
                  <a:solidFill>
                    <a:srgbClr val="ffffff"/>
                  </a:solidFill>
                </a:uFill>
                <a:latin typeface="Arial"/>
              </a:rPr>
              <a:t> shall serve the </a:t>
            </a:r>
            <a:r>
              <a:rPr b="1" i="1" lang="en-US" sz="2400" spc="-1" strike="noStrike" u="sng">
                <a:solidFill>
                  <a:srgbClr val="000000"/>
                </a:solidFill>
                <a:uFill>
                  <a:solidFill>
                    <a:srgbClr val="ffffff"/>
                  </a:solidFill>
                </a:uFill>
                <a:latin typeface="Arial"/>
              </a:rPr>
              <a:t>younger</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Genesis 25:22-23</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520" name="TextShape 3"/>
          <p:cNvSpPr txBox="1"/>
          <p:nvPr/>
        </p:nvSpPr>
        <p:spPr>
          <a:xfrm rot="16200000">
            <a:off x="8391600" y="4368600"/>
            <a:ext cx="986400" cy="364680"/>
          </a:xfrm>
          <a:prstGeom prst="rect">
            <a:avLst/>
          </a:prstGeom>
          <a:noFill/>
          <a:ln>
            <a:noFill/>
          </a:ln>
        </p:spPr>
        <p:txBody>
          <a:bodyPr anchor="ctr"/>
          <a:p>
            <a:pPr>
              <a:lnSpc>
                <a:spcPct val="100000"/>
              </a:lnSpc>
            </a:pPr>
            <a:fld id="{6C7F560C-BC72-4881-9B55-90C205ACA02A}"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280" dur="indefinite" restart="never" nodeType="tmRoot">
          <p:childTnLst>
            <p:seq>
              <p:cTn id="1281" dur="indefinite" nodeType="mainSeq">
                <p:childTnLst>
                  <p:par>
                    <p:cTn id="1282" fill="hold">
                      <p:stCondLst>
                        <p:cond delay="indefinite"/>
                      </p:stCondLst>
                      <p:childTnLst>
                        <p:par>
                          <p:cTn id="1283" fill="hold">
                            <p:stCondLst>
                              <p:cond delay="0"/>
                            </p:stCondLst>
                            <p:childTnLst>
                              <p:par>
                                <p:cTn id="1284" nodeType="clickEffect" fill="hold" presetClass="entr" presetID="1">
                                  <p:stCondLst>
                                    <p:cond delay="0"/>
                                  </p:stCondLst>
                                  <p:childTnLst>
                                    <p:set>
                                      <p:cBhvr>
                                        <p:cTn id="1285" dur="1" fill="hold">
                                          <p:stCondLst>
                                            <p:cond delay="0"/>
                                          </p:stCondLst>
                                        </p:cTn>
                                        <p:tgtEl>
                                          <p:spTgt spid="519">
                                            <p:txEl>
                                              <p:pRg st="51" end="135"/>
                                            </p:txEl>
                                          </p:spTgt>
                                        </p:tgtEl>
                                        <p:attrNameLst>
                                          <p:attrName>style.visibility</p:attrName>
                                        </p:attrNameLst>
                                      </p:cBhvr>
                                      <p:to>
                                        <p:strVal val="visible"/>
                                      </p:to>
                                    </p:set>
                                  </p:childTnLst>
                                </p:cTn>
                              </p:par>
                            </p:childTnLst>
                          </p:cTn>
                        </p:par>
                      </p:childTnLst>
                    </p:cTn>
                  </p:par>
                  <p:par>
                    <p:cTn id="1286" fill="hold">
                      <p:stCondLst>
                        <p:cond delay="indefinite"/>
                      </p:stCondLst>
                      <p:childTnLst>
                        <p:par>
                          <p:cTn id="1287" fill="hold">
                            <p:stCondLst>
                              <p:cond delay="0"/>
                            </p:stCondLst>
                            <p:childTnLst>
                              <p:par>
                                <p:cTn id="1288" nodeType="clickEffect" fill="hold" presetClass="entr" presetID="1">
                                  <p:stCondLst>
                                    <p:cond delay="0"/>
                                  </p:stCondLst>
                                  <p:childTnLst>
                                    <p:set>
                                      <p:cBhvr>
                                        <p:cTn id="1289" dur="1" fill="hold">
                                          <p:stCondLst>
                                            <p:cond delay="0"/>
                                          </p:stCondLst>
                                        </p:cTn>
                                        <p:tgtEl>
                                          <p:spTgt spid="519">
                                            <p:txEl>
                                              <p:pRg st="135" end="187"/>
                                            </p:txEl>
                                          </p:spTgt>
                                        </p:tgtEl>
                                        <p:attrNameLst>
                                          <p:attrName>style.visibility</p:attrName>
                                        </p:attrNameLst>
                                      </p:cBhvr>
                                      <p:to>
                                        <p:strVal val="visible"/>
                                      </p:to>
                                    </p:set>
                                  </p:childTnLst>
                                </p:cTn>
                              </p:par>
                            </p:childTnLst>
                          </p:cTn>
                        </p:par>
                      </p:childTnLst>
                    </p:cTn>
                  </p:par>
                  <p:par>
                    <p:cTn id="1290" fill="hold">
                      <p:stCondLst>
                        <p:cond delay="indefinite"/>
                      </p:stCondLst>
                      <p:childTnLst>
                        <p:par>
                          <p:cTn id="1291" fill="hold">
                            <p:stCondLst>
                              <p:cond delay="0"/>
                            </p:stCondLst>
                            <p:childTnLst>
                              <p:par>
                                <p:cTn id="1292" nodeType="clickEffect" fill="hold" presetClass="entr" presetID="1">
                                  <p:stCondLst>
                                    <p:cond delay="0"/>
                                  </p:stCondLst>
                                  <p:childTnLst>
                                    <p:set>
                                      <p:cBhvr>
                                        <p:cTn id="1293" dur="1" fill="hold">
                                          <p:stCondLst>
                                            <p:cond delay="0"/>
                                          </p:stCondLst>
                                        </p:cTn>
                                        <p:tgtEl>
                                          <p:spTgt spid="519">
                                            <p:txEl>
                                              <p:pRg st="187" end="53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TextShape 1"/>
          <p:cNvSpPr txBox="1"/>
          <p:nvPr/>
        </p:nvSpPr>
        <p:spPr>
          <a:xfrm>
            <a:off x="457200" y="68760"/>
            <a:ext cx="8229240" cy="548280"/>
          </a:xfrm>
          <a:prstGeom prst="rect">
            <a:avLst/>
          </a:prstGeom>
          <a:noFill/>
          <a:ln>
            <a:noFill/>
          </a:ln>
        </p:spPr>
        <p:txBody>
          <a:bodyPr anchor="ctr"/>
          <a:p>
            <a:pPr>
              <a:lnSpc>
                <a:spcPct val="100000"/>
              </a:lnSpc>
            </a:pPr>
            <a:r>
              <a:rPr b="0" lang="en-US" sz="2800" spc="-58" strike="noStrike" cap="all">
                <a:solidFill>
                  <a:srgbClr val="d1282e"/>
                </a:solidFill>
                <a:uFill>
                  <a:solidFill>
                    <a:srgbClr val="ffffff"/>
                  </a:solidFill>
                </a:uFill>
                <a:latin typeface="Arial Black"/>
              </a:rPr>
              <a:t>Which </a:t>
            </a:r>
            <a:r>
              <a:rPr b="0" lang="en-US" sz="2800" spc="-58" strike="noStrike" u="sng" cap="all">
                <a:solidFill>
                  <a:srgbClr val="d1282e"/>
                </a:solidFill>
                <a:uFill>
                  <a:solidFill>
                    <a:srgbClr val="ffffff"/>
                  </a:solidFill>
                </a:uFill>
                <a:latin typeface="Arial Black"/>
              </a:rPr>
              <a:t>Individual</a:t>
            </a:r>
            <a:r>
              <a:rPr b="0" lang="en-US" sz="2800" spc="-58" strike="noStrike" cap="all">
                <a:solidFill>
                  <a:srgbClr val="d1282e"/>
                </a:solidFill>
                <a:uFill>
                  <a:solidFill>
                    <a:srgbClr val="ffffff"/>
                  </a:solidFill>
                </a:uFill>
                <a:latin typeface="Arial Black"/>
              </a:rPr>
              <a:t> Served the other?</a:t>
            </a:r>
            <a:endParaRPr b="0" lang="en-US" sz="1800" spc="-1" strike="noStrike">
              <a:solidFill>
                <a:srgbClr val="000000"/>
              </a:solidFill>
              <a:uFill>
                <a:solidFill>
                  <a:srgbClr val="ffffff"/>
                </a:solidFill>
              </a:uFill>
              <a:latin typeface="Arial"/>
            </a:endParaRPr>
          </a:p>
        </p:txBody>
      </p:sp>
      <p:sp>
        <p:nvSpPr>
          <p:cNvPr id="522"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Esau threated to kill Jacob (</a:t>
            </a:r>
            <a:r>
              <a:rPr b="1" lang="en-US" sz="2400" spc="-1" strike="noStrike">
                <a:solidFill>
                  <a:srgbClr val="d1282e"/>
                </a:solidFill>
                <a:uFill>
                  <a:solidFill>
                    <a:srgbClr val="ffffff"/>
                  </a:solidFill>
                </a:uFill>
                <a:latin typeface="Arial"/>
              </a:rPr>
              <a:t>Genesis 27:41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Jacob fled from Esau (</a:t>
            </a:r>
            <a:r>
              <a:rPr b="1" lang="en-US" sz="2400" spc="-1" strike="noStrike">
                <a:solidFill>
                  <a:srgbClr val="d1282e"/>
                </a:solidFill>
                <a:uFill>
                  <a:solidFill>
                    <a:srgbClr val="ffffff"/>
                  </a:solidFill>
                </a:uFill>
                <a:latin typeface="Arial"/>
              </a:rPr>
              <a:t>Genesis 27:42-28:5</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Jacob was terrified of Esau upon return (</a:t>
            </a:r>
            <a:r>
              <a:rPr b="1" lang="en-US" sz="2400" spc="-1" strike="noStrike">
                <a:solidFill>
                  <a:srgbClr val="d1282e"/>
                </a:solidFill>
                <a:uFill>
                  <a:solidFill>
                    <a:srgbClr val="ffffff"/>
                  </a:solidFill>
                </a:uFill>
                <a:latin typeface="Arial"/>
              </a:rPr>
              <a:t>Gen. 32:3-22</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Jacob sent all his possessions – including wives and children – as gifts to Esau (</a:t>
            </a:r>
            <a:r>
              <a:rPr b="1" lang="en-US" sz="2400" spc="-1" strike="noStrike">
                <a:solidFill>
                  <a:srgbClr val="d1282e"/>
                </a:solidFill>
                <a:uFill>
                  <a:solidFill>
                    <a:srgbClr val="ffffff"/>
                  </a:solidFill>
                </a:uFill>
                <a:latin typeface="Arial"/>
              </a:rPr>
              <a:t>Genesis 33:1-11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Jacob bowed 7 times before Esau (</a:t>
            </a:r>
            <a:r>
              <a:rPr b="1" lang="en-US" sz="2400" spc="-1" strike="noStrike">
                <a:solidFill>
                  <a:srgbClr val="d1282e"/>
                </a:solidFill>
                <a:uFill>
                  <a:solidFill>
                    <a:srgbClr val="ffffff"/>
                  </a:solidFill>
                </a:uFill>
                <a:latin typeface="Arial"/>
              </a:rPr>
              <a:t>Genesis 33:3</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Prophecy </a:t>
            </a:r>
            <a:r>
              <a:rPr b="1" i="1" lang="en-US" sz="2400" spc="-1" strike="noStrike">
                <a:solidFill>
                  <a:srgbClr val="000000"/>
                </a:solidFill>
                <a:uFill>
                  <a:solidFill>
                    <a:srgbClr val="ffffff"/>
                  </a:solidFill>
                </a:uFill>
                <a:latin typeface="Arial"/>
              </a:rPr>
              <a:t>failed</a:t>
            </a:r>
            <a:r>
              <a:rPr b="0" lang="en-US" sz="2400" spc="-1" strike="noStrike">
                <a:solidFill>
                  <a:srgbClr val="000000"/>
                </a:solidFill>
                <a:uFill>
                  <a:solidFill>
                    <a:srgbClr val="ffffff"/>
                  </a:solidFill>
                </a:uFill>
                <a:latin typeface="Arial"/>
              </a:rPr>
              <a:t>, </a:t>
            </a:r>
            <a:r>
              <a:rPr b="1" i="1" lang="en-US" sz="2400" spc="-1" strike="noStrike" u="sng">
                <a:solidFill>
                  <a:srgbClr val="000000"/>
                </a:solidFill>
                <a:uFill>
                  <a:solidFill>
                    <a:srgbClr val="ffffff"/>
                  </a:solidFill>
                </a:uFill>
                <a:latin typeface="Arial"/>
              </a:rPr>
              <a:t>if</a:t>
            </a:r>
            <a:r>
              <a:rPr b="0" lang="en-US" sz="2400" spc="-1" strike="noStrike">
                <a:solidFill>
                  <a:srgbClr val="000000"/>
                </a:solidFill>
                <a:uFill>
                  <a:solidFill>
                    <a:srgbClr val="ffffff"/>
                  </a:solidFill>
                </a:uFill>
                <a:latin typeface="Arial"/>
              </a:rPr>
              <a:t> it referred to the individuals, because the </a:t>
            </a:r>
            <a:r>
              <a:rPr b="1" i="1" lang="en-US" sz="2400" spc="-1" strike="noStrike">
                <a:solidFill>
                  <a:srgbClr val="000000"/>
                </a:solidFill>
                <a:uFill>
                  <a:solidFill>
                    <a:srgbClr val="ffffff"/>
                  </a:solidFill>
                </a:uFill>
                <a:latin typeface="Arial"/>
              </a:rPr>
              <a:t>younger</a:t>
            </a:r>
            <a:r>
              <a:rPr b="0" lang="en-US" sz="2400" spc="-1" strike="noStrike">
                <a:solidFill>
                  <a:srgbClr val="000000"/>
                </a:solidFill>
                <a:uFill>
                  <a:solidFill>
                    <a:srgbClr val="ffffff"/>
                  </a:solidFill>
                </a:uFill>
                <a:latin typeface="Arial"/>
              </a:rPr>
              <a:t> lived primarily in service to the </a:t>
            </a:r>
            <a:r>
              <a:rPr b="1" i="1" lang="en-US" sz="2400" spc="-1" strike="noStrike">
                <a:solidFill>
                  <a:srgbClr val="000000"/>
                </a:solidFill>
                <a:uFill>
                  <a:solidFill>
                    <a:srgbClr val="ffffff"/>
                  </a:solidFill>
                </a:uFill>
                <a:latin typeface="Arial"/>
              </a:rPr>
              <a:t>older</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Edom was a greater </a:t>
            </a:r>
            <a:r>
              <a:rPr b="1" i="1" lang="en-US" sz="2400" spc="-1" strike="noStrike">
                <a:solidFill>
                  <a:srgbClr val="000000"/>
                </a:solidFill>
                <a:uFill>
                  <a:solidFill>
                    <a:srgbClr val="ffffff"/>
                  </a:solidFill>
                </a:uFill>
                <a:latin typeface="Arial"/>
              </a:rPr>
              <a:t>nation</a:t>
            </a:r>
            <a:r>
              <a:rPr b="0" lang="en-US" sz="2400" spc="-1" strike="noStrike">
                <a:solidFill>
                  <a:srgbClr val="000000"/>
                </a:solidFill>
                <a:uFill>
                  <a:solidFill>
                    <a:srgbClr val="ffffff"/>
                  </a:solidFill>
                </a:uFill>
                <a:latin typeface="Arial"/>
              </a:rPr>
              <a:t> before Israel.</a:t>
            </a:r>
            <a:endParaRPr b="1" lang="en-US" sz="2000" spc="-1" strike="noStrike">
              <a:solidFill>
                <a:srgbClr val="000000"/>
              </a:solidFill>
              <a:uFill>
                <a:solidFill>
                  <a:srgbClr val="ffffff"/>
                </a:solidFill>
              </a:uFill>
              <a:latin typeface="Arial"/>
            </a:endParaRPr>
          </a:p>
        </p:txBody>
      </p:sp>
      <p:sp>
        <p:nvSpPr>
          <p:cNvPr id="523" name="TextShape 3"/>
          <p:cNvSpPr txBox="1"/>
          <p:nvPr/>
        </p:nvSpPr>
        <p:spPr>
          <a:xfrm rot="16200000">
            <a:off x="8391600" y="4368600"/>
            <a:ext cx="986400" cy="364680"/>
          </a:xfrm>
          <a:prstGeom prst="rect">
            <a:avLst/>
          </a:prstGeom>
          <a:noFill/>
          <a:ln>
            <a:noFill/>
          </a:ln>
        </p:spPr>
        <p:txBody>
          <a:bodyPr anchor="ctr"/>
          <a:p>
            <a:pPr>
              <a:lnSpc>
                <a:spcPct val="100000"/>
              </a:lnSpc>
            </a:pPr>
            <a:fld id="{1E1DEB76-1344-43F5-AE4F-D9D0FB534278}"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294" dur="indefinite" restart="never" nodeType="tmRoot">
          <p:childTnLst>
            <p:seq>
              <p:cTn id="1295" dur="indefinite" nodeType="mainSeq">
                <p:childTnLst>
                  <p:par>
                    <p:cTn id="1296" fill="hold">
                      <p:stCondLst>
                        <p:cond delay="indefinite"/>
                      </p:stCondLst>
                      <p:childTnLst>
                        <p:par>
                          <p:cTn id="1297" fill="hold">
                            <p:stCondLst>
                              <p:cond delay="0"/>
                            </p:stCondLst>
                            <p:childTnLst>
                              <p:par>
                                <p:cTn id="1298" nodeType="clickEffect" fill="hold" presetClass="entr" presetID="1">
                                  <p:stCondLst>
                                    <p:cond delay="0"/>
                                  </p:stCondLst>
                                  <p:childTnLst>
                                    <p:set>
                                      <p:cBhvr>
                                        <p:cTn id="1299" dur="1" fill="hold">
                                          <p:stCondLst>
                                            <p:cond delay="0"/>
                                          </p:stCondLst>
                                        </p:cTn>
                                        <p:tgtEl>
                                          <p:spTgt spid="522">
                                            <p:txEl>
                                              <p:pRg st="0" end="45"/>
                                            </p:txEl>
                                          </p:spTgt>
                                        </p:tgtEl>
                                        <p:attrNameLst>
                                          <p:attrName>style.visibility</p:attrName>
                                        </p:attrNameLst>
                                      </p:cBhvr>
                                      <p:to>
                                        <p:strVal val="visible"/>
                                      </p:to>
                                    </p:set>
                                  </p:childTnLst>
                                </p:cTn>
                              </p:par>
                            </p:childTnLst>
                          </p:cTn>
                        </p:par>
                        <p:par>
                          <p:cTn id="1300" fill="hold">
                            <p:stCondLst>
                              <p:cond delay="0"/>
                            </p:stCondLst>
                            <p:childTnLst>
                              <p:par>
                                <p:cTn id="1301" nodeType="afterEffect" fill="hold" presetClass="entr" presetID="1">
                                  <p:stCondLst>
                                    <p:cond delay="1000"/>
                                  </p:stCondLst>
                                  <p:childTnLst>
                                    <p:set>
                                      <p:cBhvr>
                                        <p:cTn id="1302" dur="1" fill="hold">
                                          <p:stCondLst>
                                            <p:cond delay="0"/>
                                          </p:stCondLst>
                                        </p:cTn>
                                        <p:tgtEl>
                                          <p:spTgt spid="522">
                                            <p:txEl>
                                              <p:pRg st="45" end="88"/>
                                            </p:txEl>
                                          </p:spTgt>
                                        </p:tgtEl>
                                        <p:attrNameLst>
                                          <p:attrName>style.visibility</p:attrName>
                                        </p:attrNameLst>
                                      </p:cBhvr>
                                      <p:to>
                                        <p:strVal val="visible"/>
                                      </p:to>
                                    </p:set>
                                  </p:childTnLst>
                                </p:cTn>
                              </p:par>
                            </p:childTnLst>
                          </p:cTn>
                        </p:par>
                        <p:par>
                          <p:cTn id="1303" fill="hold">
                            <p:stCondLst>
                              <p:cond delay="1000"/>
                            </p:stCondLst>
                            <p:childTnLst>
                              <p:par>
                                <p:cTn id="1304" nodeType="afterEffect" fill="hold" presetClass="entr" presetID="1">
                                  <p:stCondLst>
                                    <p:cond delay="1000"/>
                                  </p:stCondLst>
                                  <p:childTnLst>
                                    <p:set>
                                      <p:cBhvr>
                                        <p:cTn id="1305" dur="1" fill="hold">
                                          <p:stCondLst>
                                            <p:cond delay="0"/>
                                          </p:stCondLst>
                                        </p:cTn>
                                        <p:tgtEl>
                                          <p:spTgt spid="522">
                                            <p:txEl>
                                              <p:pRg st="88" end="144"/>
                                            </p:txEl>
                                          </p:spTgt>
                                        </p:tgtEl>
                                        <p:attrNameLst>
                                          <p:attrName>style.visibility</p:attrName>
                                        </p:attrNameLst>
                                      </p:cBhvr>
                                      <p:to>
                                        <p:strVal val="visible"/>
                                      </p:to>
                                    </p:set>
                                  </p:childTnLst>
                                </p:cTn>
                              </p:par>
                            </p:childTnLst>
                          </p:cTn>
                        </p:par>
                        <p:par>
                          <p:cTn id="1306" fill="hold">
                            <p:stCondLst>
                              <p:cond delay="2000"/>
                            </p:stCondLst>
                            <p:childTnLst>
                              <p:par>
                                <p:cTn id="1307" nodeType="afterEffect" fill="hold" presetClass="entr" presetID="1">
                                  <p:stCondLst>
                                    <p:cond delay="1000"/>
                                  </p:stCondLst>
                                  <p:childTnLst>
                                    <p:set>
                                      <p:cBhvr>
                                        <p:cTn id="1308" dur="1" fill="hold">
                                          <p:stCondLst>
                                            <p:cond delay="0"/>
                                          </p:stCondLst>
                                        </p:cTn>
                                        <p:tgtEl>
                                          <p:spTgt spid="522">
                                            <p:txEl>
                                              <p:pRg st="144" end="244"/>
                                            </p:txEl>
                                          </p:spTgt>
                                        </p:tgtEl>
                                        <p:attrNameLst>
                                          <p:attrName>style.visibility</p:attrName>
                                        </p:attrNameLst>
                                      </p:cBhvr>
                                      <p:to>
                                        <p:strVal val="visible"/>
                                      </p:to>
                                    </p:set>
                                  </p:childTnLst>
                                </p:cTn>
                              </p:par>
                            </p:childTnLst>
                          </p:cTn>
                        </p:par>
                        <p:par>
                          <p:cTn id="1309" fill="hold">
                            <p:stCondLst>
                              <p:cond delay="3000"/>
                            </p:stCondLst>
                            <p:childTnLst>
                              <p:par>
                                <p:cTn id="1310" nodeType="afterEffect" fill="hold" presetClass="entr" presetID="1">
                                  <p:stCondLst>
                                    <p:cond delay="1000"/>
                                  </p:stCondLst>
                                  <p:childTnLst>
                                    <p:set>
                                      <p:cBhvr>
                                        <p:cTn id="1311" dur="1" fill="hold">
                                          <p:stCondLst>
                                            <p:cond delay="0"/>
                                          </p:stCondLst>
                                        </p:cTn>
                                        <p:tgtEl>
                                          <p:spTgt spid="522">
                                            <p:txEl>
                                              <p:pRg st="244" end="292"/>
                                            </p:txEl>
                                          </p:spTgt>
                                        </p:tgtEl>
                                        <p:attrNameLst>
                                          <p:attrName>style.visibility</p:attrName>
                                        </p:attrNameLst>
                                      </p:cBhvr>
                                      <p:to>
                                        <p:strVal val="visible"/>
                                      </p:to>
                                    </p:set>
                                  </p:childTnLst>
                                </p:cTn>
                              </p:par>
                            </p:childTnLst>
                          </p:cTn>
                        </p:par>
                      </p:childTnLst>
                    </p:cTn>
                  </p:par>
                  <p:par>
                    <p:cTn id="1312" fill="hold">
                      <p:stCondLst>
                        <p:cond delay="indefinite"/>
                      </p:stCondLst>
                      <p:childTnLst>
                        <p:par>
                          <p:cTn id="1313" fill="hold">
                            <p:stCondLst>
                              <p:cond delay="0"/>
                            </p:stCondLst>
                            <p:childTnLst>
                              <p:par>
                                <p:cTn id="1314" nodeType="clickEffect" fill="hold" presetClass="entr" presetID="1">
                                  <p:stCondLst>
                                    <p:cond delay="0"/>
                                  </p:stCondLst>
                                  <p:childTnLst>
                                    <p:set>
                                      <p:cBhvr>
                                        <p:cTn id="1315" dur="1" fill="hold">
                                          <p:stCondLst>
                                            <p:cond delay="0"/>
                                          </p:stCondLst>
                                        </p:cTn>
                                        <p:tgtEl>
                                          <p:spTgt spid="522">
                                            <p:txEl>
                                              <p:pRg st="292" end="405"/>
                                            </p:txEl>
                                          </p:spTgt>
                                        </p:tgtEl>
                                        <p:attrNameLst>
                                          <p:attrName>style.visibility</p:attrName>
                                        </p:attrNameLst>
                                      </p:cBhvr>
                                      <p:to>
                                        <p:strVal val="visible"/>
                                      </p:to>
                                    </p:set>
                                  </p:childTnLst>
                                </p:cTn>
                              </p:par>
                            </p:childTnLst>
                          </p:cTn>
                        </p:par>
                      </p:childTnLst>
                    </p:cTn>
                  </p:par>
                  <p:par>
                    <p:cTn id="1316" fill="hold">
                      <p:stCondLst>
                        <p:cond delay="indefinite"/>
                      </p:stCondLst>
                      <p:childTnLst>
                        <p:par>
                          <p:cTn id="1317" fill="hold">
                            <p:stCondLst>
                              <p:cond delay="0"/>
                            </p:stCondLst>
                            <p:childTnLst>
                              <p:par>
                                <p:cTn id="1318" nodeType="clickEffect" fill="hold" presetClass="entr" presetID="1">
                                  <p:stCondLst>
                                    <p:cond delay="0"/>
                                  </p:stCondLst>
                                  <p:childTnLst>
                                    <p:set>
                                      <p:cBhvr>
                                        <p:cTn id="1319" dur="1" fill="hold">
                                          <p:stCondLst>
                                            <p:cond delay="0"/>
                                          </p:stCondLst>
                                        </p:cTn>
                                        <p:tgtEl>
                                          <p:spTgt spid="522">
                                            <p:txEl>
                                              <p:pRg st="405" end="44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When Did God Love Jacob?</a:t>
            </a:r>
            <a:endParaRPr b="0" lang="en-US" sz="1800" spc="-1" strike="noStrike">
              <a:solidFill>
                <a:srgbClr val="000000"/>
              </a:solidFill>
              <a:uFill>
                <a:solidFill>
                  <a:srgbClr val="ffffff"/>
                </a:solidFill>
              </a:uFill>
              <a:latin typeface="Arial"/>
            </a:endParaRPr>
          </a:p>
        </p:txBody>
      </p:sp>
      <p:sp>
        <p:nvSpPr>
          <p:cNvPr id="525"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Edom had tribes and kings sooner (</a:t>
            </a:r>
            <a:r>
              <a:rPr b="1" lang="en-US" sz="2400" spc="-1" strike="noStrike">
                <a:solidFill>
                  <a:srgbClr val="d1282e"/>
                </a:solidFill>
                <a:uFill>
                  <a:solidFill>
                    <a:srgbClr val="ffffff"/>
                  </a:solidFill>
                </a:uFill>
                <a:latin typeface="Arial"/>
              </a:rPr>
              <a:t>Gen. 36:1-43</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Edom harassed Israelites on journey (</a:t>
            </a:r>
            <a:r>
              <a:rPr b="1" lang="en-US" sz="2400" spc="-1" strike="noStrike">
                <a:solidFill>
                  <a:srgbClr val="d1282e"/>
                </a:solidFill>
                <a:uFill>
                  <a:solidFill>
                    <a:srgbClr val="ffffff"/>
                  </a:solidFill>
                </a:uFill>
                <a:latin typeface="Arial"/>
              </a:rPr>
              <a:t>Num. 20:14-21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After 1000+ years, Babylon and Greece destroyed </a:t>
            </a:r>
            <a:r>
              <a:rPr b="1" i="1" lang="en-US" sz="2400" spc="-1" strike="noStrike">
                <a:solidFill>
                  <a:srgbClr val="000000"/>
                </a:solidFill>
                <a:uFill>
                  <a:solidFill>
                    <a:srgbClr val="ffffff"/>
                  </a:solidFill>
                </a:uFill>
                <a:latin typeface="Arial"/>
              </a:rPr>
              <a:t>both</a:t>
            </a:r>
            <a:r>
              <a:rPr b="0" lang="en-US" sz="2400" spc="-1" strike="noStrike">
                <a:solidFill>
                  <a:srgbClr val="000000"/>
                </a:solidFill>
                <a:uFill>
                  <a:solidFill>
                    <a:srgbClr val="ffffff"/>
                  </a:solidFill>
                </a:uFill>
                <a:latin typeface="Arial"/>
              </a:rPr>
              <a:t>, but </a:t>
            </a:r>
            <a:r>
              <a:rPr b="1" i="1" lang="en-US" sz="2400" spc="-1" strike="noStrike">
                <a:solidFill>
                  <a:srgbClr val="000000"/>
                </a:solidFill>
                <a:uFill>
                  <a:solidFill>
                    <a:srgbClr val="ffffff"/>
                  </a:solidFill>
                </a:uFill>
                <a:latin typeface="Arial"/>
              </a:rPr>
              <a:t>only Israel </a:t>
            </a:r>
            <a:r>
              <a:rPr b="0" lang="en-US" sz="2400" spc="-1" strike="noStrike">
                <a:solidFill>
                  <a:srgbClr val="000000"/>
                </a:solidFill>
                <a:uFill>
                  <a:solidFill>
                    <a:srgbClr val="ffffff"/>
                  </a:solidFill>
                </a:uFill>
                <a:latin typeface="Arial"/>
              </a:rPr>
              <a:t>was left a significant remnant (</a:t>
            </a:r>
            <a:r>
              <a:rPr b="1" lang="en-US" sz="2400" spc="-1" strike="noStrike">
                <a:solidFill>
                  <a:srgbClr val="d1282e"/>
                </a:solidFill>
                <a:uFill>
                  <a:solidFill>
                    <a:srgbClr val="ffffff"/>
                  </a:solidFill>
                </a:uFill>
                <a:latin typeface="Arial"/>
              </a:rPr>
              <a:t>Ezekiel 4:21-22; 25:12-14; 32:29; 25:15; Joel 3:19; Amos 9:12</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1" i="1" lang="en-US" sz="2400" spc="-1" strike="noStrike">
                <a:solidFill>
                  <a:srgbClr val="000000"/>
                </a:solidFill>
                <a:uFill>
                  <a:solidFill>
                    <a:srgbClr val="ffffff"/>
                  </a:solidFill>
                </a:uFill>
                <a:latin typeface="Arial"/>
              </a:rPr>
              <a:t>I have loved you</a:t>
            </a:r>
            <a:r>
              <a:rPr b="0" i="1" lang="en-US" sz="2400" spc="-1" strike="noStrike">
                <a:solidFill>
                  <a:srgbClr val="000000"/>
                </a:solidFill>
                <a:uFill>
                  <a:solidFill>
                    <a:srgbClr val="ffffff"/>
                  </a:solidFill>
                </a:uFill>
                <a:latin typeface="Arial"/>
              </a:rPr>
              <a:t>,” says the LORD. “Yet you say, ‘In </a:t>
            </a:r>
            <a:r>
              <a:rPr b="1" i="1" lang="en-US" sz="2400" spc="-1" strike="noStrike">
                <a:solidFill>
                  <a:srgbClr val="000000"/>
                </a:solidFill>
                <a:uFill>
                  <a:solidFill>
                    <a:srgbClr val="ffffff"/>
                  </a:solidFill>
                </a:uFill>
                <a:latin typeface="Arial"/>
              </a:rPr>
              <a:t>what way have You loved</a:t>
            </a:r>
            <a:r>
              <a:rPr b="0" i="1" lang="en-US" sz="2400" spc="-1" strike="noStrike">
                <a:solidFill>
                  <a:srgbClr val="000000"/>
                </a:solidFill>
                <a:uFill>
                  <a:solidFill>
                    <a:srgbClr val="ffffff"/>
                  </a:solidFill>
                </a:uFill>
                <a:latin typeface="Arial"/>
              </a:rPr>
              <a:t> us?’ </a:t>
            </a:r>
            <a:r>
              <a:rPr b="1" i="1" lang="en-US" sz="2400" spc="-1" strike="noStrike">
                <a:solidFill>
                  <a:srgbClr val="000000"/>
                </a:solidFill>
                <a:uFill>
                  <a:solidFill>
                    <a:srgbClr val="ffffff"/>
                  </a:solidFill>
                </a:uFill>
                <a:latin typeface="Arial"/>
              </a:rPr>
              <a:t>Was not Esau Jacob’s brother?</a:t>
            </a:r>
            <a:r>
              <a:rPr b="0" i="1" lang="en-US" sz="2400" spc="-1" strike="noStrike">
                <a:solidFill>
                  <a:srgbClr val="000000"/>
                </a:solidFill>
                <a:uFill>
                  <a:solidFill>
                    <a:srgbClr val="ffffff"/>
                  </a:solidFill>
                </a:uFill>
                <a:latin typeface="Arial"/>
              </a:rPr>
              <a:t>” Says the LORD. “</a:t>
            </a:r>
            <a:r>
              <a:rPr b="1" i="1" lang="en-US" sz="2400" spc="-1" strike="noStrike">
                <a:solidFill>
                  <a:srgbClr val="000000"/>
                </a:solidFill>
                <a:uFill>
                  <a:solidFill>
                    <a:srgbClr val="ffffff"/>
                  </a:solidFill>
                </a:uFill>
                <a:latin typeface="Arial"/>
              </a:rPr>
              <a:t>Yet Jacob I have loved; But </a:t>
            </a:r>
            <a:r>
              <a:rPr b="1" i="1" lang="en-US" sz="2400" spc="-1" strike="noStrike" u="sng">
                <a:solidFill>
                  <a:srgbClr val="000000"/>
                </a:solidFill>
                <a:uFill>
                  <a:solidFill>
                    <a:srgbClr val="ffffff"/>
                  </a:solidFill>
                </a:uFill>
                <a:latin typeface="Arial"/>
              </a:rPr>
              <a:t>Esau I have hated</a:t>
            </a:r>
            <a:r>
              <a:rPr b="1" i="1" lang="en-US" sz="2400" spc="-1" strike="noStrike">
                <a:solidFill>
                  <a:srgbClr val="000000"/>
                </a:solidFill>
                <a:uFill>
                  <a:solidFill>
                    <a:srgbClr val="ffffff"/>
                  </a:solidFill>
                </a:uFill>
                <a:latin typeface="Arial"/>
              </a:rPr>
              <a:t>, And </a:t>
            </a:r>
            <a:r>
              <a:rPr b="1" i="1" lang="en-US" sz="2400" spc="-1" strike="noStrike" u="sng">
                <a:solidFill>
                  <a:srgbClr val="000000"/>
                </a:solidFill>
                <a:uFill>
                  <a:solidFill>
                    <a:srgbClr val="ffffff"/>
                  </a:solidFill>
                </a:uFill>
                <a:latin typeface="Arial"/>
              </a:rPr>
              <a:t>laid waste his mountains and his heritage</a:t>
            </a:r>
            <a:r>
              <a:rPr b="1" i="1" lang="en-US" sz="2400" spc="-1" strike="noStrike">
                <a:solidFill>
                  <a:srgbClr val="000000"/>
                </a:solidFill>
                <a:uFill>
                  <a:solidFill>
                    <a:srgbClr val="ffffff"/>
                  </a:solidFill>
                </a:uFill>
                <a:latin typeface="Arial"/>
              </a:rPr>
              <a:t> For the jackals of the wilderness</a:t>
            </a:r>
            <a:r>
              <a:rPr b="0" i="1" lang="en-US" sz="2400" spc="-1" strike="noStrike">
                <a:solidFill>
                  <a:srgbClr val="000000"/>
                </a:solidFill>
                <a:uFill>
                  <a:solidFill>
                    <a:srgbClr val="ffffff"/>
                  </a:solidFill>
                </a:uFill>
                <a:latin typeface="Arial"/>
              </a:rPr>
              <a:t>." Even though </a:t>
            </a:r>
            <a:r>
              <a:rPr b="1" i="1" lang="en-US" sz="2400" spc="-1" strike="noStrike">
                <a:solidFill>
                  <a:srgbClr val="000000"/>
                </a:solidFill>
                <a:uFill>
                  <a:solidFill>
                    <a:srgbClr val="ffffff"/>
                  </a:solidFill>
                </a:uFill>
                <a:latin typeface="Arial"/>
              </a:rPr>
              <a:t>Edom has said, “We have been impoverished, But we will return and build </a:t>
            </a:r>
            <a:r>
              <a:rPr b="0" i="1" lang="en-US" sz="2400" spc="-1" strike="noStrike">
                <a:solidFill>
                  <a:srgbClr val="000000"/>
                </a:solidFill>
                <a:uFill>
                  <a:solidFill>
                    <a:srgbClr val="ffffff"/>
                  </a:solidFill>
                </a:uFill>
                <a:latin typeface="Arial"/>
              </a:rPr>
              <a:t>the desolate places,” Thus says the LORD of hosts: “</a:t>
            </a:r>
            <a:r>
              <a:rPr b="1" i="1" lang="en-US" sz="2400" spc="-1" strike="noStrike">
                <a:solidFill>
                  <a:srgbClr val="000000"/>
                </a:solidFill>
                <a:uFill>
                  <a:solidFill>
                    <a:srgbClr val="ffffff"/>
                  </a:solidFill>
                </a:uFill>
                <a:latin typeface="Arial"/>
              </a:rPr>
              <a:t>They may build, but </a:t>
            </a:r>
            <a:r>
              <a:rPr b="1" i="1" lang="en-US" sz="2400" spc="-1" strike="noStrike" u="sng">
                <a:solidFill>
                  <a:srgbClr val="000000"/>
                </a:solidFill>
                <a:uFill>
                  <a:solidFill>
                    <a:srgbClr val="ffffff"/>
                  </a:solidFill>
                </a:uFill>
                <a:latin typeface="Arial"/>
              </a:rPr>
              <a:t>I will throw down</a:t>
            </a:r>
            <a:r>
              <a:rPr b="1" i="1" lang="en-US" sz="2400" spc="-1" strike="noStrike">
                <a:solidFill>
                  <a:srgbClr val="000000"/>
                </a:solidFill>
                <a:uFill>
                  <a:solidFill>
                    <a:srgbClr val="ffffff"/>
                  </a:solidFill>
                </a:uFill>
                <a:latin typeface="Arial"/>
              </a:rPr>
              <a:t>; They shall be called the </a:t>
            </a:r>
            <a:r>
              <a:rPr b="1" i="1" lang="en-US" sz="2400" spc="-1" strike="noStrike" u="sng">
                <a:solidFill>
                  <a:srgbClr val="000000"/>
                </a:solidFill>
                <a:uFill>
                  <a:solidFill>
                    <a:srgbClr val="ffffff"/>
                  </a:solidFill>
                </a:uFill>
                <a:latin typeface="Arial"/>
              </a:rPr>
              <a:t>Territory of Wickedness</a:t>
            </a:r>
            <a:r>
              <a:rPr b="0" i="1" lang="en-US" sz="2400" spc="-1" strike="noStrike">
                <a:solidFill>
                  <a:srgbClr val="000000"/>
                </a:solidFill>
                <a:uFill>
                  <a:solidFill>
                    <a:srgbClr val="ffffff"/>
                  </a:solidFill>
                </a:uFill>
                <a:latin typeface="Arial"/>
              </a:rPr>
              <a:t>, And the people against whom the LORD will have indignation forever.”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Malachi 1:1-4</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Both</a:t>
            </a:r>
            <a:r>
              <a:rPr b="0" lang="en-US" sz="2400" spc="-1" strike="noStrike">
                <a:solidFill>
                  <a:srgbClr val="000000"/>
                </a:solidFill>
                <a:uFill>
                  <a:solidFill>
                    <a:srgbClr val="ffffff"/>
                  </a:solidFill>
                </a:uFill>
                <a:latin typeface="Arial"/>
              </a:rPr>
              <a:t> sinned, but </a:t>
            </a:r>
            <a:r>
              <a:rPr b="1" i="1" lang="en-US" sz="2400" spc="-1" strike="noStrike">
                <a:solidFill>
                  <a:srgbClr val="000000"/>
                </a:solidFill>
                <a:uFill>
                  <a:solidFill>
                    <a:srgbClr val="ffffff"/>
                  </a:solidFill>
                </a:uFill>
                <a:latin typeface="Arial"/>
              </a:rPr>
              <a:t>only</a:t>
            </a:r>
            <a:r>
              <a:rPr b="0" lang="en-US" sz="2400" spc="-1" strike="noStrike">
                <a:solidFill>
                  <a:srgbClr val="000000"/>
                </a:solidFill>
                <a:uFill>
                  <a:solidFill>
                    <a:srgbClr val="ffffff"/>
                  </a:solidFill>
                </a:uFill>
                <a:latin typeface="Arial"/>
              </a:rPr>
              <a:t> Israel was spared a remnant – for a while. …</a:t>
            </a:r>
            <a:endParaRPr b="1" lang="en-US" sz="2000" spc="-1" strike="noStrike">
              <a:solidFill>
                <a:srgbClr val="000000"/>
              </a:solidFill>
              <a:uFill>
                <a:solidFill>
                  <a:srgbClr val="ffffff"/>
                </a:solidFill>
              </a:uFill>
              <a:latin typeface="Arial"/>
            </a:endParaRPr>
          </a:p>
        </p:txBody>
      </p:sp>
      <p:sp>
        <p:nvSpPr>
          <p:cNvPr id="526" name="TextShape 3"/>
          <p:cNvSpPr txBox="1"/>
          <p:nvPr/>
        </p:nvSpPr>
        <p:spPr>
          <a:xfrm rot="16200000">
            <a:off x="8391600" y="4368600"/>
            <a:ext cx="986400" cy="364680"/>
          </a:xfrm>
          <a:prstGeom prst="rect">
            <a:avLst/>
          </a:prstGeom>
          <a:noFill/>
          <a:ln>
            <a:noFill/>
          </a:ln>
        </p:spPr>
        <p:txBody>
          <a:bodyPr anchor="ctr"/>
          <a:p>
            <a:pPr>
              <a:lnSpc>
                <a:spcPct val="100000"/>
              </a:lnSpc>
            </a:pPr>
            <a:fld id="{FD3A8FC4-8AFD-4274-93B2-5C9D5C31A897}"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320" dur="indefinite" restart="never" nodeType="tmRoot">
          <p:childTnLst>
            <p:seq>
              <p:cTn id="1321" dur="indefinite" nodeType="mainSeq">
                <p:childTnLst>
                  <p:par>
                    <p:cTn id="1322" fill="hold">
                      <p:stCondLst>
                        <p:cond delay="0"/>
                      </p:stCondLst>
                      <p:childTnLst>
                        <p:par>
                          <p:cTn id="1323" fill="hold">
                            <p:stCondLst>
                              <p:cond delay="0"/>
                            </p:stCondLst>
                            <p:childTnLst>
                              <p:par>
                                <p:cTn id="1324" nodeType="afterEffect" fill="hold" presetClass="entr" presetID="1">
                                  <p:stCondLst>
                                    <p:cond delay="1000"/>
                                  </p:stCondLst>
                                  <p:childTnLst>
                                    <p:set>
                                      <p:cBhvr>
                                        <p:cTn id="1325" dur="1" fill="hold">
                                          <p:stCondLst>
                                            <p:cond delay="0"/>
                                          </p:stCondLst>
                                        </p:cTn>
                                        <p:tgtEl>
                                          <p:spTgt spid="525">
                                            <p:txEl>
                                              <p:pRg st="0" end="49"/>
                                            </p:txEl>
                                          </p:spTgt>
                                        </p:tgtEl>
                                        <p:attrNameLst>
                                          <p:attrName>style.visibility</p:attrName>
                                        </p:attrNameLst>
                                      </p:cBhvr>
                                      <p:to>
                                        <p:strVal val="visible"/>
                                      </p:to>
                                    </p:set>
                                  </p:childTnLst>
                                </p:cTn>
                              </p:par>
                            </p:childTnLst>
                          </p:cTn>
                        </p:par>
                        <p:par>
                          <p:cTn id="1326" fill="hold">
                            <p:stCondLst>
                              <p:cond delay="1000"/>
                            </p:stCondLst>
                            <p:childTnLst>
                              <p:par>
                                <p:cTn id="1327" nodeType="afterEffect" fill="hold" presetClass="entr" presetID="1">
                                  <p:stCondLst>
                                    <p:cond delay="2000"/>
                                  </p:stCondLst>
                                  <p:childTnLst>
                                    <p:set>
                                      <p:cBhvr>
                                        <p:cTn id="1328" dur="1" fill="hold">
                                          <p:stCondLst>
                                            <p:cond delay="0"/>
                                          </p:stCondLst>
                                        </p:cTn>
                                        <p:tgtEl>
                                          <p:spTgt spid="525">
                                            <p:txEl>
                                              <p:pRg st="49" end="102"/>
                                            </p:txEl>
                                          </p:spTgt>
                                        </p:tgtEl>
                                        <p:attrNameLst>
                                          <p:attrName>style.visibility</p:attrName>
                                        </p:attrNameLst>
                                      </p:cBhvr>
                                      <p:to>
                                        <p:strVal val="visible"/>
                                      </p:to>
                                    </p:set>
                                  </p:childTnLst>
                                </p:cTn>
                              </p:par>
                            </p:childTnLst>
                          </p:cTn>
                        </p:par>
                        <p:par>
                          <p:cTn id="1329" fill="hold">
                            <p:stCondLst>
                              <p:cond delay="3000"/>
                            </p:stCondLst>
                            <p:childTnLst>
                              <p:par>
                                <p:cTn id="1330" nodeType="afterEffect" fill="hold" presetClass="entr" presetID="1">
                                  <p:stCondLst>
                                    <p:cond delay="2000"/>
                                  </p:stCondLst>
                                  <p:childTnLst>
                                    <p:set>
                                      <p:cBhvr>
                                        <p:cTn id="1331" dur="1" fill="hold">
                                          <p:stCondLst>
                                            <p:cond delay="0"/>
                                          </p:stCondLst>
                                        </p:cTn>
                                        <p:tgtEl>
                                          <p:spTgt spid="525">
                                            <p:txEl>
                                              <p:pRg st="102" end="268"/>
                                            </p:txEl>
                                          </p:spTgt>
                                        </p:tgtEl>
                                        <p:attrNameLst>
                                          <p:attrName>style.visibility</p:attrName>
                                        </p:attrNameLst>
                                      </p:cBhvr>
                                      <p:to>
                                        <p:strVal val="visible"/>
                                      </p:to>
                                    </p:set>
                                  </p:childTnLst>
                                </p:cTn>
                              </p:par>
                            </p:childTnLst>
                          </p:cTn>
                        </p:par>
                      </p:childTnLst>
                    </p:cTn>
                  </p:par>
                  <p:par>
                    <p:cTn id="1332" fill="hold">
                      <p:stCondLst>
                        <p:cond delay="indefinite"/>
                      </p:stCondLst>
                      <p:childTnLst>
                        <p:par>
                          <p:cTn id="1333" fill="hold">
                            <p:stCondLst>
                              <p:cond delay="0"/>
                            </p:stCondLst>
                            <p:childTnLst>
                              <p:par>
                                <p:cTn id="1334" nodeType="clickEffect" fill="hold" presetClass="entr" presetID="1">
                                  <p:stCondLst>
                                    <p:cond delay="0"/>
                                  </p:stCondLst>
                                  <p:childTnLst>
                                    <p:set>
                                      <p:cBhvr>
                                        <p:cTn id="1335" dur="1" fill="hold">
                                          <p:stCondLst>
                                            <p:cond delay="0"/>
                                          </p:stCondLst>
                                        </p:cTn>
                                        <p:tgtEl>
                                          <p:spTgt spid="525">
                                            <p:txEl>
                                              <p:pRg st="268" end="836"/>
                                            </p:txEl>
                                          </p:spTgt>
                                        </p:tgtEl>
                                        <p:attrNameLst>
                                          <p:attrName>style.visibility</p:attrName>
                                        </p:attrNameLst>
                                      </p:cBhvr>
                                      <p:to>
                                        <p:strVal val="visible"/>
                                      </p:to>
                                    </p:set>
                                  </p:childTnLst>
                                </p:cTn>
                              </p:par>
                            </p:childTnLst>
                          </p:cTn>
                        </p:par>
                      </p:childTnLst>
                    </p:cTn>
                  </p:par>
                  <p:par>
                    <p:cTn id="1336" fill="hold">
                      <p:stCondLst>
                        <p:cond delay="indefinite"/>
                      </p:stCondLst>
                      <p:childTnLst>
                        <p:par>
                          <p:cTn id="1337" fill="hold">
                            <p:stCondLst>
                              <p:cond delay="0"/>
                            </p:stCondLst>
                            <p:childTnLst>
                              <p:par>
                                <p:cTn id="1338" nodeType="clickEffect" fill="hold" presetClass="entr" presetID="1">
                                  <p:stCondLst>
                                    <p:cond delay="0"/>
                                  </p:stCondLst>
                                  <p:childTnLst>
                                    <p:set>
                                      <p:cBhvr>
                                        <p:cTn id="1339" dur="1" fill="hold">
                                          <p:stCondLst>
                                            <p:cond delay="0"/>
                                          </p:stCondLst>
                                        </p:cTn>
                                        <p:tgtEl>
                                          <p:spTgt spid="525">
                                            <p:txEl>
                                              <p:pRg st="836" end="90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Summary, Thus Far …</a:t>
            </a:r>
            <a:endParaRPr b="0" lang="en-US" sz="1800" spc="-1" strike="noStrike">
              <a:solidFill>
                <a:srgbClr val="000000"/>
              </a:solidFill>
              <a:uFill>
                <a:solidFill>
                  <a:srgbClr val="ffffff"/>
                </a:solidFill>
              </a:uFill>
              <a:latin typeface="Arial"/>
            </a:endParaRPr>
          </a:p>
        </p:txBody>
      </p:sp>
      <p:sp>
        <p:nvSpPr>
          <p:cNvPr id="528"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Election was of </a:t>
            </a:r>
            <a:r>
              <a:rPr b="1" i="1" lang="en-US" sz="2400" spc="-1" strike="noStrike" u="sng">
                <a:solidFill>
                  <a:srgbClr val="000000"/>
                </a:solidFill>
                <a:uFill>
                  <a:solidFill>
                    <a:srgbClr val="ffffff"/>
                  </a:solidFill>
                </a:uFill>
                <a:latin typeface="Arial"/>
              </a:rPr>
              <a:t>nations</a:t>
            </a:r>
            <a:r>
              <a:rPr b="0" lang="en-US" sz="2400" spc="-1" strike="noStrike">
                <a:solidFill>
                  <a:srgbClr val="000000"/>
                </a:solidFill>
                <a:uFill>
                  <a:solidFill>
                    <a:srgbClr val="ffffff"/>
                  </a:solidFill>
                </a:uFill>
                <a:latin typeface="Arial"/>
              </a:rPr>
              <a:t>, not individuals.</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Election was for </a:t>
            </a:r>
            <a:r>
              <a:rPr b="1" i="1" lang="en-US" sz="2400" spc="-1" strike="noStrike" u="sng">
                <a:solidFill>
                  <a:srgbClr val="000000"/>
                </a:solidFill>
                <a:uFill>
                  <a:solidFill>
                    <a:srgbClr val="ffffff"/>
                  </a:solidFill>
                </a:uFill>
                <a:latin typeface="Arial"/>
              </a:rPr>
              <a:t>role</a:t>
            </a:r>
            <a:r>
              <a:rPr b="0" lang="en-US" sz="2400" spc="-1" strike="noStrike">
                <a:solidFill>
                  <a:srgbClr val="000000"/>
                </a:solidFill>
                <a:uFill>
                  <a:solidFill>
                    <a:srgbClr val="ffffff"/>
                  </a:solidFill>
                </a:uFill>
                <a:latin typeface="Arial"/>
              </a:rPr>
              <a:t> in God’s scheme, not salvation.</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If Calvinist premise is accepted:</a:t>
            </a:r>
            <a:endParaRPr b="1" lang="en-US" sz="2000" spc="-1" strike="noStrike">
              <a:solidFill>
                <a:srgbClr val="000000"/>
              </a:solidFill>
              <a:uFill>
                <a:solidFill>
                  <a:srgbClr val="ffffff"/>
                </a:solidFill>
              </a:uFill>
              <a:latin typeface="Arial"/>
            </a:endParaRPr>
          </a:p>
          <a:p>
            <a:pPr lvl="1" marL="800280" indent="-342720">
              <a:lnSpc>
                <a:spcPct val="100000"/>
              </a:lnSpc>
              <a:buClr>
                <a:srgbClr val="d1282e"/>
              </a:buClr>
              <a:buFont typeface="Arial"/>
              <a:buChar char="•"/>
            </a:pPr>
            <a:r>
              <a:rPr b="1" i="1" lang="en-US" sz="2400" spc="-1" strike="noStrike" u="sng">
                <a:solidFill>
                  <a:srgbClr val="000000"/>
                </a:solidFill>
                <a:uFill>
                  <a:solidFill>
                    <a:srgbClr val="ffffff"/>
                  </a:solidFill>
                </a:uFill>
                <a:latin typeface="Arial"/>
              </a:rPr>
              <a:t>All</a:t>
            </a:r>
            <a:r>
              <a:rPr b="0" lang="en-US" sz="2400" spc="-1" strike="noStrike">
                <a:solidFill>
                  <a:srgbClr val="000000"/>
                </a:solidFill>
                <a:uFill>
                  <a:solidFill>
                    <a:srgbClr val="ffffff"/>
                  </a:solidFill>
                </a:uFill>
                <a:latin typeface="Arial"/>
              </a:rPr>
              <a:t> Edomites were condemned to hell!</a:t>
            </a:r>
            <a:endParaRPr b="0" lang="en-US" sz="1800" spc="-1" strike="noStrike">
              <a:solidFill>
                <a:srgbClr val="000000"/>
              </a:solidFill>
              <a:uFill>
                <a:solidFill>
                  <a:srgbClr val="ffffff"/>
                </a:solidFill>
              </a:uFill>
              <a:latin typeface="Arial"/>
            </a:endParaRPr>
          </a:p>
          <a:p>
            <a:pPr lvl="1" marL="800280" indent="-342720">
              <a:lnSpc>
                <a:spcPct val="100000"/>
              </a:lnSpc>
              <a:buClr>
                <a:srgbClr val="d1282e"/>
              </a:buClr>
              <a:buFont typeface="Arial"/>
              <a:buChar char="•"/>
            </a:pPr>
            <a:r>
              <a:rPr b="1" i="1" lang="en-US" sz="2400" spc="-1" strike="noStrike" u="sng">
                <a:solidFill>
                  <a:srgbClr val="000000"/>
                </a:solidFill>
                <a:uFill>
                  <a:solidFill>
                    <a:srgbClr val="ffffff"/>
                  </a:solidFill>
                </a:uFill>
                <a:latin typeface="Arial"/>
              </a:rPr>
              <a:t>All</a:t>
            </a:r>
            <a:r>
              <a:rPr b="0" lang="en-US" sz="2400" spc="-1" strike="noStrike">
                <a:solidFill>
                  <a:srgbClr val="000000"/>
                </a:solidFill>
                <a:uFill>
                  <a:solidFill>
                    <a:srgbClr val="ffffff"/>
                  </a:solidFill>
                </a:uFill>
                <a:latin typeface="Arial"/>
              </a:rPr>
              <a:t> Israelites were saved unconditionally!</a:t>
            </a:r>
            <a:endParaRPr b="0" lang="en-US" sz="1800" spc="-1" strike="noStrike">
              <a:solidFill>
                <a:srgbClr val="000000"/>
              </a:solidFill>
              <a:uFill>
                <a:solidFill>
                  <a:srgbClr val="ffffff"/>
                </a:solidFill>
              </a:uFill>
              <a:latin typeface="Arial"/>
            </a:endParaRPr>
          </a:p>
          <a:p>
            <a:pPr lvl="2" marL="1486080" indent="-342720">
              <a:lnSpc>
                <a:spcPct val="100000"/>
              </a:lnSpc>
              <a:buClr>
                <a:srgbClr val="d1282e"/>
              </a:buClr>
              <a:buFont typeface="Arial"/>
              <a:buChar char="•"/>
            </a:pPr>
            <a:r>
              <a:rPr b="1" lang="en-US" sz="2000" spc="-1" strike="noStrike">
                <a:solidFill>
                  <a:srgbClr val="d1282e"/>
                </a:solidFill>
                <a:uFill>
                  <a:solidFill>
                    <a:srgbClr val="ffffff"/>
                  </a:solidFill>
                </a:uFill>
                <a:latin typeface="Arial"/>
              </a:rPr>
              <a:t>Matthew 26:21-24; Acts 1:25 </a:t>
            </a:r>
            <a:r>
              <a:rPr b="0" lang="en-US" sz="2000" spc="-1" strike="noStrike">
                <a:solidFill>
                  <a:srgbClr val="000000"/>
                </a:solidFill>
                <a:uFill>
                  <a:solidFill>
                    <a:srgbClr val="ffffff"/>
                  </a:solidFill>
                </a:uFill>
                <a:latin typeface="Arial"/>
              </a:rPr>
              <a:t>– Judas?</a:t>
            </a:r>
            <a:endParaRPr b="0" lang="en-US" sz="1800" spc="-1" strike="noStrike">
              <a:solidFill>
                <a:srgbClr val="000000"/>
              </a:solidFill>
              <a:uFill>
                <a:solidFill>
                  <a:srgbClr val="ffffff"/>
                </a:solidFill>
              </a:uFill>
              <a:latin typeface="Arial"/>
            </a:endParaRPr>
          </a:p>
          <a:p>
            <a:pPr lvl="2" marL="1486080" indent="-342720">
              <a:lnSpc>
                <a:spcPct val="100000"/>
              </a:lnSpc>
              <a:buClr>
                <a:srgbClr val="d1282e"/>
              </a:buClr>
              <a:buFont typeface="Arial"/>
              <a:buChar char="•"/>
            </a:pPr>
            <a:r>
              <a:rPr b="1" lang="en-US" sz="2000" spc="-1" strike="noStrike">
                <a:solidFill>
                  <a:srgbClr val="d1282e"/>
                </a:solidFill>
                <a:uFill>
                  <a:solidFill>
                    <a:srgbClr val="ffffff"/>
                  </a:solidFill>
                </a:uFill>
                <a:latin typeface="Arial"/>
              </a:rPr>
              <a:t>Matthew 23:13-26, 33 </a:t>
            </a:r>
            <a:r>
              <a:rPr b="0" lang="en-US" sz="2000" spc="-1" strike="noStrike">
                <a:solidFill>
                  <a:srgbClr val="000000"/>
                </a:solidFill>
                <a:uFill>
                  <a:solidFill>
                    <a:srgbClr val="ffffff"/>
                  </a:solidFill>
                </a:uFill>
                <a:latin typeface="Arial"/>
              </a:rPr>
              <a:t>– Pharisees?</a:t>
            </a:r>
            <a:endParaRPr b="0" lang="en-US" sz="18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Serpents, brood of vipers! How </a:t>
            </a:r>
            <a:r>
              <a:rPr b="1" i="1" lang="en-US" sz="2400" spc="-1" strike="noStrike">
                <a:solidFill>
                  <a:srgbClr val="000000"/>
                </a:solidFill>
                <a:uFill>
                  <a:solidFill>
                    <a:srgbClr val="ffffff"/>
                  </a:solidFill>
                </a:uFill>
                <a:latin typeface="Arial"/>
              </a:rPr>
              <a:t>can you escape the </a:t>
            </a:r>
            <a:r>
              <a:rPr b="1" i="1" lang="en-US" sz="2400" spc="-1" strike="noStrike" u="sng">
                <a:solidFill>
                  <a:srgbClr val="000000"/>
                </a:solidFill>
                <a:uFill>
                  <a:solidFill>
                    <a:srgbClr val="ffffff"/>
                  </a:solidFill>
                </a:uFill>
                <a:latin typeface="Arial"/>
              </a:rPr>
              <a:t>condemnation of hell</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Matthew 23:33</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Calvinist premise must be wrong!</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Point: </a:t>
            </a:r>
            <a:r>
              <a:rPr b="1" i="1" lang="en-US" sz="2400" spc="-1" strike="noStrike" u="sng">
                <a:solidFill>
                  <a:srgbClr val="000000"/>
                </a:solidFill>
                <a:uFill>
                  <a:solidFill>
                    <a:srgbClr val="ffffff"/>
                  </a:solidFill>
                </a:uFill>
                <a:latin typeface="Arial"/>
              </a:rPr>
              <a:t>Vindication</a:t>
            </a:r>
            <a:r>
              <a:rPr b="0" lang="en-US" sz="2400" spc="-1" strike="noStrike">
                <a:solidFill>
                  <a:srgbClr val="000000"/>
                </a:solidFill>
                <a:uFill>
                  <a:solidFill>
                    <a:srgbClr val="ffffff"/>
                  </a:solidFill>
                </a:uFill>
                <a:latin typeface="Arial"/>
              </a:rPr>
              <a:t> of God’s </a:t>
            </a:r>
            <a:r>
              <a:rPr b="1" i="1" lang="en-US" sz="2400" spc="-1" strike="noStrike">
                <a:solidFill>
                  <a:srgbClr val="000000"/>
                </a:solidFill>
                <a:uFill>
                  <a:solidFill>
                    <a:srgbClr val="ffffff"/>
                  </a:solidFill>
                </a:uFill>
                <a:latin typeface="Arial"/>
              </a:rPr>
              <a:t>word</a:t>
            </a:r>
            <a:r>
              <a:rPr b="0" lang="en-US" sz="2400" spc="-1" strike="noStrike">
                <a:solidFill>
                  <a:srgbClr val="000000"/>
                </a:solidFill>
                <a:uFill>
                  <a:solidFill>
                    <a:srgbClr val="ffffff"/>
                  </a:solidFill>
                </a:uFill>
                <a:latin typeface="Arial"/>
              </a:rPr>
              <a:t> and </a:t>
            </a:r>
            <a:r>
              <a:rPr b="1" i="1" lang="en-US" sz="2400" spc="-1" strike="noStrike">
                <a:solidFill>
                  <a:srgbClr val="000000"/>
                </a:solidFill>
                <a:uFill>
                  <a:solidFill>
                    <a:srgbClr val="ffffff"/>
                  </a:solidFill>
                </a:uFill>
                <a:latin typeface="Arial"/>
              </a:rPr>
              <a:t>promise</a:t>
            </a:r>
            <a:r>
              <a:rPr b="0" lang="en-US" sz="2400" spc="-1" strike="noStrike">
                <a:solidFill>
                  <a:srgbClr val="000000"/>
                </a:solidFill>
                <a:uFill>
                  <a:solidFill>
                    <a:srgbClr val="ffffff"/>
                  </a:solidFill>
                </a:uFill>
                <a:latin typeface="Arial"/>
              </a:rPr>
              <a:t> to Israel!</a:t>
            </a:r>
            <a:endParaRPr b="1" lang="en-US" sz="2000" spc="-1" strike="noStrike">
              <a:solidFill>
                <a:srgbClr val="000000"/>
              </a:solidFill>
              <a:uFill>
                <a:solidFill>
                  <a:srgbClr val="ffffff"/>
                </a:solidFill>
              </a:uFill>
              <a:latin typeface="Arial"/>
            </a:endParaRPr>
          </a:p>
        </p:txBody>
      </p:sp>
      <p:sp>
        <p:nvSpPr>
          <p:cNvPr id="529" name="TextShape 3"/>
          <p:cNvSpPr txBox="1"/>
          <p:nvPr/>
        </p:nvSpPr>
        <p:spPr>
          <a:xfrm rot="16200000">
            <a:off x="8391600" y="4368600"/>
            <a:ext cx="986400" cy="364680"/>
          </a:xfrm>
          <a:prstGeom prst="rect">
            <a:avLst/>
          </a:prstGeom>
          <a:noFill/>
          <a:ln>
            <a:noFill/>
          </a:ln>
        </p:spPr>
        <p:txBody>
          <a:bodyPr anchor="ctr"/>
          <a:p>
            <a:pPr>
              <a:lnSpc>
                <a:spcPct val="100000"/>
              </a:lnSpc>
            </a:pPr>
            <a:fld id="{3FBFD3D1-399D-4D86-AB93-D0387217A3FF}"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340" dur="indefinite" restart="never" nodeType="tmRoot">
          <p:childTnLst>
            <p:seq>
              <p:cTn id="1341" dur="indefinite" nodeType="mainSeq">
                <p:childTnLst>
                  <p:par>
                    <p:cTn id="1342" fill="hold">
                      <p:stCondLst>
                        <p:cond delay="indefinite"/>
                      </p:stCondLst>
                      <p:childTnLst>
                        <p:par>
                          <p:cTn id="1343" fill="hold">
                            <p:stCondLst>
                              <p:cond delay="0"/>
                            </p:stCondLst>
                            <p:childTnLst>
                              <p:par>
                                <p:cTn id="1344" nodeType="clickEffect" fill="hold" presetClass="entr" presetID="1">
                                  <p:stCondLst>
                                    <p:cond delay="0"/>
                                  </p:stCondLst>
                                  <p:childTnLst>
                                    <p:set>
                                      <p:cBhvr>
                                        <p:cTn id="1345" dur="1" fill="hold">
                                          <p:stCondLst>
                                            <p:cond delay="0"/>
                                          </p:stCondLst>
                                        </p:cTn>
                                        <p:tgtEl>
                                          <p:spTgt spid="528">
                                            <p:txEl>
                                              <p:pRg st="0" end="42"/>
                                            </p:txEl>
                                          </p:spTgt>
                                        </p:tgtEl>
                                        <p:attrNameLst>
                                          <p:attrName>style.visibility</p:attrName>
                                        </p:attrNameLst>
                                      </p:cBhvr>
                                      <p:to>
                                        <p:strVal val="visible"/>
                                      </p:to>
                                    </p:set>
                                  </p:childTnLst>
                                </p:cTn>
                              </p:par>
                              <p:par>
                                <p:cTn id="1346" nodeType="withEffect" fill="hold" presetClass="entr" presetID="1">
                                  <p:stCondLst>
                                    <p:cond delay="0"/>
                                  </p:stCondLst>
                                  <p:childTnLst>
                                    <p:set>
                                      <p:cBhvr>
                                        <p:cTn id="1347" dur="1" fill="hold">
                                          <p:stCondLst>
                                            <p:cond delay="0"/>
                                          </p:stCondLst>
                                        </p:cTn>
                                        <p:tgtEl>
                                          <p:spTgt spid="528">
                                            <p:txEl>
                                              <p:pRg st="42" end="96"/>
                                            </p:txEl>
                                          </p:spTgt>
                                        </p:tgtEl>
                                        <p:attrNameLst>
                                          <p:attrName>style.visibility</p:attrName>
                                        </p:attrNameLst>
                                      </p:cBhvr>
                                      <p:to>
                                        <p:strVal val="visible"/>
                                      </p:to>
                                    </p:set>
                                  </p:childTnLst>
                                </p:cTn>
                              </p:par>
                              <p:par>
                                <p:cTn id="1348" nodeType="withEffect" fill="hold" presetClass="entr" presetID="1">
                                  <p:stCondLst>
                                    <p:cond delay="0"/>
                                  </p:stCondLst>
                                  <p:childTnLst>
                                    <p:set>
                                      <p:cBhvr>
                                        <p:cTn id="1349" dur="1" fill="hold">
                                          <p:stCondLst>
                                            <p:cond delay="0"/>
                                          </p:stCondLst>
                                        </p:cTn>
                                        <p:tgtEl>
                                          <p:spTgt spid="528">
                                            <p:txEl>
                                              <p:pRg st="96" end="130"/>
                                            </p:txEl>
                                          </p:spTgt>
                                        </p:tgtEl>
                                        <p:attrNameLst>
                                          <p:attrName>style.visibility</p:attrName>
                                        </p:attrNameLst>
                                      </p:cBhvr>
                                      <p:to>
                                        <p:strVal val="visible"/>
                                      </p:to>
                                    </p:set>
                                  </p:childTnLst>
                                </p:cTn>
                              </p:par>
                            </p:childTnLst>
                          </p:cTn>
                        </p:par>
                      </p:childTnLst>
                    </p:cTn>
                  </p:par>
                  <p:par>
                    <p:cTn id="1350" fill="hold">
                      <p:stCondLst>
                        <p:cond delay="indefinite"/>
                      </p:stCondLst>
                      <p:childTnLst>
                        <p:par>
                          <p:cTn id="1351" fill="hold">
                            <p:stCondLst>
                              <p:cond delay="0"/>
                            </p:stCondLst>
                            <p:childTnLst>
                              <p:par>
                                <p:cTn id="1352" nodeType="clickEffect" fill="hold" presetClass="entr" presetID="1">
                                  <p:stCondLst>
                                    <p:cond delay="0"/>
                                  </p:stCondLst>
                                  <p:childTnLst>
                                    <p:set>
                                      <p:cBhvr>
                                        <p:cTn id="1353" dur="1" fill="hold">
                                          <p:stCondLst>
                                            <p:cond delay="0"/>
                                          </p:stCondLst>
                                        </p:cTn>
                                        <p:tgtEl>
                                          <p:spTgt spid="528">
                                            <p:txEl>
                                              <p:pRg st="130" end="167"/>
                                            </p:txEl>
                                          </p:spTgt>
                                        </p:tgtEl>
                                        <p:attrNameLst>
                                          <p:attrName>style.visibility</p:attrName>
                                        </p:attrNameLst>
                                      </p:cBhvr>
                                      <p:to>
                                        <p:strVal val="visible"/>
                                      </p:to>
                                    </p:set>
                                  </p:childTnLst>
                                </p:cTn>
                              </p:par>
                              <p:par>
                                <p:cTn id="1354" nodeType="withEffect" fill="hold" presetClass="entr" presetID="1">
                                  <p:stCondLst>
                                    <p:cond delay="0"/>
                                  </p:stCondLst>
                                  <p:childTnLst>
                                    <p:set>
                                      <p:cBhvr>
                                        <p:cTn id="1355" dur="1" fill="hold">
                                          <p:stCondLst>
                                            <p:cond delay="0"/>
                                          </p:stCondLst>
                                        </p:cTn>
                                        <p:tgtEl>
                                          <p:spTgt spid="528">
                                            <p:txEl>
                                              <p:pRg st="167" end="210"/>
                                            </p:txEl>
                                          </p:spTgt>
                                        </p:tgtEl>
                                        <p:attrNameLst>
                                          <p:attrName>style.visibility</p:attrName>
                                        </p:attrNameLst>
                                      </p:cBhvr>
                                      <p:to>
                                        <p:strVal val="visible"/>
                                      </p:to>
                                    </p:set>
                                  </p:childTnLst>
                                </p:cTn>
                              </p:par>
                              <p:par>
                                <p:cTn id="1356" nodeType="withEffect" fill="hold" presetClass="entr" presetID="1">
                                  <p:stCondLst>
                                    <p:cond delay="0"/>
                                  </p:stCondLst>
                                  <p:childTnLst>
                                    <p:set>
                                      <p:cBhvr>
                                        <p:cTn id="1357" dur="1" fill="hold">
                                          <p:stCondLst>
                                            <p:cond delay="0"/>
                                          </p:stCondLst>
                                        </p:cTn>
                                        <p:tgtEl>
                                          <p:spTgt spid="528">
                                            <p:txEl>
                                              <p:pRg st="210" end="247"/>
                                            </p:txEl>
                                          </p:spTgt>
                                        </p:tgtEl>
                                        <p:attrNameLst>
                                          <p:attrName>style.visibility</p:attrName>
                                        </p:attrNameLst>
                                      </p:cBhvr>
                                      <p:to>
                                        <p:strVal val="visible"/>
                                      </p:to>
                                    </p:set>
                                  </p:childTnLst>
                                </p:cTn>
                              </p:par>
                              <p:par>
                                <p:cTn id="1358" nodeType="withEffect" fill="hold" presetClass="entr" presetID="1">
                                  <p:stCondLst>
                                    <p:cond delay="0"/>
                                  </p:stCondLst>
                                  <p:childTnLst>
                                    <p:set>
                                      <p:cBhvr>
                                        <p:cTn id="1359" dur="1" fill="hold">
                                          <p:stCondLst>
                                            <p:cond delay="0"/>
                                          </p:stCondLst>
                                        </p:cTn>
                                        <p:tgtEl>
                                          <p:spTgt spid="528">
                                            <p:txEl>
                                              <p:pRg st="247" end="281"/>
                                            </p:txEl>
                                          </p:spTgt>
                                        </p:tgtEl>
                                        <p:attrNameLst>
                                          <p:attrName>style.visibility</p:attrName>
                                        </p:attrNameLst>
                                      </p:cBhvr>
                                      <p:to>
                                        <p:strVal val="visible"/>
                                      </p:to>
                                    </p:set>
                                  </p:childTnLst>
                                </p:cTn>
                              </p:par>
                              <p:par>
                                <p:cTn id="1360" nodeType="withEffect" fill="hold" presetClass="entr" presetID="1">
                                  <p:stCondLst>
                                    <p:cond delay="0"/>
                                  </p:stCondLst>
                                  <p:childTnLst>
                                    <p:set>
                                      <p:cBhvr>
                                        <p:cTn id="1361" dur="1" fill="hold">
                                          <p:stCondLst>
                                            <p:cond delay="0"/>
                                          </p:stCondLst>
                                        </p:cTn>
                                        <p:tgtEl>
                                          <p:spTgt spid="528">
                                            <p:txEl>
                                              <p:pRg st="281" end="371"/>
                                            </p:txEl>
                                          </p:spTgt>
                                        </p:tgtEl>
                                        <p:attrNameLst>
                                          <p:attrName>style.visibility</p:attrName>
                                        </p:attrNameLst>
                                      </p:cBhvr>
                                      <p:to>
                                        <p:strVal val="visible"/>
                                      </p:to>
                                    </p:set>
                                  </p:childTnLst>
                                </p:cTn>
                              </p:par>
                            </p:childTnLst>
                          </p:cTn>
                        </p:par>
                      </p:childTnLst>
                    </p:cTn>
                  </p:par>
                  <p:par>
                    <p:cTn id="1362" fill="hold">
                      <p:stCondLst>
                        <p:cond delay="indefinite"/>
                      </p:stCondLst>
                      <p:childTnLst>
                        <p:par>
                          <p:cTn id="1363" fill="hold">
                            <p:stCondLst>
                              <p:cond delay="0"/>
                            </p:stCondLst>
                            <p:childTnLst>
                              <p:par>
                                <p:cTn id="1364" nodeType="clickEffect" fill="hold" presetClass="entr" presetID="1">
                                  <p:stCondLst>
                                    <p:cond delay="0"/>
                                  </p:stCondLst>
                                  <p:childTnLst>
                                    <p:set>
                                      <p:cBhvr>
                                        <p:cTn id="1365" dur="1" fill="hold">
                                          <p:stCondLst>
                                            <p:cond delay="0"/>
                                          </p:stCondLst>
                                        </p:cTn>
                                        <p:tgtEl>
                                          <p:spTgt spid="528">
                                            <p:txEl>
                                              <p:pRg st="371" end="404"/>
                                            </p:txEl>
                                          </p:spTgt>
                                        </p:tgtEl>
                                        <p:attrNameLst>
                                          <p:attrName>style.visibility</p:attrName>
                                        </p:attrNameLst>
                                      </p:cBhvr>
                                      <p:to>
                                        <p:strVal val="visible"/>
                                      </p:to>
                                    </p:set>
                                  </p:childTnLst>
                                </p:cTn>
                              </p:par>
                            </p:childTnLst>
                          </p:cTn>
                        </p:par>
                      </p:childTnLst>
                    </p:cTn>
                  </p:par>
                  <p:par>
                    <p:cTn id="1366" fill="hold">
                      <p:stCondLst>
                        <p:cond delay="indefinite"/>
                      </p:stCondLst>
                      <p:childTnLst>
                        <p:par>
                          <p:cTn id="1367" fill="hold">
                            <p:stCondLst>
                              <p:cond delay="0"/>
                            </p:stCondLst>
                            <p:childTnLst>
                              <p:par>
                                <p:cTn id="1368" nodeType="clickEffect" fill="hold" presetClass="entr" presetID="1">
                                  <p:stCondLst>
                                    <p:cond delay="0"/>
                                  </p:stCondLst>
                                  <p:childTnLst>
                                    <p:set>
                                      <p:cBhvr>
                                        <p:cTn id="1369" dur="1" fill="hold">
                                          <p:stCondLst>
                                            <p:cond delay="0"/>
                                          </p:stCondLst>
                                        </p:cTn>
                                        <p:tgtEl>
                                          <p:spTgt spid="528">
                                            <p:txEl>
                                              <p:pRg st="404" end="46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0" name="TextShape 1"/>
          <p:cNvSpPr txBox="1"/>
          <p:nvPr/>
        </p:nvSpPr>
        <p:spPr>
          <a:xfrm>
            <a:off x="457200" y="68760"/>
            <a:ext cx="8229240" cy="548280"/>
          </a:xfrm>
          <a:prstGeom prst="rect">
            <a:avLst/>
          </a:prstGeom>
          <a:noFill/>
          <a:ln>
            <a:noFill/>
          </a:ln>
        </p:spPr>
        <p:txBody>
          <a:bodyPr anchor="ctr"/>
          <a:p>
            <a:pPr>
              <a:lnSpc>
                <a:spcPct val="100000"/>
              </a:lnSpc>
            </a:pPr>
            <a:r>
              <a:rPr b="0" i="1" lang="en-US" sz="3600" spc="-58" strike="noStrike" cap="all">
                <a:solidFill>
                  <a:srgbClr val="d1282e"/>
                </a:solidFill>
                <a:uFill>
                  <a:solidFill>
                    <a:srgbClr val="ffffff"/>
                  </a:solidFill>
                </a:uFill>
                <a:latin typeface="Arial Black"/>
              </a:rPr>
              <a:t>“</a:t>
            </a:r>
            <a:r>
              <a:rPr b="0" i="1" lang="en-US" sz="3600" spc="-58" strike="noStrike" cap="all">
                <a:solidFill>
                  <a:srgbClr val="d1282e"/>
                </a:solidFill>
                <a:uFill>
                  <a:solidFill>
                    <a:srgbClr val="ffffff"/>
                  </a:solidFill>
                </a:uFill>
                <a:latin typeface="Arial Black"/>
              </a:rPr>
              <a:t>Not Of Will, But Of God”</a:t>
            </a:r>
            <a:r>
              <a:rPr b="0" lang="en-US" sz="3600" spc="-58" strike="noStrike" cap="all">
                <a:solidFill>
                  <a:srgbClr val="d1282e"/>
                </a:solidFill>
                <a:uFill>
                  <a:solidFill>
                    <a:srgbClr val="ffffff"/>
                  </a:solidFill>
                </a:uFill>
                <a:latin typeface="Arial Black"/>
              </a:rPr>
              <a:t> ?</a:t>
            </a:r>
            <a:endParaRPr b="0" lang="en-US" sz="1800" spc="-1" strike="noStrike">
              <a:solidFill>
                <a:srgbClr val="000000"/>
              </a:solidFill>
              <a:uFill>
                <a:solidFill>
                  <a:srgbClr val="ffffff"/>
                </a:solidFill>
              </a:uFill>
              <a:latin typeface="Arial"/>
            </a:endParaRPr>
          </a:p>
        </p:txBody>
      </p:sp>
      <p:sp>
        <p:nvSpPr>
          <p:cNvPr id="531"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25"/>
            </a:pP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Romans 9:15-18 </a:t>
            </a:r>
            <a:r>
              <a:rPr b="0" lang="en-US" sz="2400" spc="-1" strike="noStrike">
                <a:solidFill>
                  <a:srgbClr val="000000"/>
                </a:solidFill>
                <a:uFill>
                  <a:solidFill>
                    <a:srgbClr val="ffffff"/>
                  </a:solidFill>
                </a:uFill>
                <a:latin typeface="Arial"/>
              </a:rPr>
              <a:t>teaches that God saves whoever </a:t>
            </a:r>
            <a:r>
              <a:rPr b="1" i="1" lang="en-US" sz="2400" spc="-1" strike="noStrike">
                <a:solidFill>
                  <a:srgbClr val="000000"/>
                </a:solidFill>
                <a:uFill>
                  <a:solidFill>
                    <a:srgbClr val="ffffff"/>
                  </a:solidFill>
                </a:uFill>
                <a:latin typeface="Arial"/>
              </a:rPr>
              <a:t>He wants</a:t>
            </a:r>
            <a:r>
              <a:rPr b="0" lang="en-US" sz="2400" spc="-1" strike="noStrike">
                <a:solidFill>
                  <a:srgbClr val="000000"/>
                </a:solidFill>
                <a:uFill>
                  <a:solidFill>
                    <a:srgbClr val="ffffff"/>
                  </a:solidFill>
                </a:uFill>
                <a:latin typeface="Arial"/>
              </a:rPr>
              <a:t> to save, regardless of what </a:t>
            </a:r>
            <a:r>
              <a:rPr b="1" i="1" lang="en-US" sz="2400" spc="-1" strike="noStrike">
                <a:solidFill>
                  <a:srgbClr val="000000"/>
                </a:solidFill>
                <a:uFill>
                  <a:solidFill>
                    <a:srgbClr val="ffffff"/>
                  </a:solidFill>
                </a:uFill>
                <a:latin typeface="Arial"/>
              </a:rPr>
              <a:t>we want or will</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532" name="TextShape 3"/>
          <p:cNvSpPr txBox="1"/>
          <p:nvPr/>
        </p:nvSpPr>
        <p:spPr>
          <a:xfrm rot="16200000">
            <a:off x="8391600" y="4368600"/>
            <a:ext cx="986400" cy="364680"/>
          </a:xfrm>
          <a:prstGeom prst="rect">
            <a:avLst/>
          </a:prstGeom>
          <a:noFill/>
          <a:ln>
            <a:noFill/>
          </a:ln>
        </p:spPr>
        <p:txBody>
          <a:bodyPr anchor="ctr"/>
          <a:p>
            <a:pPr>
              <a:lnSpc>
                <a:spcPct val="100000"/>
              </a:lnSpc>
            </a:pPr>
            <a:fld id="{A149C030-CDA4-4732-892D-E207A445B355}"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370" dur="indefinite" restart="never" nodeType="tmRoot">
          <p:childTnLst>
            <p:seq>
              <p:cTn id="1371" nodeType="mainSeq"/>
              <p:prevCondLst>
                <p:cond delay="0" evt="onPrev">
                  <p:tgtEl>
                    <p:sldTgt/>
                  </p:tgtEl>
                </p:cond>
              </p:prevCondLst>
              <p:nextCondLst>
                <p:cond delay="0" evt="onNext">
                  <p:tgtEl>
                    <p:sldTgt/>
                  </p:tgtEl>
                </p:cond>
              </p:nextCondLst>
            </p:seq>
          </p:childTnLst>
        </p:cTn>
      </p:par>
    </p:tnLst>
  </p:timing>
</p:sld>
</file>

<file path=ppt/slides/slide1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Vindication of God’s Election</a:t>
            </a:r>
            <a:endParaRPr b="0" lang="en-US" sz="1800" spc="-1" strike="noStrike">
              <a:solidFill>
                <a:srgbClr val="000000"/>
              </a:solidFill>
              <a:uFill>
                <a:solidFill>
                  <a:srgbClr val="ffffff"/>
                </a:solidFill>
              </a:uFill>
              <a:latin typeface="Arial"/>
            </a:endParaRPr>
          </a:p>
        </p:txBody>
      </p:sp>
      <p:sp>
        <p:nvSpPr>
          <p:cNvPr id="534" name="TextShape 2"/>
          <p:cNvSpPr txBox="1"/>
          <p:nvPr/>
        </p:nvSpPr>
        <p:spPr>
          <a:xfrm>
            <a:off x="457200" y="617400"/>
            <a:ext cx="8229240" cy="4320360"/>
          </a:xfrm>
          <a:prstGeom prst="rect">
            <a:avLst/>
          </a:prstGeom>
          <a:noFill/>
          <a:ln>
            <a:noFill/>
          </a:ln>
        </p:spPr>
        <p:txBody>
          <a:bodyPr/>
          <a:p>
            <a:pPr>
              <a:lnSpc>
                <a:spcPct val="100000"/>
              </a:lnSpc>
            </a:pPr>
            <a:r>
              <a:rPr b="1" i="1" lang="en-US" sz="2400" spc="-1" strike="noStrike">
                <a:solidFill>
                  <a:srgbClr val="000000"/>
                </a:solidFill>
                <a:uFill>
                  <a:solidFill>
                    <a:srgbClr val="ffffff"/>
                  </a:solidFill>
                </a:uFill>
                <a:latin typeface="Arial"/>
              </a:rPr>
              <a:t>What shall we say then? </a:t>
            </a:r>
            <a:r>
              <a:rPr b="1" i="1" lang="en-US" sz="2400" spc="-1" strike="noStrike" u="sng">
                <a:solidFill>
                  <a:srgbClr val="000000"/>
                </a:solidFill>
                <a:uFill>
                  <a:solidFill>
                    <a:srgbClr val="ffffff"/>
                  </a:solidFill>
                </a:uFill>
                <a:latin typeface="Arial"/>
              </a:rPr>
              <a:t>Is there unrighteousness with God</a:t>
            </a:r>
            <a:r>
              <a:rPr b="1" i="1" lang="en-US" sz="2400" spc="-1" strike="noStrike">
                <a:solidFill>
                  <a:srgbClr val="000000"/>
                </a:solidFill>
                <a:uFill>
                  <a:solidFill>
                    <a:srgbClr val="ffffff"/>
                  </a:solidFill>
                </a:uFill>
                <a:latin typeface="Arial"/>
              </a:rPr>
              <a:t>? Certainly not! </a:t>
            </a:r>
            <a:r>
              <a:rPr b="0" i="1" lang="en-US" sz="2400" spc="-1" strike="noStrike">
                <a:solidFill>
                  <a:srgbClr val="000000"/>
                </a:solidFill>
                <a:uFill>
                  <a:solidFill>
                    <a:srgbClr val="ffffff"/>
                  </a:solidFill>
                </a:uFill>
                <a:latin typeface="Arial"/>
              </a:rPr>
              <a:t>For He says to Moses, “</a:t>
            </a:r>
            <a:r>
              <a:rPr b="1" i="1" lang="en-US" sz="2400" spc="-1" strike="noStrike">
                <a:solidFill>
                  <a:srgbClr val="000000"/>
                </a:solidFill>
                <a:uFill>
                  <a:solidFill>
                    <a:srgbClr val="ffffff"/>
                  </a:solidFill>
                </a:uFill>
                <a:latin typeface="Arial"/>
              </a:rPr>
              <a:t>I will have mercy on </a:t>
            </a:r>
            <a:r>
              <a:rPr b="1" i="1" lang="en-US" sz="2400" spc="-1" strike="noStrike" u="sng">
                <a:solidFill>
                  <a:srgbClr val="000000"/>
                </a:solidFill>
                <a:uFill>
                  <a:solidFill>
                    <a:srgbClr val="ffffff"/>
                  </a:solidFill>
                </a:uFill>
                <a:latin typeface="Arial"/>
              </a:rPr>
              <a:t>whomever I will have</a:t>
            </a:r>
            <a:r>
              <a:rPr b="1" i="1" lang="en-US" sz="2400" spc="-1" strike="noStrike">
                <a:solidFill>
                  <a:srgbClr val="000000"/>
                </a:solidFill>
                <a:uFill>
                  <a:solidFill>
                    <a:srgbClr val="ffffff"/>
                  </a:solidFill>
                </a:uFill>
                <a:latin typeface="Arial"/>
              </a:rPr>
              <a:t> mercy, and I will have compassion on </a:t>
            </a:r>
            <a:r>
              <a:rPr b="1" i="1" lang="en-US" sz="2400" spc="-1" strike="noStrike" u="sng">
                <a:solidFill>
                  <a:srgbClr val="000000"/>
                </a:solidFill>
                <a:uFill>
                  <a:solidFill>
                    <a:srgbClr val="ffffff"/>
                  </a:solidFill>
                </a:uFill>
                <a:latin typeface="Arial"/>
              </a:rPr>
              <a:t>whomever I will have</a:t>
            </a:r>
            <a:r>
              <a:rPr b="1" i="1" lang="en-US" sz="2400" spc="-1" strike="noStrike">
                <a:solidFill>
                  <a:srgbClr val="000000"/>
                </a:solidFill>
                <a:uFill>
                  <a:solidFill>
                    <a:srgbClr val="ffffff"/>
                  </a:solidFill>
                </a:uFill>
                <a:latin typeface="Arial"/>
              </a:rPr>
              <a:t> compassion</a:t>
            </a:r>
            <a:r>
              <a:rPr b="0" i="1" lang="en-US" sz="2400" spc="-1" strike="noStrike">
                <a:solidFill>
                  <a:srgbClr val="000000"/>
                </a:solidFill>
                <a:uFill>
                  <a:solidFill>
                    <a:srgbClr val="ffffff"/>
                  </a:solidFill>
                </a:uFill>
                <a:latin typeface="Arial"/>
              </a:rPr>
              <a:t>.” So then it is </a:t>
            </a:r>
            <a:r>
              <a:rPr b="1" i="1" lang="en-US" sz="2400" spc="-1" strike="noStrike" u="sng">
                <a:solidFill>
                  <a:srgbClr val="000000"/>
                </a:solidFill>
                <a:uFill>
                  <a:solidFill>
                    <a:srgbClr val="ffffff"/>
                  </a:solidFill>
                </a:uFill>
                <a:latin typeface="Arial"/>
              </a:rPr>
              <a:t>not</a:t>
            </a:r>
            <a:r>
              <a:rPr b="1" i="1" lang="en-US" sz="2400" spc="-1" strike="noStrike">
                <a:solidFill>
                  <a:srgbClr val="000000"/>
                </a:solidFill>
                <a:uFill>
                  <a:solidFill>
                    <a:srgbClr val="ffffff"/>
                  </a:solidFill>
                </a:uFill>
                <a:latin typeface="Arial"/>
              </a:rPr>
              <a:t> of him who wills, </a:t>
            </a:r>
            <a:r>
              <a:rPr b="1" i="1" lang="en-US" sz="2400" spc="-1" strike="noStrike" u="sng">
                <a:solidFill>
                  <a:srgbClr val="000000"/>
                </a:solidFill>
                <a:uFill>
                  <a:solidFill>
                    <a:srgbClr val="ffffff"/>
                  </a:solidFill>
                </a:uFill>
                <a:latin typeface="Arial"/>
              </a:rPr>
              <a:t>nor</a:t>
            </a:r>
            <a:r>
              <a:rPr b="1" i="1" lang="en-US" sz="2400" spc="-1" strike="noStrike">
                <a:solidFill>
                  <a:srgbClr val="000000"/>
                </a:solidFill>
                <a:uFill>
                  <a:solidFill>
                    <a:srgbClr val="ffffff"/>
                  </a:solidFill>
                </a:uFill>
                <a:latin typeface="Arial"/>
              </a:rPr>
              <a:t> of him who runs, </a:t>
            </a:r>
            <a:r>
              <a:rPr b="1" i="1" lang="en-US" sz="2400" spc="-1" strike="noStrike" u="sng">
                <a:solidFill>
                  <a:srgbClr val="000000"/>
                </a:solidFill>
                <a:uFill>
                  <a:solidFill>
                    <a:srgbClr val="ffffff"/>
                  </a:solidFill>
                </a:uFill>
                <a:latin typeface="Arial"/>
              </a:rPr>
              <a:t>but</a:t>
            </a:r>
            <a:r>
              <a:rPr b="1" i="1" lang="en-US" sz="2400" spc="-1" strike="noStrike">
                <a:solidFill>
                  <a:srgbClr val="000000"/>
                </a:solidFill>
                <a:uFill>
                  <a:solidFill>
                    <a:srgbClr val="ffffff"/>
                  </a:solidFill>
                </a:uFill>
                <a:latin typeface="Arial"/>
              </a:rPr>
              <a:t> of God who </a:t>
            </a:r>
            <a:r>
              <a:rPr b="1" i="1" lang="en-US" sz="2400" spc="-1" strike="noStrike" u="sng">
                <a:solidFill>
                  <a:srgbClr val="000000"/>
                </a:solidFill>
                <a:uFill>
                  <a:solidFill>
                    <a:srgbClr val="ffffff"/>
                  </a:solidFill>
                </a:uFill>
                <a:latin typeface="Arial"/>
              </a:rPr>
              <a:t>shows mercy</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Romans 9:14-16</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lang="en-US" sz="2400" spc="-1" strike="noStrike">
                <a:solidFill>
                  <a:srgbClr val="000000"/>
                </a:solidFill>
                <a:uFill>
                  <a:solidFill>
                    <a:srgbClr val="ffffff"/>
                  </a:solidFill>
                </a:uFill>
                <a:latin typeface="Arial"/>
              </a:rPr>
              <a:t>Context:</a:t>
            </a:r>
            <a:r>
              <a:rPr b="0" lang="en-US" sz="2400" spc="-1" strike="noStrike">
                <a:solidFill>
                  <a:srgbClr val="000000"/>
                </a:solidFill>
                <a:uFill>
                  <a:solidFill>
                    <a:srgbClr val="ffffff"/>
                  </a:solidFill>
                </a:uFill>
                <a:latin typeface="Arial"/>
              </a:rPr>
              <a:t>  Anticipates accusation from dissatisfied Jew.</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rabicPeriod"/>
            </a:pPr>
            <a:r>
              <a:rPr b="0" lang="en-US" sz="2400" spc="-1" strike="noStrike">
                <a:solidFill>
                  <a:srgbClr val="000000"/>
                </a:solidFill>
                <a:uFill>
                  <a:solidFill>
                    <a:srgbClr val="ffffff"/>
                  </a:solidFill>
                </a:uFill>
                <a:latin typeface="Arial"/>
              </a:rPr>
              <a:t>Remember, </a:t>
            </a:r>
            <a:r>
              <a:rPr b="0" i="1" lang="en-US" sz="2400" spc="-1" strike="noStrike">
                <a:solidFill>
                  <a:srgbClr val="000000"/>
                </a:solidFill>
                <a:uFill>
                  <a:solidFill>
                    <a:srgbClr val="ffffff"/>
                  </a:solidFill>
                </a:uFill>
                <a:latin typeface="Arial"/>
              </a:rPr>
              <a:t>“</a:t>
            </a:r>
            <a:r>
              <a:rPr b="1" i="1" lang="en-US" sz="2400" spc="-1" strike="noStrike" u="sng">
                <a:solidFill>
                  <a:srgbClr val="000000"/>
                </a:solidFill>
                <a:uFill>
                  <a:solidFill>
                    <a:srgbClr val="ffffff"/>
                  </a:solidFill>
                </a:uFill>
                <a:latin typeface="Arial"/>
              </a:rPr>
              <a:t>all</a:t>
            </a:r>
            <a:r>
              <a:rPr b="0" i="1" lang="en-US" sz="2400" spc="-1" strike="noStrike">
                <a:solidFill>
                  <a:srgbClr val="000000"/>
                </a:solidFill>
                <a:uFill>
                  <a:solidFill>
                    <a:srgbClr val="ffffff"/>
                  </a:solidFill>
                </a:uFill>
                <a:latin typeface="Arial"/>
              </a:rPr>
              <a:t> have sinned”</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Romans 3:23</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rabicPeriod"/>
            </a:pPr>
            <a:r>
              <a:rPr b="0" lang="en-US" sz="2400" spc="-1" strike="noStrike">
                <a:solidFill>
                  <a:srgbClr val="000000"/>
                </a:solidFill>
                <a:uFill>
                  <a:solidFill>
                    <a:srgbClr val="ffffff"/>
                  </a:solidFill>
                </a:uFill>
                <a:latin typeface="Arial"/>
              </a:rPr>
              <a:t>God has right to choose terms of mercy.  What terms?</a:t>
            </a:r>
            <a:endParaRPr b="1" lang="en-US" sz="2000" spc="-1" strike="noStrike">
              <a:solidFill>
                <a:srgbClr val="000000"/>
              </a:solidFill>
              <a:uFill>
                <a:solidFill>
                  <a:srgbClr val="ffffff"/>
                </a:solidFill>
              </a:uFill>
              <a:latin typeface="Arial"/>
            </a:endParaRPr>
          </a:p>
        </p:txBody>
      </p:sp>
      <p:sp>
        <p:nvSpPr>
          <p:cNvPr id="535" name="TextShape 3"/>
          <p:cNvSpPr txBox="1"/>
          <p:nvPr/>
        </p:nvSpPr>
        <p:spPr>
          <a:xfrm rot="16200000">
            <a:off x="8391600" y="4368600"/>
            <a:ext cx="986400" cy="364680"/>
          </a:xfrm>
          <a:prstGeom prst="rect">
            <a:avLst/>
          </a:prstGeom>
          <a:noFill/>
          <a:ln>
            <a:noFill/>
          </a:ln>
        </p:spPr>
        <p:txBody>
          <a:bodyPr anchor="ctr"/>
          <a:p>
            <a:pPr>
              <a:lnSpc>
                <a:spcPct val="100000"/>
              </a:lnSpc>
            </a:pPr>
            <a:fld id="{3EDE1C72-3E65-4D2B-8B01-015123807707}"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372" dur="indefinite" restart="never" nodeType="tmRoot">
          <p:childTnLst>
            <p:seq>
              <p:cTn id="1373" dur="indefinite" nodeType="mainSeq">
                <p:childTnLst>
                  <p:par>
                    <p:cTn id="1374" fill="hold">
                      <p:stCondLst>
                        <p:cond delay="indefinite"/>
                      </p:stCondLst>
                      <p:childTnLst>
                        <p:par>
                          <p:cTn id="1375" fill="hold">
                            <p:stCondLst>
                              <p:cond delay="0"/>
                            </p:stCondLst>
                            <p:childTnLst>
                              <p:par>
                                <p:cTn id="1376" nodeType="clickEffect" fill="hold" presetClass="entr" presetID="1">
                                  <p:stCondLst>
                                    <p:cond delay="0"/>
                                  </p:stCondLst>
                                  <p:childTnLst>
                                    <p:set>
                                      <p:cBhvr>
                                        <p:cTn id="1377" dur="1" fill="hold">
                                          <p:stCondLst>
                                            <p:cond delay="0"/>
                                          </p:stCondLst>
                                        </p:cTn>
                                        <p:tgtEl>
                                          <p:spTgt spid="534">
                                            <p:txEl>
                                              <p:pRg st="312" end="368"/>
                                            </p:txEl>
                                          </p:spTgt>
                                        </p:tgtEl>
                                        <p:attrNameLst>
                                          <p:attrName>style.visibility</p:attrName>
                                        </p:attrNameLst>
                                      </p:cBhvr>
                                      <p:to>
                                        <p:strVal val="visible"/>
                                      </p:to>
                                    </p:set>
                                  </p:childTnLst>
                                </p:cTn>
                              </p:par>
                            </p:childTnLst>
                          </p:cTn>
                        </p:par>
                      </p:childTnLst>
                    </p:cTn>
                  </p:par>
                  <p:par>
                    <p:cTn id="1378" fill="hold">
                      <p:stCondLst>
                        <p:cond delay="indefinite"/>
                      </p:stCondLst>
                      <p:childTnLst>
                        <p:par>
                          <p:cTn id="1379" fill="hold">
                            <p:stCondLst>
                              <p:cond delay="0"/>
                            </p:stCondLst>
                            <p:childTnLst>
                              <p:par>
                                <p:cTn id="1380" nodeType="clickEffect" fill="hold" presetClass="entr" presetID="1">
                                  <p:stCondLst>
                                    <p:cond delay="0"/>
                                  </p:stCondLst>
                                  <p:childTnLst>
                                    <p:set>
                                      <p:cBhvr>
                                        <p:cTn id="1381" dur="1" fill="hold">
                                          <p:stCondLst>
                                            <p:cond delay="0"/>
                                          </p:stCondLst>
                                        </p:cTn>
                                        <p:tgtEl>
                                          <p:spTgt spid="534">
                                            <p:txEl>
                                              <p:pRg st="368" end="411"/>
                                            </p:txEl>
                                          </p:spTgt>
                                        </p:tgtEl>
                                        <p:attrNameLst>
                                          <p:attrName>style.visibility</p:attrName>
                                        </p:attrNameLst>
                                      </p:cBhvr>
                                      <p:to>
                                        <p:strVal val="visible"/>
                                      </p:to>
                                    </p:set>
                                  </p:childTnLst>
                                </p:cTn>
                              </p:par>
                            </p:childTnLst>
                          </p:cTn>
                        </p:par>
                      </p:childTnLst>
                    </p:cTn>
                  </p:par>
                  <p:par>
                    <p:cTn id="1382" fill="hold">
                      <p:stCondLst>
                        <p:cond delay="indefinite"/>
                      </p:stCondLst>
                      <p:childTnLst>
                        <p:par>
                          <p:cTn id="1383" fill="hold">
                            <p:stCondLst>
                              <p:cond delay="0"/>
                            </p:stCondLst>
                            <p:childTnLst>
                              <p:par>
                                <p:cTn id="1384" nodeType="clickEffect" fill="hold" presetClass="entr" presetID="1">
                                  <p:stCondLst>
                                    <p:cond delay="0"/>
                                  </p:stCondLst>
                                  <p:childTnLst>
                                    <p:set>
                                      <p:cBhvr>
                                        <p:cTn id="1385" dur="1" fill="hold">
                                          <p:stCondLst>
                                            <p:cond delay="0"/>
                                          </p:stCondLst>
                                        </p:cTn>
                                        <p:tgtEl>
                                          <p:spTgt spid="534">
                                            <p:txEl>
                                              <p:pRg st="411" end="46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6" name="TextShape 1"/>
          <p:cNvSpPr txBox="1"/>
          <p:nvPr/>
        </p:nvSpPr>
        <p:spPr>
          <a:xfrm>
            <a:off x="457200" y="68760"/>
            <a:ext cx="8229240" cy="548280"/>
          </a:xfrm>
          <a:prstGeom prst="rect">
            <a:avLst/>
          </a:prstGeom>
          <a:noFill/>
          <a:ln>
            <a:noFill/>
          </a:ln>
        </p:spPr>
        <p:txBody>
          <a:bodyPr anchor="ctr"/>
          <a:p>
            <a:pPr>
              <a:lnSpc>
                <a:spcPct val="100000"/>
              </a:lnSpc>
            </a:pPr>
            <a:r>
              <a:rPr b="0" i="1" lang="en-US" sz="2800" spc="-58" strike="noStrike" cap="all">
                <a:solidFill>
                  <a:srgbClr val="d1282e"/>
                </a:solidFill>
                <a:uFill>
                  <a:solidFill>
                    <a:srgbClr val="ffffff"/>
                  </a:solidFill>
                </a:uFill>
                <a:latin typeface="Arial Black"/>
              </a:rPr>
              <a:t>“</a:t>
            </a:r>
            <a:r>
              <a:rPr b="0" i="1" lang="en-US" sz="2800" spc="-58" strike="noStrike" cap="all">
                <a:solidFill>
                  <a:srgbClr val="d1282e"/>
                </a:solidFill>
                <a:uFill>
                  <a:solidFill>
                    <a:srgbClr val="ffffff"/>
                  </a:solidFill>
                </a:uFill>
                <a:latin typeface="Arial Black"/>
              </a:rPr>
              <a:t>Who May Dwell in Your Holy Hill?”</a:t>
            </a:r>
            <a:endParaRPr b="0" lang="en-US" sz="1800" spc="-1" strike="noStrike">
              <a:solidFill>
                <a:srgbClr val="000000"/>
              </a:solidFill>
              <a:uFill>
                <a:solidFill>
                  <a:srgbClr val="ffffff"/>
                </a:solidFill>
              </a:uFill>
              <a:latin typeface="Arial"/>
            </a:endParaRPr>
          </a:p>
        </p:txBody>
      </p:sp>
      <p:sp>
        <p:nvSpPr>
          <p:cNvPr id="537"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He who covers his sins will not prosper, But </a:t>
            </a:r>
            <a:r>
              <a:rPr b="1" i="1" lang="en-US" sz="2400" spc="-1" strike="noStrike">
                <a:solidFill>
                  <a:srgbClr val="000000"/>
                </a:solidFill>
                <a:uFill>
                  <a:solidFill>
                    <a:srgbClr val="ffffff"/>
                  </a:solidFill>
                </a:uFill>
                <a:latin typeface="Arial"/>
              </a:rPr>
              <a:t>whoever confesses and forsakes them </a:t>
            </a:r>
            <a:r>
              <a:rPr b="1" i="1" lang="en-US" sz="2400" spc="-1" strike="noStrike" u="sng">
                <a:solidFill>
                  <a:srgbClr val="000000"/>
                </a:solidFill>
                <a:uFill>
                  <a:solidFill>
                    <a:srgbClr val="ffffff"/>
                  </a:solidFill>
                </a:uFill>
                <a:latin typeface="Arial"/>
              </a:rPr>
              <a:t>will have mercy</a:t>
            </a:r>
            <a:r>
              <a:rPr b="0" i="1" lang="en-US" sz="2400" spc="-1" strike="noStrike">
                <a:solidFill>
                  <a:srgbClr val="000000"/>
                </a:solidFill>
                <a:uFill>
                  <a:solidFill>
                    <a:srgbClr val="ffffff"/>
                  </a:solidFill>
                </a:uFill>
                <a:latin typeface="Arial"/>
              </a:rPr>
              <a:t>. Happy is the man who is always reverent, But </a:t>
            </a:r>
            <a:r>
              <a:rPr b="1" i="1" lang="en-US" sz="2400" spc="-1" strike="noStrike">
                <a:solidFill>
                  <a:srgbClr val="000000"/>
                </a:solidFill>
                <a:uFill>
                  <a:solidFill>
                    <a:srgbClr val="ffffff"/>
                  </a:solidFill>
                </a:uFill>
                <a:latin typeface="Arial"/>
              </a:rPr>
              <a:t>he who </a:t>
            </a:r>
            <a:r>
              <a:rPr b="1" i="1" lang="en-US" sz="2400" spc="-1" strike="noStrike" u="sng">
                <a:solidFill>
                  <a:srgbClr val="000000"/>
                </a:solidFill>
                <a:uFill>
                  <a:solidFill>
                    <a:srgbClr val="ffffff"/>
                  </a:solidFill>
                </a:uFill>
                <a:latin typeface="Arial"/>
              </a:rPr>
              <a:t>hardens his heart will fall</a:t>
            </a:r>
            <a:r>
              <a:rPr b="1" i="1" lang="en-US" sz="2400" spc="-1" strike="noStrike">
                <a:solidFill>
                  <a:srgbClr val="000000"/>
                </a:solidFill>
                <a:uFill>
                  <a:solidFill>
                    <a:srgbClr val="ffffff"/>
                  </a:solidFill>
                </a:uFill>
                <a:latin typeface="Arial"/>
              </a:rPr>
              <a:t> into calamity</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Proverbs 28:13</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Let the </a:t>
            </a:r>
            <a:r>
              <a:rPr b="1" i="1" lang="en-US" sz="2400" spc="-1" strike="noStrike">
                <a:solidFill>
                  <a:srgbClr val="000000"/>
                </a:solidFill>
                <a:uFill>
                  <a:solidFill>
                    <a:srgbClr val="ffffff"/>
                  </a:solidFill>
                </a:uFill>
                <a:latin typeface="Arial"/>
              </a:rPr>
              <a:t>wicked forsake his way</a:t>
            </a:r>
            <a:r>
              <a:rPr b="0" i="1" lang="en-US" sz="2400" spc="-1" strike="noStrike">
                <a:solidFill>
                  <a:srgbClr val="000000"/>
                </a:solidFill>
                <a:uFill>
                  <a:solidFill>
                    <a:srgbClr val="ffffff"/>
                  </a:solidFill>
                </a:uFill>
                <a:latin typeface="Arial"/>
              </a:rPr>
              <a:t>, And the unrighteous man his thoughts; Let him </a:t>
            </a:r>
            <a:r>
              <a:rPr b="1" i="1" lang="en-US" sz="2400" spc="-1" strike="noStrike">
                <a:solidFill>
                  <a:srgbClr val="000000"/>
                </a:solidFill>
                <a:uFill>
                  <a:solidFill>
                    <a:srgbClr val="ffffff"/>
                  </a:solidFill>
                </a:uFill>
                <a:latin typeface="Arial"/>
              </a:rPr>
              <a:t>return to the LORD</a:t>
            </a:r>
            <a:r>
              <a:rPr b="0" i="1" lang="en-US" sz="2400" spc="-1" strike="noStrike">
                <a:solidFill>
                  <a:srgbClr val="000000"/>
                </a:solidFill>
                <a:uFill>
                  <a:solidFill>
                    <a:srgbClr val="ffffff"/>
                  </a:solidFill>
                </a:uFill>
                <a:latin typeface="Arial"/>
              </a:rPr>
              <a:t>, And </a:t>
            </a:r>
            <a:r>
              <a:rPr b="1" i="1" lang="en-US" sz="2400" spc="-1" strike="noStrike">
                <a:solidFill>
                  <a:srgbClr val="000000"/>
                </a:solidFill>
                <a:uFill>
                  <a:solidFill>
                    <a:srgbClr val="ffffff"/>
                  </a:solidFill>
                </a:uFill>
                <a:latin typeface="Arial"/>
              </a:rPr>
              <a:t>He </a:t>
            </a:r>
            <a:r>
              <a:rPr b="1" i="1" lang="en-US" sz="2400" spc="-1" strike="noStrike" u="sng">
                <a:solidFill>
                  <a:srgbClr val="000000"/>
                </a:solidFill>
                <a:uFill>
                  <a:solidFill>
                    <a:srgbClr val="ffffff"/>
                  </a:solidFill>
                </a:uFill>
                <a:latin typeface="Arial"/>
              </a:rPr>
              <a:t>will have mercy</a:t>
            </a:r>
            <a:r>
              <a:rPr b="1" i="1" lang="en-US" sz="2400" spc="-1" strike="noStrike">
                <a:solidFill>
                  <a:srgbClr val="000000"/>
                </a:solidFill>
                <a:uFill>
                  <a:solidFill>
                    <a:srgbClr val="ffffff"/>
                  </a:solidFill>
                </a:uFill>
                <a:latin typeface="Arial"/>
              </a:rPr>
              <a:t> on him</a:t>
            </a:r>
            <a:r>
              <a:rPr b="0" i="1" lang="en-US" sz="2400" spc="-1" strike="noStrike">
                <a:solidFill>
                  <a:srgbClr val="000000"/>
                </a:solidFill>
                <a:uFill>
                  <a:solidFill>
                    <a:srgbClr val="ffffff"/>
                  </a:solidFill>
                </a:uFill>
                <a:latin typeface="Arial"/>
              </a:rPr>
              <a:t>; And to our God, For He will abundantly pardon.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Isaiah 55:7</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 be clothed with </a:t>
            </a:r>
            <a:r>
              <a:rPr b="1" i="1" lang="en-US" sz="2400" spc="-1" strike="noStrike">
                <a:solidFill>
                  <a:srgbClr val="000000"/>
                </a:solidFill>
                <a:uFill>
                  <a:solidFill>
                    <a:srgbClr val="ffffff"/>
                  </a:solidFill>
                </a:uFill>
                <a:latin typeface="Arial"/>
              </a:rPr>
              <a:t>humility</a:t>
            </a:r>
            <a:r>
              <a:rPr b="0" i="1" lang="en-US" sz="2400" spc="-1" strike="noStrike">
                <a:solidFill>
                  <a:srgbClr val="000000"/>
                </a:solidFill>
                <a:uFill>
                  <a:solidFill>
                    <a:srgbClr val="ffffff"/>
                  </a:solidFill>
                </a:uFill>
                <a:latin typeface="Arial"/>
              </a:rPr>
              <a:t>, for “</a:t>
            </a:r>
            <a:r>
              <a:rPr b="1" i="1" lang="en-US" sz="2400" spc="-1" strike="noStrike">
                <a:solidFill>
                  <a:srgbClr val="000000"/>
                </a:solidFill>
                <a:uFill>
                  <a:solidFill>
                    <a:srgbClr val="ffffff"/>
                  </a:solidFill>
                </a:uFill>
                <a:latin typeface="Arial"/>
              </a:rPr>
              <a:t>God </a:t>
            </a:r>
            <a:r>
              <a:rPr b="1" i="1" lang="en-US" sz="2400" spc="-1" strike="noStrike" u="sng">
                <a:solidFill>
                  <a:srgbClr val="000000"/>
                </a:solidFill>
                <a:uFill>
                  <a:solidFill>
                    <a:srgbClr val="ffffff"/>
                  </a:solidFill>
                </a:uFill>
                <a:latin typeface="Arial"/>
              </a:rPr>
              <a:t>resists</a:t>
            </a:r>
            <a:r>
              <a:rPr b="1" i="1" lang="en-US" sz="2400" spc="-1" strike="noStrike">
                <a:solidFill>
                  <a:srgbClr val="000000"/>
                </a:solidFill>
                <a:uFill>
                  <a:solidFill>
                    <a:srgbClr val="ffffff"/>
                  </a:solidFill>
                </a:uFill>
                <a:latin typeface="Arial"/>
              </a:rPr>
              <a:t> the </a:t>
            </a:r>
            <a:r>
              <a:rPr b="1" i="1" lang="en-US" sz="2400" spc="-1" strike="noStrike" u="sng">
                <a:solidFill>
                  <a:srgbClr val="000000"/>
                </a:solidFill>
                <a:uFill>
                  <a:solidFill>
                    <a:srgbClr val="ffffff"/>
                  </a:solidFill>
                </a:uFill>
                <a:latin typeface="Arial"/>
              </a:rPr>
              <a:t>proud</a:t>
            </a:r>
            <a:r>
              <a:rPr b="1" i="1" lang="en-US" sz="2400" spc="-1" strike="noStrike">
                <a:solidFill>
                  <a:srgbClr val="000000"/>
                </a:solidFill>
                <a:uFill>
                  <a:solidFill>
                    <a:srgbClr val="ffffff"/>
                  </a:solidFill>
                </a:uFill>
                <a:latin typeface="Arial"/>
              </a:rPr>
              <a:t>, But gives </a:t>
            </a:r>
            <a:r>
              <a:rPr b="1" i="1" lang="en-US" sz="2400" spc="-1" strike="noStrike" u="sng">
                <a:solidFill>
                  <a:srgbClr val="000000"/>
                </a:solidFill>
                <a:uFill>
                  <a:solidFill>
                    <a:srgbClr val="ffffff"/>
                  </a:solidFill>
                </a:uFill>
                <a:latin typeface="Arial"/>
              </a:rPr>
              <a:t>grace</a:t>
            </a:r>
            <a:r>
              <a:rPr b="1" i="1" lang="en-US" sz="2400" spc="-1" strike="noStrike">
                <a:solidFill>
                  <a:srgbClr val="000000"/>
                </a:solidFill>
                <a:uFill>
                  <a:solidFill>
                    <a:srgbClr val="ffffff"/>
                  </a:solidFill>
                </a:uFill>
                <a:latin typeface="Arial"/>
              </a:rPr>
              <a:t> to the </a:t>
            </a:r>
            <a:r>
              <a:rPr b="1" i="1" lang="en-US" sz="2400" spc="-1" strike="noStrike" u="sng">
                <a:solidFill>
                  <a:srgbClr val="000000"/>
                </a:solidFill>
                <a:uFill>
                  <a:solidFill>
                    <a:srgbClr val="ffffff"/>
                  </a:solidFill>
                </a:uFill>
                <a:latin typeface="Arial"/>
              </a:rPr>
              <a:t>humble</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I Peter 5:5</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538" name="TextShape 3"/>
          <p:cNvSpPr txBox="1"/>
          <p:nvPr/>
        </p:nvSpPr>
        <p:spPr>
          <a:xfrm rot="16200000">
            <a:off x="8391600" y="4368600"/>
            <a:ext cx="986400" cy="364680"/>
          </a:xfrm>
          <a:prstGeom prst="rect">
            <a:avLst/>
          </a:prstGeom>
          <a:noFill/>
          <a:ln>
            <a:noFill/>
          </a:ln>
        </p:spPr>
        <p:txBody>
          <a:bodyPr anchor="ctr"/>
          <a:p>
            <a:pPr>
              <a:lnSpc>
                <a:spcPct val="100000"/>
              </a:lnSpc>
            </a:pPr>
            <a:fld id="{C3FC427D-05F5-41DA-9693-CF8986D24BEC}"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386" dur="indefinite" restart="never" nodeType="tmRoot">
          <p:childTnLst>
            <p:seq>
              <p:cTn id="1387" dur="indefinite" nodeType="mainSeq">
                <p:childTnLst>
                  <p:par>
                    <p:cTn id="1388" fill="hold">
                      <p:stCondLst>
                        <p:cond delay="indefinite"/>
                      </p:stCondLst>
                      <p:childTnLst>
                        <p:par>
                          <p:cTn id="1389" fill="hold">
                            <p:stCondLst>
                              <p:cond delay="0"/>
                            </p:stCondLst>
                            <p:childTnLst>
                              <p:par>
                                <p:cTn id="1390" nodeType="clickEffect" fill="hold" presetClass="entr" presetID="1">
                                  <p:stCondLst>
                                    <p:cond delay="0"/>
                                  </p:stCondLst>
                                  <p:childTnLst>
                                    <p:set>
                                      <p:cBhvr>
                                        <p:cTn id="1391" dur="1" fill="hold">
                                          <p:stCondLst>
                                            <p:cond delay="0"/>
                                          </p:stCondLst>
                                        </p:cTn>
                                        <p:tgtEl>
                                          <p:spTgt spid="537">
                                            <p:txEl>
                                              <p:pRg st="210" end="400"/>
                                            </p:txEl>
                                          </p:spTgt>
                                        </p:tgtEl>
                                        <p:attrNameLst>
                                          <p:attrName>style.visibility</p:attrName>
                                        </p:attrNameLst>
                                      </p:cBhvr>
                                      <p:to>
                                        <p:strVal val="visible"/>
                                      </p:to>
                                    </p:set>
                                  </p:childTnLst>
                                </p:cTn>
                              </p:par>
                            </p:childTnLst>
                          </p:cTn>
                        </p:par>
                      </p:childTnLst>
                    </p:cTn>
                  </p:par>
                  <p:par>
                    <p:cTn id="1392" fill="hold">
                      <p:stCondLst>
                        <p:cond delay="indefinite"/>
                      </p:stCondLst>
                      <p:childTnLst>
                        <p:par>
                          <p:cTn id="1393" fill="hold">
                            <p:stCondLst>
                              <p:cond delay="0"/>
                            </p:stCondLst>
                            <p:childTnLst>
                              <p:par>
                                <p:cTn id="1394" nodeType="clickEffect" fill="hold" presetClass="entr" presetID="1">
                                  <p:stCondLst>
                                    <p:cond delay="0"/>
                                  </p:stCondLst>
                                  <p:childTnLst>
                                    <p:set>
                                      <p:cBhvr>
                                        <p:cTn id="1395" dur="1" fill="hold">
                                          <p:stCondLst>
                                            <p:cond delay="0"/>
                                          </p:stCondLst>
                                        </p:cTn>
                                        <p:tgtEl>
                                          <p:spTgt spid="537">
                                            <p:txEl>
                                              <p:pRg st="400" end="50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Vindication of God’s Election</a:t>
            </a:r>
            <a:endParaRPr b="0" lang="en-US" sz="1800" spc="-1" strike="noStrike">
              <a:solidFill>
                <a:srgbClr val="000000"/>
              </a:solidFill>
              <a:uFill>
                <a:solidFill>
                  <a:srgbClr val="ffffff"/>
                </a:solidFill>
              </a:uFill>
              <a:latin typeface="Arial"/>
            </a:endParaRPr>
          </a:p>
        </p:txBody>
      </p:sp>
      <p:sp>
        <p:nvSpPr>
          <p:cNvPr id="540" name="TextShape 2"/>
          <p:cNvSpPr txBox="1"/>
          <p:nvPr/>
        </p:nvSpPr>
        <p:spPr>
          <a:xfrm>
            <a:off x="457200" y="617400"/>
            <a:ext cx="8229240" cy="4320360"/>
          </a:xfrm>
          <a:prstGeom prst="rect">
            <a:avLst/>
          </a:prstGeom>
          <a:noFill/>
          <a:ln>
            <a:noFill/>
          </a:ln>
        </p:spPr>
        <p:txBody>
          <a:bodyPr/>
          <a:p>
            <a:pPr>
              <a:lnSpc>
                <a:spcPct val="100000"/>
              </a:lnSpc>
            </a:pPr>
            <a:r>
              <a:rPr b="1" i="1" lang="en-US" sz="2400" spc="-1" strike="noStrike">
                <a:solidFill>
                  <a:srgbClr val="000000"/>
                </a:solidFill>
                <a:uFill>
                  <a:solidFill>
                    <a:srgbClr val="ffffff"/>
                  </a:solidFill>
                </a:uFill>
                <a:latin typeface="Arial"/>
              </a:rPr>
              <a:t>What shall we say then? </a:t>
            </a:r>
            <a:r>
              <a:rPr b="1" i="1" lang="en-US" sz="2400" spc="-1" strike="noStrike" u="sng">
                <a:solidFill>
                  <a:srgbClr val="000000"/>
                </a:solidFill>
                <a:uFill>
                  <a:solidFill>
                    <a:srgbClr val="ffffff"/>
                  </a:solidFill>
                </a:uFill>
                <a:latin typeface="Arial"/>
              </a:rPr>
              <a:t>Is there unrighteousness with God</a:t>
            </a:r>
            <a:r>
              <a:rPr b="1" i="1" lang="en-US" sz="2400" spc="-1" strike="noStrike">
                <a:solidFill>
                  <a:srgbClr val="000000"/>
                </a:solidFill>
                <a:uFill>
                  <a:solidFill>
                    <a:srgbClr val="ffffff"/>
                  </a:solidFill>
                </a:uFill>
                <a:latin typeface="Arial"/>
              </a:rPr>
              <a:t>? Certainly not! </a:t>
            </a:r>
            <a:r>
              <a:rPr b="0" i="1" lang="en-US" sz="2400" spc="-1" strike="noStrike">
                <a:solidFill>
                  <a:srgbClr val="000000"/>
                </a:solidFill>
                <a:uFill>
                  <a:solidFill>
                    <a:srgbClr val="ffffff"/>
                  </a:solidFill>
                </a:uFill>
                <a:latin typeface="Arial"/>
              </a:rPr>
              <a:t>For He says to Moses, “</a:t>
            </a:r>
            <a:r>
              <a:rPr b="1" i="1" lang="en-US" sz="2400" spc="-1" strike="noStrike">
                <a:solidFill>
                  <a:srgbClr val="000000"/>
                </a:solidFill>
                <a:uFill>
                  <a:solidFill>
                    <a:srgbClr val="ffffff"/>
                  </a:solidFill>
                </a:uFill>
                <a:latin typeface="Arial"/>
              </a:rPr>
              <a:t>I will have mercy on </a:t>
            </a:r>
            <a:r>
              <a:rPr b="1" i="1" lang="en-US" sz="2400" spc="-1" strike="noStrike" u="sng">
                <a:solidFill>
                  <a:srgbClr val="000000"/>
                </a:solidFill>
                <a:uFill>
                  <a:solidFill>
                    <a:srgbClr val="ffffff"/>
                  </a:solidFill>
                </a:uFill>
                <a:latin typeface="Arial"/>
              </a:rPr>
              <a:t>whomever I will have</a:t>
            </a:r>
            <a:r>
              <a:rPr b="1" i="1" lang="en-US" sz="2400" spc="-1" strike="noStrike">
                <a:solidFill>
                  <a:srgbClr val="000000"/>
                </a:solidFill>
                <a:uFill>
                  <a:solidFill>
                    <a:srgbClr val="ffffff"/>
                  </a:solidFill>
                </a:uFill>
                <a:latin typeface="Arial"/>
              </a:rPr>
              <a:t> mercy, and I will have compassion on </a:t>
            </a:r>
            <a:r>
              <a:rPr b="1" i="1" lang="en-US" sz="2400" spc="-1" strike="noStrike" u="sng">
                <a:solidFill>
                  <a:srgbClr val="000000"/>
                </a:solidFill>
                <a:uFill>
                  <a:solidFill>
                    <a:srgbClr val="ffffff"/>
                  </a:solidFill>
                </a:uFill>
                <a:latin typeface="Arial"/>
              </a:rPr>
              <a:t>whomever I will have</a:t>
            </a:r>
            <a:r>
              <a:rPr b="1" i="1" lang="en-US" sz="2400" spc="-1" strike="noStrike">
                <a:solidFill>
                  <a:srgbClr val="000000"/>
                </a:solidFill>
                <a:uFill>
                  <a:solidFill>
                    <a:srgbClr val="ffffff"/>
                  </a:solidFill>
                </a:uFill>
                <a:latin typeface="Arial"/>
              </a:rPr>
              <a:t> compassion</a:t>
            </a:r>
            <a:r>
              <a:rPr b="0" i="1" lang="en-US" sz="2400" spc="-1" strike="noStrike">
                <a:solidFill>
                  <a:srgbClr val="000000"/>
                </a:solidFill>
                <a:uFill>
                  <a:solidFill>
                    <a:srgbClr val="ffffff"/>
                  </a:solidFill>
                </a:uFill>
                <a:latin typeface="Arial"/>
              </a:rPr>
              <a:t>.” So then it is </a:t>
            </a:r>
            <a:r>
              <a:rPr b="1" i="1" lang="en-US" sz="2400" spc="-1" strike="noStrike" u="sng">
                <a:solidFill>
                  <a:srgbClr val="d1282e"/>
                </a:solidFill>
                <a:uFill>
                  <a:solidFill>
                    <a:srgbClr val="ffffff"/>
                  </a:solidFill>
                </a:uFill>
                <a:latin typeface="Arial"/>
              </a:rPr>
              <a:t>not</a:t>
            </a:r>
            <a:r>
              <a:rPr b="1" i="1" lang="en-US" sz="2400" spc="-1" strike="noStrike">
                <a:solidFill>
                  <a:srgbClr val="d1282e"/>
                </a:solidFill>
                <a:uFill>
                  <a:solidFill>
                    <a:srgbClr val="ffffff"/>
                  </a:solidFill>
                </a:uFill>
                <a:latin typeface="Arial"/>
              </a:rPr>
              <a:t> </a:t>
            </a:r>
            <a:r>
              <a:rPr b="1" i="1" lang="en-US" sz="2400" spc="-1" strike="noStrike">
                <a:solidFill>
                  <a:srgbClr val="000000"/>
                </a:solidFill>
                <a:uFill>
                  <a:solidFill>
                    <a:srgbClr val="ffffff"/>
                  </a:solidFill>
                </a:uFill>
                <a:latin typeface="Arial"/>
              </a:rPr>
              <a:t>of him who wills, </a:t>
            </a:r>
            <a:r>
              <a:rPr b="1" i="1" lang="en-US" sz="2400" spc="-1" strike="noStrike" u="sng">
                <a:solidFill>
                  <a:srgbClr val="d1282e"/>
                </a:solidFill>
                <a:uFill>
                  <a:solidFill>
                    <a:srgbClr val="ffffff"/>
                  </a:solidFill>
                </a:uFill>
                <a:latin typeface="Arial"/>
              </a:rPr>
              <a:t>nor</a:t>
            </a:r>
            <a:r>
              <a:rPr b="1" i="1" lang="en-US" sz="2400" spc="-1" strike="noStrike">
                <a:solidFill>
                  <a:srgbClr val="d1282e"/>
                </a:solidFill>
                <a:uFill>
                  <a:solidFill>
                    <a:srgbClr val="ffffff"/>
                  </a:solidFill>
                </a:uFill>
                <a:latin typeface="Arial"/>
              </a:rPr>
              <a:t> </a:t>
            </a:r>
            <a:r>
              <a:rPr b="1" i="1" lang="en-US" sz="2400" spc="-1" strike="noStrike">
                <a:solidFill>
                  <a:srgbClr val="000000"/>
                </a:solidFill>
                <a:uFill>
                  <a:solidFill>
                    <a:srgbClr val="ffffff"/>
                  </a:solidFill>
                </a:uFill>
                <a:latin typeface="Arial"/>
              </a:rPr>
              <a:t>of him who runs, </a:t>
            </a:r>
            <a:r>
              <a:rPr b="1" i="1" lang="en-US" sz="2400" spc="-1" strike="noStrike" u="sng">
                <a:solidFill>
                  <a:srgbClr val="d1282e"/>
                </a:solidFill>
                <a:uFill>
                  <a:solidFill>
                    <a:srgbClr val="ffffff"/>
                  </a:solidFill>
                </a:uFill>
                <a:latin typeface="Arial"/>
              </a:rPr>
              <a:t>but</a:t>
            </a:r>
            <a:r>
              <a:rPr b="1" i="1" lang="en-US" sz="2400" spc="-1" strike="noStrike">
                <a:solidFill>
                  <a:srgbClr val="d1282e"/>
                </a:solidFill>
                <a:uFill>
                  <a:solidFill>
                    <a:srgbClr val="ffffff"/>
                  </a:solidFill>
                </a:uFill>
                <a:latin typeface="Arial"/>
              </a:rPr>
              <a:t> </a:t>
            </a:r>
            <a:r>
              <a:rPr b="1" i="1" lang="en-US" sz="2400" spc="-1" strike="noStrike">
                <a:solidFill>
                  <a:srgbClr val="000000"/>
                </a:solidFill>
                <a:uFill>
                  <a:solidFill>
                    <a:srgbClr val="ffffff"/>
                  </a:solidFill>
                </a:uFill>
                <a:latin typeface="Arial"/>
              </a:rPr>
              <a:t>of </a:t>
            </a:r>
            <a:r>
              <a:rPr b="1" i="1" lang="en-US" sz="2400" spc="-1" strike="noStrike" u="sng">
                <a:solidFill>
                  <a:srgbClr val="d1282e"/>
                </a:solidFill>
                <a:uFill>
                  <a:solidFill>
                    <a:srgbClr val="ffffff"/>
                  </a:solidFill>
                </a:uFill>
                <a:latin typeface="Arial"/>
              </a:rPr>
              <a:t>God who shows mercy</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Romans 9:14-16</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lang="en-US" sz="2400" spc="-1" strike="noStrike">
                <a:solidFill>
                  <a:srgbClr val="000000"/>
                </a:solidFill>
                <a:uFill>
                  <a:solidFill>
                    <a:srgbClr val="ffffff"/>
                  </a:solidFill>
                </a:uFill>
                <a:latin typeface="Arial"/>
              </a:rPr>
              <a:t>Context:</a:t>
            </a:r>
            <a:r>
              <a:rPr b="0" lang="en-US" sz="2400" spc="-1" strike="noStrike">
                <a:solidFill>
                  <a:srgbClr val="000000"/>
                </a:solidFill>
                <a:uFill>
                  <a:solidFill>
                    <a:srgbClr val="ffffff"/>
                  </a:solidFill>
                </a:uFill>
                <a:latin typeface="Arial"/>
              </a:rPr>
              <a:t>  Anticipates accusation from dissatisfied Jew.</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rabicPeriod"/>
            </a:pPr>
            <a:r>
              <a:rPr b="0" lang="en-US" sz="2400" spc="-1" strike="noStrike">
                <a:solidFill>
                  <a:srgbClr val="000000"/>
                </a:solidFill>
                <a:uFill>
                  <a:solidFill>
                    <a:srgbClr val="ffffff"/>
                  </a:solidFill>
                </a:uFill>
                <a:latin typeface="Arial"/>
              </a:rPr>
              <a:t>Remember, </a:t>
            </a:r>
            <a:r>
              <a:rPr b="0" i="1" lang="en-US" sz="2400" spc="-1" strike="noStrike">
                <a:solidFill>
                  <a:srgbClr val="000000"/>
                </a:solidFill>
                <a:uFill>
                  <a:solidFill>
                    <a:srgbClr val="ffffff"/>
                  </a:solidFill>
                </a:uFill>
                <a:latin typeface="Arial"/>
              </a:rPr>
              <a:t>“</a:t>
            </a:r>
            <a:r>
              <a:rPr b="1" i="1" lang="en-US" sz="2400" spc="-1" strike="noStrike" u="sng">
                <a:solidFill>
                  <a:srgbClr val="000000"/>
                </a:solidFill>
                <a:uFill>
                  <a:solidFill>
                    <a:srgbClr val="ffffff"/>
                  </a:solidFill>
                </a:uFill>
                <a:latin typeface="Arial"/>
              </a:rPr>
              <a:t>all</a:t>
            </a:r>
            <a:r>
              <a:rPr b="0" i="1" lang="en-US" sz="2400" spc="-1" strike="noStrike">
                <a:solidFill>
                  <a:srgbClr val="000000"/>
                </a:solidFill>
                <a:uFill>
                  <a:solidFill>
                    <a:srgbClr val="ffffff"/>
                  </a:solidFill>
                </a:uFill>
                <a:latin typeface="Arial"/>
              </a:rPr>
              <a:t> have sinned”</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Romans 3:23</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rabicPeriod"/>
            </a:pPr>
            <a:r>
              <a:rPr b="0" lang="en-US" sz="2400" spc="-1" strike="noStrike">
                <a:solidFill>
                  <a:srgbClr val="000000"/>
                </a:solidFill>
                <a:uFill>
                  <a:solidFill>
                    <a:srgbClr val="ffffff"/>
                  </a:solidFill>
                </a:uFill>
                <a:latin typeface="Arial"/>
              </a:rPr>
              <a:t>God has right to choose terms of mercy.  What terms?</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Black"/>
              <a:buAutoNum type="arabicPeriod"/>
            </a:pPr>
            <a:r>
              <a:rPr b="0" i="1" lang="en-US" sz="2400" spc="-1" strike="noStrike">
                <a:solidFill>
                  <a:srgbClr val="d1282e"/>
                </a:solidFill>
                <a:uFill>
                  <a:solidFill>
                    <a:srgbClr val="ffffff"/>
                  </a:solidFill>
                </a:uFill>
                <a:latin typeface="Arial"/>
              </a:rPr>
              <a:t>“</a:t>
            </a:r>
            <a:r>
              <a:rPr b="0" i="1" lang="en-US" sz="2400" spc="-1" strike="noStrike">
                <a:solidFill>
                  <a:srgbClr val="d1282e"/>
                </a:solidFill>
                <a:uFill>
                  <a:solidFill>
                    <a:srgbClr val="ffffff"/>
                  </a:solidFill>
                </a:uFill>
                <a:latin typeface="Arial"/>
              </a:rPr>
              <a:t>Not-But”</a:t>
            </a:r>
            <a:r>
              <a:rPr b="0" lang="en-US" sz="2400" spc="-1" strike="noStrike">
                <a:solidFill>
                  <a:srgbClr val="000000"/>
                </a:solidFill>
                <a:uFill>
                  <a:solidFill>
                    <a:srgbClr val="ffffff"/>
                  </a:solidFill>
                </a:uFill>
                <a:latin typeface="Arial"/>
              </a:rPr>
              <a:t> construction indicates </a:t>
            </a:r>
            <a:r>
              <a:rPr b="1" i="1" lang="en-US" sz="2400" spc="-1" strike="noStrike">
                <a:solidFill>
                  <a:srgbClr val="000000"/>
                </a:solidFill>
                <a:uFill>
                  <a:solidFill>
                    <a:srgbClr val="ffffff"/>
                  </a:solidFill>
                </a:uFill>
                <a:latin typeface="Arial"/>
              </a:rPr>
              <a:t>relative</a:t>
            </a:r>
            <a:r>
              <a:rPr b="0" lang="en-US" sz="2400" spc="-1" strike="noStrike">
                <a:solidFill>
                  <a:srgbClr val="000000"/>
                </a:solidFill>
                <a:uFill>
                  <a:solidFill>
                    <a:srgbClr val="ffffff"/>
                  </a:solidFill>
                </a:uFill>
                <a:latin typeface="Arial"/>
              </a:rPr>
              <a:t> importance.</a:t>
            </a:r>
            <a:endParaRPr b="1" lang="en-US" sz="2000" spc="-1" strike="noStrike">
              <a:solidFill>
                <a:srgbClr val="000000"/>
              </a:solidFill>
              <a:uFill>
                <a:solidFill>
                  <a:srgbClr val="ffffff"/>
                </a:solidFill>
              </a:uFill>
              <a:latin typeface="Arial"/>
            </a:endParaRPr>
          </a:p>
        </p:txBody>
      </p:sp>
      <p:sp>
        <p:nvSpPr>
          <p:cNvPr id="541" name="TextShape 3"/>
          <p:cNvSpPr txBox="1"/>
          <p:nvPr/>
        </p:nvSpPr>
        <p:spPr>
          <a:xfrm rot="16200000">
            <a:off x="8391600" y="4368600"/>
            <a:ext cx="986400" cy="364680"/>
          </a:xfrm>
          <a:prstGeom prst="rect">
            <a:avLst/>
          </a:prstGeom>
          <a:noFill/>
          <a:ln>
            <a:noFill/>
          </a:ln>
        </p:spPr>
        <p:txBody>
          <a:bodyPr anchor="ctr"/>
          <a:p>
            <a:pPr>
              <a:lnSpc>
                <a:spcPct val="100000"/>
              </a:lnSpc>
            </a:pPr>
            <a:fld id="{B3189A47-A56F-43C5-A87B-AEC836B7A760}"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396" dur="indefinite" restart="never" nodeType="tmRoot">
          <p:childTnLst>
            <p:seq>
              <p:cTn id="1397" dur="indefinite" nodeType="mainSeq">
                <p:childTnLst>
                  <p:par>
                    <p:cTn id="1398" fill="hold">
                      <p:stCondLst>
                        <p:cond delay="0"/>
                      </p:stCondLst>
                      <p:childTnLst>
                        <p:par>
                          <p:cTn id="1399" fill="hold">
                            <p:stCondLst>
                              <p:cond delay="0"/>
                            </p:stCondLst>
                            <p:childTnLst>
                              <p:par>
                                <p:cTn id="1400" nodeType="withEffect" fill="hold" presetClass="entr" presetID="10">
                                  <p:stCondLst>
                                    <p:cond delay="1000"/>
                                  </p:stCondLst>
                                  <p:childTnLst>
                                    <p:set>
                                      <p:cBhvr>
                                        <p:cTn id="1401" dur="1" fill="hold">
                                          <p:stCondLst>
                                            <p:cond delay="0"/>
                                          </p:stCondLst>
                                        </p:cTn>
                                        <p:tgtEl>
                                          <p:spTgt spid="540">
                                            <p:txEl>
                                              <p:pRg st="464" end="518"/>
                                            </p:txEl>
                                          </p:spTgt>
                                        </p:tgtEl>
                                        <p:attrNameLst>
                                          <p:attrName>style.visibility</p:attrName>
                                        </p:attrNameLst>
                                      </p:cBhvr>
                                      <p:to>
                                        <p:strVal val="visible"/>
                                      </p:to>
                                    </p:set>
                                    <p:animEffect filter="fade" transition="in">
                                      <p:cBhvr additive="repl">
                                        <p:cTn id="1402" dur="500"/>
                                        <p:tgtEl>
                                          <p:spTgt spid="540">
                                            <p:txEl>
                                              <p:pRg st="464" end="51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457200" y="1085760"/>
            <a:ext cx="7772040" cy="3240360"/>
          </a:xfrm>
          <a:prstGeom prst="rect">
            <a:avLst/>
          </a:prstGeom>
          <a:noFill/>
          <a:ln>
            <a:noFill/>
          </a:ln>
        </p:spPr>
        <p:txBody>
          <a:bodyPr anchor="ctr"/>
          <a:p>
            <a:pPr>
              <a:lnSpc>
                <a:spcPct val="100000"/>
              </a:lnSpc>
            </a:pPr>
            <a:r>
              <a:rPr b="0" i="1" lang="en-US" sz="7200" spc="-77" strike="noStrike" cap="all">
                <a:solidFill>
                  <a:srgbClr val="000000"/>
                </a:solidFill>
                <a:uFill>
                  <a:solidFill>
                    <a:srgbClr val="ffffff"/>
                  </a:solidFill>
                </a:uFill>
                <a:latin typeface="Arial Black"/>
              </a:rPr>
              <a:t>Overcoming Barriers to Unity</a:t>
            </a:r>
            <a:endParaRPr b="0" lang="en-US" sz="1800" spc="-1" strike="noStrike">
              <a:solidFill>
                <a:srgbClr val="000000"/>
              </a:solidFill>
              <a:uFill>
                <a:solidFill>
                  <a:srgbClr val="ffffff"/>
                </a:solidFill>
              </a:uFill>
              <a:latin typeface="Arial"/>
            </a:endParaRPr>
          </a:p>
        </p:txBody>
      </p:sp>
      <p:sp>
        <p:nvSpPr>
          <p:cNvPr id="169" name="TextShape 2"/>
          <p:cNvSpPr txBox="1"/>
          <p:nvPr/>
        </p:nvSpPr>
        <p:spPr>
          <a:xfrm>
            <a:off x="457200" y="171360"/>
            <a:ext cx="7772040" cy="799920"/>
          </a:xfrm>
          <a:prstGeom prst="rect">
            <a:avLst/>
          </a:prstGeom>
          <a:noFill/>
          <a:ln>
            <a:noFill/>
          </a:ln>
        </p:spPr>
        <p:txBody>
          <a:bodyPr anchor="b"/>
          <a:p>
            <a:pPr>
              <a:lnSpc>
                <a:spcPct val="100000"/>
              </a:lnSpc>
            </a:pPr>
            <a:r>
              <a:rPr b="0" lang="en-US" sz="3600" spc="117" strike="noStrike" cap="all">
                <a:solidFill>
                  <a:srgbClr val="d1282e"/>
                </a:solidFill>
                <a:uFill>
                  <a:solidFill>
                    <a:srgbClr val="ffffff"/>
                  </a:solidFill>
                </a:uFill>
                <a:latin typeface="Arial Black"/>
              </a:rPr>
              <a:t>Calvinism</a:t>
            </a:r>
            <a:endParaRPr b="1" lang="en-US" sz="2000" spc="-1" strike="noStrike">
              <a:solidFill>
                <a:srgbClr val="000000"/>
              </a:solidFill>
              <a:uFill>
                <a:solidFill>
                  <a:srgbClr val="ffffff"/>
                </a:solidFill>
              </a:uFill>
              <a:latin typeface="Arial"/>
            </a:endParaRPr>
          </a:p>
        </p:txBody>
      </p:sp>
      <p:sp>
        <p:nvSpPr>
          <p:cNvPr id="170" name="TextShape 3"/>
          <p:cNvSpPr txBox="1"/>
          <p:nvPr/>
        </p:nvSpPr>
        <p:spPr>
          <a:xfrm rot="16200000">
            <a:off x="8391600" y="4368600"/>
            <a:ext cx="986400" cy="364680"/>
          </a:xfrm>
          <a:prstGeom prst="rect">
            <a:avLst/>
          </a:prstGeom>
          <a:noFill/>
          <a:ln>
            <a:noFill/>
          </a:ln>
        </p:spPr>
        <p:txBody>
          <a:bodyPr anchor="ctr"/>
          <a:p>
            <a:pPr>
              <a:lnSpc>
                <a:spcPct val="100000"/>
              </a:lnSpc>
            </a:pPr>
            <a:fld id="{66FB5112-0998-4A7E-8D4D-D5A4D29A7F89}"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28" dur="indefinite" restart="never" nodeType="tmRoot">
          <p:childTnLst>
            <p:seq>
              <p:cTn id="129" nodeType="mainSeq"/>
              <p:prevCondLst>
                <p:cond delay="0" evt="onPrev">
                  <p:tgtEl>
                    <p:sldTgt/>
                  </p:tgtEl>
                </p:cond>
              </p:prevCondLst>
              <p:nextCondLst>
                <p:cond delay="0" evt="onNext">
                  <p:tgtEl>
                    <p:sldTgt/>
                  </p:tgtEl>
                </p:cond>
              </p:nextCondLst>
            </p:seq>
          </p:childTnLst>
        </p:cTn>
      </p:par>
    </p:tnLst>
  </p:timing>
</p:sld>
</file>

<file path=ppt/slides/slide1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Who Is the </a:t>
            </a:r>
            <a:r>
              <a:rPr b="0" i="1" lang="en-US" sz="3600" spc="-58" strike="noStrike" cap="all">
                <a:solidFill>
                  <a:srgbClr val="d1282e"/>
                </a:solidFill>
                <a:uFill>
                  <a:solidFill>
                    <a:srgbClr val="ffffff"/>
                  </a:solidFill>
                </a:uFill>
                <a:latin typeface="Arial Black"/>
              </a:rPr>
              <a:t>“Willing”</a:t>
            </a:r>
            <a:r>
              <a:rPr b="0" lang="en-US" sz="3600" spc="-58" strike="noStrike" cap="all">
                <a:solidFill>
                  <a:srgbClr val="d1282e"/>
                </a:solidFill>
                <a:uFill>
                  <a:solidFill>
                    <a:srgbClr val="ffffff"/>
                  </a:solidFill>
                </a:uFill>
                <a:latin typeface="Arial Black"/>
              </a:rPr>
              <a:t> one?</a:t>
            </a:r>
            <a:endParaRPr b="0" lang="en-US" sz="1800" spc="-1" strike="noStrike">
              <a:solidFill>
                <a:srgbClr val="000000"/>
              </a:solidFill>
              <a:uFill>
                <a:solidFill>
                  <a:srgbClr val="ffffff"/>
                </a:solidFill>
              </a:uFill>
              <a:latin typeface="Arial"/>
            </a:endParaRPr>
          </a:p>
        </p:txBody>
      </p:sp>
      <p:sp>
        <p:nvSpPr>
          <p:cNvPr id="543"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Then </a:t>
            </a:r>
            <a:r>
              <a:rPr b="1" i="1" lang="en-US" sz="2400" spc="-1" strike="noStrike" u="sng">
                <a:solidFill>
                  <a:srgbClr val="000000"/>
                </a:solidFill>
                <a:uFill>
                  <a:solidFill>
                    <a:srgbClr val="ffffff"/>
                  </a:solidFill>
                </a:uFill>
                <a:latin typeface="Arial"/>
              </a:rPr>
              <a:t>Moses said to the LORD</a:t>
            </a:r>
            <a:r>
              <a:rPr b="0" i="1" lang="en-US" sz="2400" spc="-1" strike="noStrike">
                <a:solidFill>
                  <a:srgbClr val="000000"/>
                </a:solidFill>
                <a:uFill>
                  <a:solidFill>
                    <a:srgbClr val="ffffff"/>
                  </a:solidFill>
                </a:uFill>
                <a:latin typeface="Arial"/>
              </a:rPr>
              <a:t>, “See, You say to me, ‘</a:t>
            </a:r>
            <a:r>
              <a:rPr b="1" i="1" lang="en-US" sz="2400" spc="-1" strike="noStrike">
                <a:solidFill>
                  <a:srgbClr val="000000"/>
                </a:solidFill>
                <a:uFill>
                  <a:solidFill>
                    <a:srgbClr val="ffffff"/>
                  </a:solidFill>
                </a:uFill>
                <a:latin typeface="Arial"/>
              </a:rPr>
              <a:t>Bring up </a:t>
            </a:r>
            <a:r>
              <a:rPr b="1" i="1" lang="en-US" sz="2400" spc="-1" strike="noStrike" u="sng">
                <a:solidFill>
                  <a:srgbClr val="000000"/>
                </a:solidFill>
                <a:uFill>
                  <a:solidFill>
                    <a:srgbClr val="ffffff"/>
                  </a:solidFill>
                </a:uFill>
                <a:latin typeface="Arial"/>
              </a:rPr>
              <a:t>this people</a:t>
            </a:r>
            <a:r>
              <a:rPr b="0" i="1" lang="en-US" sz="2400" spc="-1" strike="noStrike">
                <a:solidFill>
                  <a:srgbClr val="000000"/>
                </a:solidFill>
                <a:uFill>
                  <a:solidFill>
                    <a:srgbClr val="ffffff"/>
                  </a:solidFill>
                </a:uFill>
                <a:latin typeface="Arial"/>
              </a:rPr>
              <a:t>.’ … Now therefore, I pray, if I have found grace in Your sight, show me now Your way, that I may know You and that I may find grace in Your sight. </a:t>
            </a:r>
            <a:r>
              <a:rPr b="1" i="1" lang="en-US" sz="2400" spc="-1" strike="noStrike">
                <a:solidFill>
                  <a:srgbClr val="000000"/>
                </a:solidFill>
                <a:uFill>
                  <a:solidFill>
                    <a:srgbClr val="ffffff"/>
                  </a:solidFill>
                </a:uFill>
                <a:latin typeface="Arial"/>
              </a:rPr>
              <a:t>And consider that </a:t>
            </a:r>
            <a:r>
              <a:rPr b="1" i="1" lang="en-US" sz="2400" spc="-1" strike="noStrike" u="sng">
                <a:solidFill>
                  <a:srgbClr val="000000"/>
                </a:solidFill>
                <a:uFill>
                  <a:solidFill>
                    <a:srgbClr val="ffffff"/>
                  </a:solidFill>
                </a:uFill>
                <a:latin typeface="Arial"/>
              </a:rPr>
              <a:t>this nation is Your people</a:t>
            </a:r>
            <a:r>
              <a:rPr b="0" i="1" lang="en-US" sz="2400" spc="-1" strike="noStrike">
                <a:solidFill>
                  <a:srgbClr val="000000"/>
                </a:solidFill>
                <a:uFill>
                  <a:solidFill>
                    <a:srgbClr val="ffffff"/>
                  </a:solidFill>
                </a:uFill>
                <a:latin typeface="Arial"/>
              </a:rPr>
              <a:t>.” And He said, “My Presence will go with you, and </a:t>
            </a:r>
            <a:r>
              <a:rPr b="1" i="1" lang="en-US" sz="2400" spc="-1" strike="noStrike">
                <a:solidFill>
                  <a:srgbClr val="000000"/>
                </a:solidFill>
                <a:uFill>
                  <a:solidFill>
                    <a:srgbClr val="ffffff"/>
                  </a:solidFill>
                </a:uFill>
                <a:latin typeface="Arial"/>
              </a:rPr>
              <a:t>I will give </a:t>
            </a:r>
            <a:r>
              <a:rPr b="1" i="1" lang="en-US" sz="2400" spc="-1" strike="noStrike" u="sng">
                <a:solidFill>
                  <a:srgbClr val="000000"/>
                </a:solidFill>
                <a:uFill>
                  <a:solidFill>
                    <a:srgbClr val="ffffff"/>
                  </a:solidFill>
                </a:uFill>
                <a:latin typeface="Arial"/>
              </a:rPr>
              <a:t>you</a:t>
            </a:r>
            <a:r>
              <a:rPr b="1" i="1" lang="en-US" sz="2400" spc="-1" strike="noStrike">
                <a:solidFill>
                  <a:srgbClr val="000000"/>
                </a:solidFill>
                <a:uFill>
                  <a:solidFill>
                    <a:srgbClr val="ffffff"/>
                  </a:solidFill>
                </a:uFill>
                <a:latin typeface="Arial"/>
              </a:rPr>
              <a:t> rest</a:t>
            </a:r>
            <a:r>
              <a:rPr b="0" i="1" lang="en-US" sz="2400" spc="-1" strike="noStrike">
                <a:solidFill>
                  <a:srgbClr val="000000"/>
                </a:solidFill>
                <a:uFill>
                  <a:solidFill>
                    <a:srgbClr val="ffffff"/>
                  </a:solidFill>
                </a:uFill>
                <a:latin typeface="Arial"/>
              </a:rPr>
              <a:t>. … I will make all My goodness pass before you, and I will proclaim the name of the LORD before you. </a:t>
            </a:r>
            <a:r>
              <a:rPr b="1" i="1" lang="en-US" sz="2400" spc="-1" strike="noStrike">
                <a:solidFill>
                  <a:srgbClr val="000000"/>
                </a:solidFill>
                <a:uFill>
                  <a:solidFill>
                    <a:srgbClr val="ffffff"/>
                  </a:solidFill>
                </a:uFill>
                <a:latin typeface="Arial"/>
              </a:rPr>
              <a:t>I will be gracious </a:t>
            </a:r>
            <a:r>
              <a:rPr b="1" i="1" lang="en-US" sz="2400" spc="-1" strike="noStrike" u="sng">
                <a:solidFill>
                  <a:srgbClr val="000000"/>
                </a:solidFill>
                <a:uFill>
                  <a:solidFill>
                    <a:srgbClr val="ffffff"/>
                  </a:solidFill>
                </a:uFill>
                <a:latin typeface="Arial"/>
              </a:rPr>
              <a:t>to whom I will be gracious</a:t>
            </a:r>
            <a:r>
              <a:rPr b="1" i="1" lang="en-US" sz="2400" spc="-1" strike="noStrike">
                <a:solidFill>
                  <a:srgbClr val="000000"/>
                </a:solidFill>
                <a:uFill>
                  <a:solidFill>
                    <a:srgbClr val="ffffff"/>
                  </a:solidFill>
                </a:uFill>
                <a:latin typeface="Arial"/>
              </a:rPr>
              <a:t>, and I will have compassion </a:t>
            </a:r>
            <a:r>
              <a:rPr b="1" i="1" lang="en-US" sz="2400" spc="-1" strike="noStrike" u="sng">
                <a:solidFill>
                  <a:srgbClr val="000000"/>
                </a:solidFill>
                <a:uFill>
                  <a:solidFill>
                    <a:srgbClr val="ffffff"/>
                  </a:solidFill>
                </a:uFill>
                <a:latin typeface="Arial"/>
              </a:rPr>
              <a:t>on whom I will have compassion</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Exodus 33:12-19</a:t>
            </a:r>
            <a:r>
              <a:rPr b="0" lang="en-US" sz="2400" spc="-1" strike="noStrike">
                <a:solidFill>
                  <a:srgbClr val="000000"/>
                </a:solidFill>
                <a:uFill>
                  <a:solidFill>
                    <a:srgbClr val="ffffff"/>
                  </a:solidFill>
                </a:uFill>
                <a:latin typeface="Arial"/>
              </a:rPr>
              <a:t>; see also, verses </a:t>
            </a:r>
            <a:r>
              <a:rPr b="1" lang="en-US" sz="2400" spc="-1" strike="noStrike">
                <a:solidFill>
                  <a:srgbClr val="d1282e"/>
                </a:solidFill>
                <a:uFill>
                  <a:solidFill>
                    <a:srgbClr val="ffffff"/>
                  </a:solidFill>
                </a:uFill>
                <a:latin typeface="Arial"/>
              </a:rPr>
              <a:t>3-11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544" name="TextShape 3"/>
          <p:cNvSpPr txBox="1"/>
          <p:nvPr/>
        </p:nvSpPr>
        <p:spPr>
          <a:xfrm rot="16200000">
            <a:off x="8391600" y="4368600"/>
            <a:ext cx="986400" cy="364680"/>
          </a:xfrm>
          <a:prstGeom prst="rect">
            <a:avLst/>
          </a:prstGeom>
          <a:noFill/>
          <a:ln>
            <a:noFill/>
          </a:ln>
        </p:spPr>
        <p:txBody>
          <a:bodyPr anchor="ctr"/>
          <a:p>
            <a:pPr>
              <a:lnSpc>
                <a:spcPct val="100000"/>
              </a:lnSpc>
            </a:pPr>
            <a:fld id="{24C72654-2805-4F64-B82B-6D19DC814C79}"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403" dur="indefinite" restart="never" nodeType="tmRoot">
          <p:childTnLst>
            <p:seq>
              <p:cTn id="1404" nodeType="mainSeq"/>
              <p:prevCondLst>
                <p:cond delay="0" evt="onPrev">
                  <p:tgtEl>
                    <p:sldTgt/>
                  </p:tgtEl>
                </p:cond>
              </p:prevCondLst>
              <p:nextCondLst>
                <p:cond delay="0" evt="onNext">
                  <p:tgtEl>
                    <p:sldTgt/>
                  </p:tgtEl>
                </p:cond>
              </p:nextCondLst>
            </p:seq>
          </p:childTnLst>
        </p:cTn>
      </p:par>
    </p:tnLst>
  </p:timing>
</p:sld>
</file>

<file path=ppt/slides/slide1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Who Is the </a:t>
            </a:r>
            <a:r>
              <a:rPr b="0" i="1" lang="en-US" sz="3600" spc="-58" strike="noStrike" cap="all">
                <a:solidFill>
                  <a:srgbClr val="d1282e"/>
                </a:solidFill>
                <a:uFill>
                  <a:solidFill>
                    <a:srgbClr val="ffffff"/>
                  </a:solidFill>
                </a:uFill>
                <a:latin typeface="Arial Black"/>
              </a:rPr>
              <a:t>“Willing”</a:t>
            </a:r>
            <a:r>
              <a:rPr b="0" lang="en-US" sz="3600" spc="-58" strike="noStrike" cap="all">
                <a:solidFill>
                  <a:srgbClr val="d1282e"/>
                </a:solidFill>
                <a:uFill>
                  <a:solidFill>
                    <a:srgbClr val="ffffff"/>
                  </a:solidFill>
                </a:uFill>
                <a:latin typeface="Arial Black"/>
              </a:rPr>
              <a:t> one?</a:t>
            </a:r>
            <a:endParaRPr b="0" lang="en-US" sz="1800" spc="-1" strike="noStrike">
              <a:solidFill>
                <a:srgbClr val="000000"/>
              </a:solidFill>
              <a:uFill>
                <a:solidFill>
                  <a:srgbClr val="ffffff"/>
                </a:solidFill>
              </a:uFill>
              <a:latin typeface="Arial"/>
            </a:endParaRPr>
          </a:p>
        </p:txBody>
      </p:sp>
      <p:sp>
        <p:nvSpPr>
          <p:cNvPr id="546" name="TextShape 2"/>
          <p:cNvSpPr txBox="1"/>
          <p:nvPr/>
        </p:nvSpPr>
        <p:spPr>
          <a:xfrm>
            <a:off x="457200" y="617400"/>
            <a:ext cx="8229240" cy="4320360"/>
          </a:xfrm>
          <a:prstGeom prst="rect">
            <a:avLst/>
          </a:prstGeom>
          <a:noFill/>
          <a:ln>
            <a:noFill/>
          </a:ln>
        </p:spPr>
        <p:txBody>
          <a:bodyPr/>
          <a:p>
            <a:pPr>
              <a:lnSpc>
                <a:spcPct val="100000"/>
              </a:lnSpc>
            </a:pPr>
            <a:r>
              <a:rPr b="0" i="1" lang="en-US" sz="2200" spc="-1" strike="noStrike">
                <a:solidFill>
                  <a:srgbClr val="000000"/>
                </a:solidFill>
                <a:uFill>
                  <a:solidFill>
                    <a:srgbClr val="ffffff"/>
                  </a:solidFill>
                </a:uFill>
                <a:latin typeface="Arial"/>
              </a:rPr>
              <a:t> </a:t>
            </a:r>
            <a:r>
              <a:rPr b="0" i="1" lang="en-US" sz="2200" spc="-1" strike="noStrike">
                <a:solidFill>
                  <a:srgbClr val="000000"/>
                </a:solidFill>
                <a:uFill>
                  <a:solidFill>
                    <a:srgbClr val="ffffff"/>
                  </a:solidFill>
                </a:uFill>
                <a:latin typeface="Arial"/>
              </a:rPr>
              <a:t>I tell the truth in Christ, I am not lying, my conscience also bearing me witness in the Holy Spirit, that </a:t>
            </a:r>
            <a:r>
              <a:rPr b="1" i="1" lang="en-US" sz="2200" spc="-1" strike="noStrike">
                <a:solidFill>
                  <a:srgbClr val="000000"/>
                </a:solidFill>
                <a:uFill>
                  <a:solidFill>
                    <a:srgbClr val="ffffff"/>
                  </a:solidFill>
                </a:uFill>
                <a:latin typeface="Arial"/>
              </a:rPr>
              <a:t>I have great sorrow and continual grief in my heart</a:t>
            </a:r>
            <a:r>
              <a:rPr b="0" i="1" lang="en-US" sz="2200" spc="-1" strike="noStrike">
                <a:solidFill>
                  <a:srgbClr val="000000"/>
                </a:solidFill>
                <a:uFill>
                  <a:solidFill>
                    <a:srgbClr val="ffffff"/>
                  </a:solidFill>
                </a:uFill>
                <a:latin typeface="Arial"/>
              </a:rPr>
              <a:t>. For</a:t>
            </a:r>
            <a:r>
              <a:rPr b="1" i="1" lang="en-US" sz="2200" spc="-1" strike="noStrike">
                <a:solidFill>
                  <a:srgbClr val="000000"/>
                </a:solidFill>
                <a:uFill>
                  <a:solidFill>
                    <a:srgbClr val="ffffff"/>
                  </a:solidFill>
                </a:uFill>
                <a:latin typeface="Arial"/>
              </a:rPr>
              <a:t> I </a:t>
            </a:r>
            <a:r>
              <a:rPr b="1" i="1" lang="en-US" sz="2200" spc="-1" strike="noStrike" u="sng">
                <a:solidFill>
                  <a:srgbClr val="000000"/>
                </a:solidFill>
                <a:uFill>
                  <a:solidFill>
                    <a:srgbClr val="ffffff"/>
                  </a:solidFill>
                </a:uFill>
                <a:latin typeface="Arial"/>
              </a:rPr>
              <a:t>could wish</a:t>
            </a:r>
            <a:r>
              <a:rPr b="1" i="1" lang="en-US" sz="2200" spc="-1" strike="noStrike">
                <a:solidFill>
                  <a:srgbClr val="000000"/>
                </a:solidFill>
                <a:uFill>
                  <a:solidFill>
                    <a:srgbClr val="ffffff"/>
                  </a:solidFill>
                </a:uFill>
                <a:latin typeface="Arial"/>
              </a:rPr>
              <a:t> that I myself were accursed from Christ </a:t>
            </a:r>
            <a:r>
              <a:rPr b="1" i="1" lang="en-US" sz="2200" spc="-1" strike="noStrike" u="sng">
                <a:solidFill>
                  <a:srgbClr val="000000"/>
                </a:solidFill>
                <a:uFill>
                  <a:solidFill>
                    <a:srgbClr val="ffffff"/>
                  </a:solidFill>
                </a:uFill>
                <a:latin typeface="Arial"/>
              </a:rPr>
              <a:t>for my brethren</a:t>
            </a:r>
            <a:r>
              <a:rPr b="1" i="1" lang="en-US" sz="2200" spc="-1" strike="noStrike">
                <a:solidFill>
                  <a:srgbClr val="000000"/>
                </a:solidFill>
                <a:uFill>
                  <a:solidFill>
                    <a:srgbClr val="ffffff"/>
                  </a:solidFill>
                </a:uFill>
                <a:latin typeface="Arial"/>
              </a:rPr>
              <a:t>, my countrymen according to the flesh, </a:t>
            </a:r>
            <a:r>
              <a:rPr b="1" i="1" lang="en-US" sz="2200" spc="-1" strike="noStrike" u="sng">
                <a:solidFill>
                  <a:srgbClr val="000000"/>
                </a:solidFill>
                <a:uFill>
                  <a:solidFill>
                    <a:srgbClr val="ffffff"/>
                  </a:solidFill>
                </a:uFill>
                <a:latin typeface="Arial"/>
              </a:rPr>
              <a:t>who are Israelites</a:t>
            </a:r>
            <a:r>
              <a:rPr b="1" i="1" lang="en-US" sz="2200" spc="-1" strike="noStrike">
                <a:solidFill>
                  <a:srgbClr val="000000"/>
                </a:solidFill>
                <a:uFill>
                  <a:solidFill>
                    <a:srgbClr val="ffffff"/>
                  </a:solidFill>
                </a:uFill>
                <a:latin typeface="Arial"/>
              </a:rPr>
              <a:t> </a:t>
            </a:r>
            <a:r>
              <a:rPr b="0" i="1" lang="en-US" sz="2200" spc="-1" strike="noStrike">
                <a:solidFill>
                  <a:srgbClr val="000000"/>
                </a:solidFill>
                <a:uFill>
                  <a:solidFill>
                    <a:srgbClr val="ffffff"/>
                  </a:solidFill>
                </a:uFill>
                <a:latin typeface="Arial"/>
              </a:rPr>
              <a:t>… </a:t>
            </a:r>
            <a:r>
              <a:rPr b="0" lang="en-US" sz="2200" spc="-1" strike="noStrike">
                <a:solidFill>
                  <a:srgbClr val="000000"/>
                </a:solidFill>
                <a:uFill>
                  <a:solidFill>
                    <a:srgbClr val="ffffff"/>
                  </a:solidFill>
                </a:uFill>
                <a:latin typeface="Arial"/>
              </a:rPr>
              <a:t>(</a:t>
            </a:r>
            <a:r>
              <a:rPr b="1" lang="en-US" sz="2200" spc="-1" strike="noStrike">
                <a:solidFill>
                  <a:srgbClr val="d1282e"/>
                </a:solidFill>
                <a:uFill>
                  <a:solidFill>
                    <a:srgbClr val="ffffff"/>
                  </a:solidFill>
                </a:uFill>
                <a:latin typeface="Arial"/>
              </a:rPr>
              <a:t>Romans 9:1-4</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200" spc="-1" strike="noStrike">
                <a:solidFill>
                  <a:srgbClr val="000000"/>
                </a:solidFill>
                <a:uFill>
                  <a:solidFill>
                    <a:srgbClr val="ffffff"/>
                  </a:solidFill>
                </a:uFill>
                <a:latin typeface="Arial"/>
              </a:rPr>
              <a:t>Brethren, </a:t>
            </a:r>
            <a:r>
              <a:rPr b="1" i="1" lang="en-US" sz="2200" spc="-1" strike="noStrike" u="sng">
                <a:solidFill>
                  <a:srgbClr val="000000"/>
                </a:solidFill>
                <a:uFill>
                  <a:solidFill>
                    <a:srgbClr val="ffffff"/>
                  </a:solidFill>
                </a:uFill>
                <a:latin typeface="Arial"/>
              </a:rPr>
              <a:t>my heart’s</a:t>
            </a:r>
            <a:r>
              <a:rPr b="1" i="1" lang="en-US" sz="2200" spc="-1" strike="noStrike">
                <a:solidFill>
                  <a:srgbClr val="000000"/>
                </a:solidFill>
                <a:uFill>
                  <a:solidFill>
                    <a:srgbClr val="ffffff"/>
                  </a:solidFill>
                </a:uFill>
                <a:latin typeface="Arial"/>
              </a:rPr>
              <a:t> desire and </a:t>
            </a:r>
            <a:r>
              <a:rPr b="1" i="1" lang="en-US" sz="2200" spc="-1" strike="noStrike" u="sng">
                <a:solidFill>
                  <a:srgbClr val="000000"/>
                </a:solidFill>
                <a:uFill>
                  <a:solidFill>
                    <a:srgbClr val="ffffff"/>
                  </a:solidFill>
                </a:uFill>
                <a:latin typeface="Arial"/>
              </a:rPr>
              <a:t>prayer to God</a:t>
            </a:r>
            <a:r>
              <a:rPr b="1" i="1" lang="en-US" sz="2200" spc="-1" strike="noStrike">
                <a:solidFill>
                  <a:srgbClr val="000000"/>
                </a:solidFill>
                <a:uFill>
                  <a:solidFill>
                    <a:srgbClr val="ffffff"/>
                  </a:solidFill>
                </a:uFill>
                <a:latin typeface="Arial"/>
              </a:rPr>
              <a:t> for Israel is that </a:t>
            </a:r>
            <a:r>
              <a:rPr b="1" i="1" lang="en-US" sz="2200" spc="-1" strike="noStrike" u="sng">
                <a:solidFill>
                  <a:srgbClr val="000000"/>
                </a:solidFill>
                <a:uFill>
                  <a:solidFill>
                    <a:srgbClr val="ffffff"/>
                  </a:solidFill>
                </a:uFill>
                <a:latin typeface="Arial"/>
              </a:rPr>
              <a:t>they may be saved</a:t>
            </a:r>
            <a:r>
              <a:rPr b="0" i="1" lang="en-US" sz="2200" spc="-1" strike="noStrike">
                <a:solidFill>
                  <a:srgbClr val="000000"/>
                </a:solidFill>
                <a:uFill>
                  <a:solidFill>
                    <a:srgbClr val="ffffff"/>
                  </a:solidFill>
                </a:uFill>
                <a:latin typeface="Arial"/>
              </a:rPr>
              <a:t>. For I bear them witness that they have a zeal for God, but not according to knowledge. For they being ignorant of God's righteousness, and </a:t>
            </a:r>
            <a:r>
              <a:rPr b="1" i="1" lang="en-US" sz="2200" spc="-1" strike="noStrike" u="sng">
                <a:solidFill>
                  <a:srgbClr val="000000"/>
                </a:solidFill>
                <a:uFill>
                  <a:solidFill>
                    <a:srgbClr val="ffffff"/>
                  </a:solidFill>
                </a:uFill>
                <a:latin typeface="Arial"/>
              </a:rPr>
              <a:t>seeking</a:t>
            </a:r>
            <a:r>
              <a:rPr b="1" i="1" lang="en-US" sz="2200" spc="-1" strike="noStrike">
                <a:solidFill>
                  <a:srgbClr val="000000"/>
                </a:solidFill>
                <a:uFill>
                  <a:solidFill>
                    <a:srgbClr val="ffffff"/>
                  </a:solidFill>
                </a:uFill>
                <a:latin typeface="Arial"/>
              </a:rPr>
              <a:t> to establish their </a:t>
            </a:r>
            <a:r>
              <a:rPr b="1" i="1" lang="en-US" sz="2200" spc="-1" strike="noStrike" u="sng">
                <a:solidFill>
                  <a:srgbClr val="000000"/>
                </a:solidFill>
                <a:uFill>
                  <a:solidFill>
                    <a:srgbClr val="ffffff"/>
                  </a:solidFill>
                </a:uFill>
                <a:latin typeface="Arial"/>
              </a:rPr>
              <a:t>own</a:t>
            </a:r>
            <a:r>
              <a:rPr b="1" i="1" lang="en-US" sz="2200" spc="-1" strike="noStrike">
                <a:solidFill>
                  <a:srgbClr val="000000"/>
                </a:solidFill>
                <a:uFill>
                  <a:solidFill>
                    <a:srgbClr val="ffffff"/>
                  </a:solidFill>
                </a:uFill>
                <a:latin typeface="Arial"/>
              </a:rPr>
              <a:t> righteousness, </a:t>
            </a:r>
            <a:r>
              <a:rPr b="1" i="1" lang="en-US" sz="2200" spc="-1" strike="noStrike" u="sng">
                <a:solidFill>
                  <a:srgbClr val="000000"/>
                </a:solidFill>
                <a:uFill>
                  <a:solidFill>
                    <a:srgbClr val="ffffff"/>
                  </a:solidFill>
                </a:uFill>
                <a:latin typeface="Arial"/>
              </a:rPr>
              <a:t>have not submitted</a:t>
            </a:r>
            <a:r>
              <a:rPr b="1" i="1" lang="en-US" sz="2200" spc="-1" strike="noStrike">
                <a:solidFill>
                  <a:srgbClr val="000000"/>
                </a:solidFill>
                <a:uFill>
                  <a:solidFill>
                    <a:srgbClr val="ffffff"/>
                  </a:solidFill>
                </a:uFill>
                <a:latin typeface="Arial"/>
              </a:rPr>
              <a:t> to the righteousness of God</a:t>
            </a:r>
            <a:r>
              <a:rPr b="0" i="1" lang="en-US" sz="2200" spc="-1" strike="noStrike">
                <a:solidFill>
                  <a:srgbClr val="000000"/>
                </a:solidFill>
                <a:uFill>
                  <a:solidFill>
                    <a:srgbClr val="ffffff"/>
                  </a:solidFill>
                </a:uFill>
                <a:latin typeface="Arial"/>
              </a:rPr>
              <a:t>. </a:t>
            </a:r>
            <a:r>
              <a:rPr b="0" lang="en-US" sz="2200" spc="-1" strike="noStrike">
                <a:solidFill>
                  <a:srgbClr val="000000"/>
                </a:solidFill>
                <a:uFill>
                  <a:solidFill>
                    <a:srgbClr val="ffffff"/>
                  </a:solidFill>
                </a:uFill>
                <a:latin typeface="Arial"/>
              </a:rPr>
              <a:t>(</a:t>
            </a:r>
            <a:r>
              <a:rPr b="1" lang="en-US" sz="2200" spc="-1" strike="noStrike">
                <a:solidFill>
                  <a:srgbClr val="d1282e"/>
                </a:solidFill>
                <a:uFill>
                  <a:solidFill>
                    <a:srgbClr val="ffffff"/>
                  </a:solidFill>
                </a:uFill>
                <a:latin typeface="Arial"/>
              </a:rPr>
              <a:t>Romans 10:1-3</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547" name="TextShape 3"/>
          <p:cNvSpPr txBox="1"/>
          <p:nvPr/>
        </p:nvSpPr>
        <p:spPr>
          <a:xfrm rot="16200000">
            <a:off x="8391600" y="4368600"/>
            <a:ext cx="986400" cy="364680"/>
          </a:xfrm>
          <a:prstGeom prst="rect">
            <a:avLst/>
          </a:prstGeom>
          <a:noFill/>
          <a:ln>
            <a:noFill/>
          </a:ln>
        </p:spPr>
        <p:txBody>
          <a:bodyPr anchor="ctr"/>
          <a:p>
            <a:pPr>
              <a:lnSpc>
                <a:spcPct val="100000"/>
              </a:lnSpc>
            </a:pPr>
            <a:fld id="{CBA3C0F5-D271-40D7-8D59-A790D0ED0BFF}"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405" dur="indefinite" restart="never" nodeType="tmRoot">
          <p:childTnLst>
            <p:seq>
              <p:cTn id="1406" dur="indefinite" nodeType="mainSeq">
                <p:childTnLst>
                  <p:par>
                    <p:cTn id="1407" fill="hold">
                      <p:stCondLst>
                        <p:cond delay="indefinite"/>
                      </p:stCondLst>
                      <p:childTnLst>
                        <p:par>
                          <p:cTn id="1408" fill="hold">
                            <p:stCondLst>
                              <p:cond delay="0"/>
                            </p:stCondLst>
                            <p:childTnLst>
                              <p:par>
                                <p:cTn id="1409" nodeType="clickEffect" fill="hold" presetClass="entr" presetID="1">
                                  <p:stCondLst>
                                    <p:cond delay="0"/>
                                  </p:stCondLst>
                                  <p:childTnLst>
                                    <p:set>
                                      <p:cBhvr>
                                        <p:cTn id="1410" dur="1" fill="hold">
                                          <p:stCondLst>
                                            <p:cond delay="0"/>
                                          </p:stCondLst>
                                        </p:cTn>
                                        <p:tgtEl>
                                          <p:spTgt spid="546">
                                            <p:txEl>
                                              <p:pRg st="311" end="64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8"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Vindication of God’s Hardening</a:t>
            </a:r>
            <a:endParaRPr b="0" lang="en-US" sz="1800" spc="-1" strike="noStrike">
              <a:solidFill>
                <a:srgbClr val="000000"/>
              </a:solidFill>
              <a:uFill>
                <a:solidFill>
                  <a:srgbClr val="ffffff"/>
                </a:solidFill>
              </a:uFill>
              <a:latin typeface="Arial"/>
            </a:endParaRPr>
          </a:p>
        </p:txBody>
      </p:sp>
      <p:sp>
        <p:nvSpPr>
          <p:cNvPr id="549"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For the Scripture says to Pharaoh, “</a:t>
            </a:r>
            <a:r>
              <a:rPr b="1" i="1" lang="en-US" sz="2400" spc="-1" strike="noStrike" u="sng">
                <a:solidFill>
                  <a:srgbClr val="000000"/>
                </a:solidFill>
                <a:uFill>
                  <a:solidFill>
                    <a:srgbClr val="ffffff"/>
                  </a:solidFill>
                </a:uFill>
                <a:latin typeface="Arial"/>
              </a:rPr>
              <a:t>For</a:t>
            </a:r>
            <a:r>
              <a:rPr b="1" i="1" lang="en-US" sz="2400" spc="-1" strike="noStrike">
                <a:solidFill>
                  <a:srgbClr val="000000"/>
                </a:solidFill>
                <a:uFill>
                  <a:solidFill>
                    <a:srgbClr val="ffffff"/>
                  </a:solidFill>
                </a:uFill>
                <a:latin typeface="Arial"/>
              </a:rPr>
              <a:t> this </a:t>
            </a:r>
            <a:r>
              <a:rPr b="1" i="1" lang="en-US" sz="2400" spc="-1" strike="noStrike" u="sng">
                <a:solidFill>
                  <a:srgbClr val="000000"/>
                </a:solidFill>
                <a:uFill>
                  <a:solidFill>
                    <a:srgbClr val="ffffff"/>
                  </a:solidFill>
                </a:uFill>
                <a:latin typeface="Arial"/>
              </a:rPr>
              <a:t>very purpose</a:t>
            </a:r>
            <a:r>
              <a:rPr b="1" i="1" lang="en-US" sz="2400" spc="-1" strike="noStrike">
                <a:solidFill>
                  <a:srgbClr val="000000"/>
                </a:solidFill>
                <a:uFill>
                  <a:solidFill>
                    <a:srgbClr val="ffffff"/>
                  </a:solidFill>
                </a:uFill>
                <a:latin typeface="Arial"/>
              </a:rPr>
              <a:t> I have raised you up, </a:t>
            </a:r>
            <a:r>
              <a:rPr b="1" i="1" lang="en-US" sz="2400" spc="-1" strike="noStrike" u="sng">
                <a:solidFill>
                  <a:srgbClr val="000000"/>
                </a:solidFill>
                <a:uFill>
                  <a:solidFill>
                    <a:srgbClr val="ffffff"/>
                  </a:solidFill>
                </a:uFill>
                <a:latin typeface="Arial"/>
              </a:rPr>
              <a:t>that I may show My power in you</a:t>
            </a:r>
            <a:r>
              <a:rPr b="0" i="1" lang="en-US" sz="2400" spc="-1" strike="noStrike">
                <a:solidFill>
                  <a:srgbClr val="000000"/>
                </a:solidFill>
                <a:uFill>
                  <a:solidFill>
                    <a:srgbClr val="ffffff"/>
                  </a:solidFill>
                </a:uFill>
                <a:latin typeface="Arial"/>
              </a:rPr>
              <a:t>, and that My name may be declared in all the earth.” </a:t>
            </a:r>
            <a:r>
              <a:rPr b="1" i="1" lang="en-US" sz="2400" spc="-1" strike="noStrike">
                <a:solidFill>
                  <a:srgbClr val="000000"/>
                </a:solidFill>
                <a:uFill>
                  <a:solidFill>
                    <a:srgbClr val="ffffff"/>
                  </a:solidFill>
                </a:uFill>
                <a:latin typeface="Arial"/>
              </a:rPr>
              <a:t>Therefore</a:t>
            </a:r>
            <a:r>
              <a:rPr b="0" i="1" lang="en-US" sz="2400" spc="-1" strike="noStrike">
                <a:solidFill>
                  <a:srgbClr val="000000"/>
                </a:solidFill>
                <a:uFill>
                  <a:solidFill>
                    <a:srgbClr val="ffffff"/>
                  </a:solidFill>
                </a:uFill>
                <a:latin typeface="Arial"/>
              </a:rPr>
              <a:t> He has mercy on whom He wills, and </a:t>
            </a:r>
            <a:r>
              <a:rPr b="1" i="1" lang="en-US" sz="2400" spc="-1" strike="noStrike">
                <a:solidFill>
                  <a:srgbClr val="000000"/>
                </a:solidFill>
                <a:uFill>
                  <a:solidFill>
                    <a:srgbClr val="ffffff"/>
                  </a:solidFill>
                </a:uFill>
                <a:latin typeface="Arial"/>
              </a:rPr>
              <a:t>whom He wills </a:t>
            </a:r>
            <a:r>
              <a:rPr b="1" i="1" lang="en-US" sz="2400" spc="-1" strike="noStrike" u="sng">
                <a:solidFill>
                  <a:srgbClr val="000000"/>
                </a:solidFill>
                <a:uFill>
                  <a:solidFill>
                    <a:srgbClr val="ffffff"/>
                  </a:solidFill>
                </a:uFill>
                <a:latin typeface="Arial"/>
              </a:rPr>
              <a:t>He hardens</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Romans 9:17-18</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Context:</a:t>
            </a:r>
            <a:r>
              <a:rPr b="0" lang="en-US" sz="2400" spc="-1" strike="noStrike">
                <a:solidFill>
                  <a:srgbClr val="000000"/>
                </a:solidFill>
                <a:uFill>
                  <a:solidFill>
                    <a:srgbClr val="ffffff"/>
                  </a:solidFill>
                </a:uFill>
                <a:latin typeface="Arial"/>
              </a:rPr>
              <a:t> Establishing just principle by which God uses and condemns hardened Israel (</a:t>
            </a:r>
            <a:r>
              <a:rPr b="1" lang="en-US" sz="2400" spc="-1" strike="noStrike">
                <a:solidFill>
                  <a:srgbClr val="d1282e"/>
                </a:solidFill>
                <a:uFill>
                  <a:solidFill>
                    <a:srgbClr val="ffffff"/>
                  </a:solidFill>
                </a:uFill>
                <a:latin typeface="Arial"/>
              </a:rPr>
              <a:t>9:27-29; 11:22-32</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Assumption:</a:t>
            </a:r>
            <a:r>
              <a:rPr b="0" lang="en-US" sz="2400" spc="-1" strike="noStrike">
                <a:solidFill>
                  <a:srgbClr val="000000"/>
                </a:solidFill>
                <a:uFill>
                  <a:solidFill>
                    <a:srgbClr val="ffffff"/>
                  </a:solidFill>
                </a:uFill>
                <a:latin typeface="Arial"/>
              </a:rPr>
              <a:t>  Topic is </a:t>
            </a:r>
            <a:r>
              <a:rPr b="1" i="1" lang="en-US" sz="2400" spc="-1" strike="noStrike">
                <a:solidFill>
                  <a:srgbClr val="000000"/>
                </a:solidFill>
                <a:uFill>
                  <a:solidFill>
                    <a:srgbClr val="ffffff"/>
                  </a:solidFill>
                </a:uFill>
                <a:latin typeface="Arial"/>
              </a:rPr>
              <a:t>original</a:t>
            </a:r>
            <a:r>
              <a:rPr b="0" lang="en-US" sz="2400" spc="-1" strike="noStrike">
                <a:solidFill>
                  <a:srgbClr val="000000"/>
                </a:solidFill>
                <a:uFill>
                  <a:solidFill>
                    <a:srgbClr val="ffffff"/>
                  </a:solidFill>
                </a:uFill>
                <a:latin typeface="Arial"/>
              </a:rPr>
              <a:t> hardening, not </a:t>
            </a:r>
            <a:r>
              <a:rPr b="1" i="1" lang="en-US" sz="2400" spc="-1" strike="noStrike">
                <a:solidFill>
                  <a:srgbClr val="000000"/>
                </a:solidFill>
                <a:uFill>
                  <a:solidFill>
                    <a:srgbClr val="ffffff"/>
                  </a:solidFill>
                </a:uFill>
                <a:latin typeface="Arial"/>
              </a:rPr>
              <a:t>judicial</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Question:</a:t>
            </a:r>
            <a:r>
              <a:rPr b="0" lang="en-US" sz="2400" spc="-1" strike="noStrike">
                <a:solidFill>
                  <a:srgbClr val="000000"/>
                </a:solidFill>
                <a:uFill>
                  <a:solidFill>
                    <a:srgbClr val="ffffff"/>
                  </a:solidFill>
                </a:uFill>
                <a:latin typeface="Arial"/>
              </a:rPr>
              <a:t>  Did God </a:t>
            </a:r>
            <a:r>
              <a:rPr b="1" i="1" lang="en-US" sz="2400" spc="-1" strike="noStrike">
                <a:solidFill>
                  <a:srgbClr val="000000"/>
                </a:solidFill>
                <a:uFill>
                  <a:solidFill>
                    <a:srgbClr val="ffffff"/>
                  </a:solidFill>
                </a:uFill>
                <a:latin typeface="Arial"/>
              </a:rPr>
              <a:t>first</a:t>
            </a:r>
            <a:r>
              <a:rPr b="0" lang="en-US" sz="2400" spc="-1" strike="noStrike">
                <a:solidFill>
                  <a:srgbClr val="000000"/>
                </a:solidFill>
                <a:uFill>
                  <a:solidFill>
                    <a:srgbClr val="ffffff"/>
                  </a:solidFill>
                </a:uFill>
                <a:latin typeface="Arial"/>
              </a:rPr>
              <a:t> harden Pharaoh’s heart, or did God </a:t>
            </a:r>
            <a:r>
              <a:rPr b="1" i="1" lang="en-US" sz="2400" spc="-1" strike="noStrike">
                <a:solidFill>
                  <a:srgbClr val="000000"/>
                </a:solidFill>
                <a:uFill>
                  <a:solidFill>
                    <a:srgbClr val="ffffff"/>
                  </a:solidFill>
                </a:uFill>
                <a:latin typeface="Arial"/>
              </a:rPr>
              <a:t>further</a:t>
            </a:r>
            <a:r>
              <a:rPr b="0" lang="en-US" sz="2400" spc="-1" strike="noStrike">
                <a:solidFill>
                  <a:srgbClr val="000000"/>
                </a:solidFill>
                <a:uFill>
                  <a:solidFill>
                    <a:srgbClr val="ffffff"/>
                  </a:solidFill>
                </a:uFill>
                <a:latin typeface="Arial"/>
              </a:rPr>
              <a:t> harden Pharaoh’s already obstinate heart?</a:t>
            </a:r>
            <a:endParaRPr b="1" lang="en-US" sz="2000" spc="-1" strike="noStrike">
              <a:solidFill>
                <a:srgbClr val="000000"/>
              </a:solidFill>
              <a:uFill>
                <a:solidFill>
                  <a:srgbClr val="ffffff"/>
                </a:solidFill>
              </a:uFill>
              <a:latin typeface="Arial"/>
            </a:endParaRPr>
          </a:p>
        </p:txBody>
      </p:sp>
      <p:sp>
        <p:nvSpPr>
          <p:cNvPr id="550" name="TextShape 3"/>
          <p:cNvSpPr txBox="1"/>
          <p:nvPr/>
        </p:nvSpPr>
        <p:spPr>
          <a:xfrm rot="16200000">
            <a:off x="8391600" y="4368600"/>
            <a:ext cx="986400" cy="364680"/>
          </a:xfrm>
          <a:prstGeom prst="rect">
            <a:avLst/>
          </a:prstGeom>
          <a:noFill/>
          <a:ln>
            <a:noFill/>
          </a:ln>
        </p:spPr>
        <p:txBody>
          <a:bodyPr anchor="ctr"/>
          <a:p>
            <a:pPr>
              <a:lnSpc>
                <a:spcPct val="100000"/>
              </a:lnSpc>
            </a:pPr>
            <a:fld id="{1D959658-B81E-4F5D-8A20-29EE8B6DF906}"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411" dur="indefinite" restart="never" nodeType="tmRoot">
          <p:childTnLst>
            <p:seq>
              <p:cTn id="1412" dur="indefinite" nodeType="mainSeq">
                <p:childTnLst>
                  <p:par>
                    <p:cTn id="1413" fill="hold">
                      <p:stCondLst>
                        <p:cond delay="indefinite"/>
                      </p:stCondLst>
                      <p:childTnLst>
                        <p:par>
                          <p:cTn id="1414" fill="hold">
                            <p:stCondLst>
                              <p:cond delay="0"/>
                            </p:stCondLst>
                            <p:childTnLst>
                              <p:par>
                                <p:cTn id="1415" nodeType="clickEffect" fill="hold" presetClass="entr" presetID="1">
                                  <p:stCondLst>
                                    <p:cond delay="0"/>
                                  </p:stCondLst>
                                  <p:childTnLst>
                                    <p:set>
                                      <p:cBhvr>
                                        <p:cTn id="1416" dur="1" fill="hold">
                                          <p:stCondLst>
                                            <p:cond delay="0"/>
                                          </p:stCondLst>
                                        </p:cTn>
                                        <p:tgtEl>
                                          <p:spTgt spid="549">
                                            <p:txEl>
                                              <p:pRg st="253" end="358"/>
                                            </p:txEl>
                                          </p:spTgt>
                                        </p:tgtEl>
                                        <p:attrNameLst>
                                          <p:attrName>style.visibility</p:attrName>
                                        </p:attrNameLst>
                                      </p:cBhvr>
                                      <p:to>
                                        <p:strVal val="visible"/>
                                      </p:to>
                                    </p:set>
                                  </p:childTnLst>
                                </p:cTn>
                              </p:par>
                            </p:childTnLst>
                          </p:cTn>
                        </p:par>
                      </p:childTnLst>
                    </p:cTn>
                  </p:par>
                  <p:par>
                    <p:cTn id="1417" fill="hold">
                      <p:stCondLst>
                        <p:cond delay="indefinite"/>
                      </p:stCondLst>
                      <p:childTnLst>
                        <p:par>
                          <p:cTn id="1418" fill="hold">
                            <p:stCondLst>
                              <p:cond delay="0"/>
                            </p:stCondLst>
                            <p:childTnLst>
                              <p:par>
                                <p:cTn id="1419" nodeType="clickEffect" fill="hold" presetClass="entr" presetID="1">
                                  <p:stCondLst>
                                    <p:cond delay="0"/>
                                  </p:stCondLst>
                                  <p:childTnLst>
                                    <p:set>
                                      <p:cBhvr>
                                        <p:cTn id="1420" dur="1" fill="hold">
                                          <p:stCondLst>
                                            <p:cond delay="0"/>
                                          </p:stCondLst>
                                        </p:cTn>
                                        <p:tgtEl>
                                          <p:spTgt spid="549">
                                            <p:txEl>
                                              <p:pRg st="358" end="414"/>
                                            </p:txEl>
                                          </p:spTgt>
                                        </p:tgtEl>
                                        <p:attrNameLst>
                                          <p:attrName>style.visibility</p:attrName>
                                        </p:attrNameLst>
                                      </p:cBhvr>
                                      <p:to>
                                        <p:strVal val="visible"/>
                                      </p:to>
                                    </p:set>
                                  </p:childTnLst>
                                </p:cTn>
                              </p:par>
                            </p:childTnLst>
                          </p:cTn>
                        </p:par>
                      </p:childTnLst>
                    </p:cTn>
                  </p:par>
                  <p:par>
                    <p:cTn id="1421" fill="hold">
                      <p:stCondLst>
                        <p:cond delay="indefinite"/>
                      </p:stCondLst>
                      <p:childTnLst>
                        <p:par>
                          <p:cTn id="1422" fill="hold">
                            <p:stCondLst>
                              <p:cond delay="0"/>
                            </p:stCondLst>
                            <p:childTnLst>
                              <p:par>
                                <p:cTn id="1423" nodeType="clickEffect" fill="hold" presetClass="entr" presetID="1">
                                  <p:stCondLst>
                                    <p:cond delay="0"/>
                                  </p:stCondLst>
                                  <p:childTnLst>
                                    <p:set>
                                      <p:cBhvr>
                                        <p:cTn id="1424" dur="1" fill="hold">
                                          <p:stCondLst>
                                            <p:cond delay="0"/>
                                          </p:stCondLst>
                                        </p:cTn>
                                        <p:tgtEl>
                                          <p:spTgt spid="549">
                                            <p:txEl>
                                              <p:pRg st="414" end="52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1"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Pharaoh’s Part</a:t>
            </a:r>
            <a:endParaRPr b="0" lang="en-US" sz="1800" spc="-1" strike="noStrike">
              <a:solidFill>
                <a:srgbClr val="000000"/>
              </a:solidFill>
              <a:uFill>
                <a:solidFill>
                  <a:srgbClr val="ffffff"/>
                </a:solidFill>
              </a:uFill>
              <a:latin typeface="Arial"/>
            </a:endParaRPr>
          </a:p>
        </p:txBody>
      </p:sp>
      <p:sp>
        <p:nvSpPr>
          <p:cNvPr id="552" name="TextShape 2"/>
          <p:cNvSpPr txBox="1"/>
          <p:nvPr/>
        </p:nvSpPr>
        <p:spPr>
          <a:xfrm>
            <a:off x="457200" y="617400"/>
            <a:ext cx="8229240" cy="4320360"/>
          </a:xfrm>
          <a:prstGeom prst="rect">
            <a:avLst/>
          </a:prstGeom>
          <a:noFill/>
          <a:ln>
            <a:noFill/>
          </a:ln>
        </p:spPr>
        <p:txBody>
          <a:bodyPr/>
          <a:p>
            <a:pPr marL="230040" indent="-229680">
              <a:lnSpc>
                <a:spcPct val="100000"/>
              </a:lnSpc>
              <a:buClr>
                <a:srgbClr val="000000"/>
              </a:buClr>
              <a:buFont typeface="Arial"/>
              <a:buChar char="•"/>
            </a:pPr>
            <a:r>
              <a:rPr b="0" lang="en-US" sz="2400" spc="-1" strike="noStrike">
                <a:solidFill>
                  <a:srgbClr val="000000"/>
                </a:solidFill>
                <a:uFill>
                  <a:solidFill>
                    <a:srgbClr val="ffffff"/>
                  </a:solidFill>
                </a:uFill>
                <a:latin typeface="Arial"/>
              </a:rPr>
              <a:t>Continued enslavement and harsh labor – </a:t>
            </a:r>
            <a:r>
              <a:rPr b="1" lang="en-US" sz="2400" spc="-1" strike="noStrike">
                <a:solidFill>
                  <a:srgbClr val="d1282e"/>
                </a:solidFill>
                <a:uFill>
                  <a:solidFill>
                    <a:srgbClr val="ffffff"/>
                  </a:solidFill>
                </a:uFill>
                <a:latin typeface="Arial"/>
              </a:rPr>
              <a:t>Exo. 1:8-14</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400" spc="-1" strike="noStrike">
                <a:solidFill>
                  <a:srgbClr val="000000"/>
                </a:solidFill>
                <a:uFill>
                  <a:solidFill>
                    <a:srgbClr val="ffffff"/>
                  </a:solidFill>
                </a:uFill>
                <a:latin typeface="Arial"/>
              </a:rPr>
              <a:t>Continued execution of all male infants – </a:t>
            </a:r>
            <a:r>
              <a:rPr b="1" lang="en-US" sz="2400" spc="-1" strike="noStrike">
                <a:solidFill>
                  <a:srgbClr val="d1282e"/>
                </a:solidFill>
                <a:uFill>
                  <a:solidFill>
                    <a:srgbClr val="ffffff"/>
                  </a:solidFill>
                </a:uFill>
                <a:latin typeface="Arial"/>
              </a:rPr>
              <a:t>Exo. 1:15-22</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400" spc="-1" strike="noStrike">
                <a:solidFill>
                  <a:srgbClr val="000000"/>
                </a:solidFill>
                <a:uFill>
                  <a:solidFill>
                    <a:srgbClr val="ffffff"/>
                  </a:solidFill>
                </a:uFill>
                <a:latin typeface="Arial"/>
              </a:rPr>
              <a:t>Ignored cries of the Israelites – </a:t>
            </a:r>
            <a:r>
              <a:rPr b="1" lang="en-US" sz="2400" spc="-1" strike="noStrike">
                <a:solidFill>
                  <a:srgbClr val="d1282e"/>
                </a:solidFill>
                <a:uFill>
                  <a:solidFill>
                    <a:srgbClr val="ffffff"/>
                  </a:solidFill>
                </a:uFill>
                <a:latin typeface="Arial"/>
              </a:rPr>
              <a:t>Exodus 2:23-24</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400" spc="-1" strike="noStrike">
                <a:solidFill>
                  <a:srgbClr val="000000"/>
                </a:solidFill>
                <a:uFill>
                  <a:solidFill>
                    <a:srgbClr val="ffffff"/>
                  </a:solidFill>
                </a:uFill>
                <a:latin typeface="Arial"/>
              </a:rPr>
              <a:t>Beat leaders for failure to make quotas – </a:t>
            </a:r>
            <a:r>
              <a:rPr b="1" lang="en-US" sz="2400" spc="-1" strike="noStrike">
                <a:solidFill>
                  <a:srgbClr val="d1282e"/>
                </a:solidFill>
                <a:uFill>
                  <a:solidFill>
                    <a:srgbClr val="ffffff"/>
                  </a:solidFill>
                </a:uFill>
                <a:latin typeface="Arial"/>
              </a:rPr>
              <a:t>Exodus 5:4-19</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400" spc="-1" strike="noStrike">
                <a:solidFill>
                  <a:srgbClr val="000000"/>
                </a:solidFill>
                <a:uFill>
                  <a:solidFill>
                    <a:srgbClr val="ffffff"/>
                  </a:solidFill>
                </a:uFill>
                <a:latin typeface="Arial"/>
              </a:rPr>
              <a:t>5 Times, Pharaoh hardened his </a:t>
            </a:r>
            <a:r>
              <a:rPr b="1" i="1" lang="en-US" sz="2400" spc="-1" strike="noStrike" u="sng">
                <a:solidFill>
                  <a:srgbClr val="000000"/>
                </a:solidFill>
                <a:uFill>
                  <a:solidFill>
                    <a:srgbClr val="ffffff"/>
                  </a:solidFill>
                </a:uFill>
                <a:latin typeface="Arial"/>
              </a:rPr>
              <a:t>own</a:t>
            </a:r>
            <a:r>
              <a:rPr b="0" lang="en-US" sz="2400" spc="-1" strike="noStrike">
                <a:solidFill>
                  <a:srgbClr val="000000"/>
                </a:solidFill>
                <a:uFill>
                  <a:solidFill>
                    <a:srgbClr val="ffffff"/>
                  </a:solidFill>
                </a:uFill>
                <a:latin typeface="Arial"/>
              </a:rPr>
              <a:t> heart: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Exodus 5:2; 8:15, 32; 9:34;</a:t>
            </a:r>
            <a:r>
              <a:rPr b="0" lang="en-US" sz="2400" spc="-1" strike="noStrike">
                <a:solidFill>
                  <a:srgbClr val="000000"/>
                </a:solidFill>
                <a:uFill>
                  <a:solidFill>
                    <a:srgbClr val="ffffff"/>
                  </a:solidFill>
                </a:uFill>
                <a:latin typeface="Arial"/>
              </a:rPr>
              <a:t> and </a:t>
            </a:r>
            <a:r>
              <a:rPr b="1" lang="en-US" sz="2400" spc="-1" strike="noStrike">
                <a:solidFill>
                  <a:srgbClr val="d1282e"/>
                </a:solidFill>
                <a:uFill>
                  <a:solidFill>
                    <a:srgbClr val="ffffff"/>
                  </a:solidFill>
                </a:uFill>
                <a:latin typeface="Arial"/>
              </a:rPr>
              <a:t>I Samuel 6:6</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Already</a:t>
            </a:r>
            <a:r>
              <a:rPr b="0" lang="en-US" sz="2400" spc="-1" strike="noStrike">
                <a:solidFill>
                  <a:srgbClr val="000000"/>
                </a:solidFill>
                <a:uFill>
                  <a:solidFill>
                    <a:srgbClr val="ffffff"/>
                  </a:solidFill>
                </a:uFill>
                <a:latin typeface="Arial"/>
              </a:rPr>
              <a:t> worthy of divine execution, but spared.  Why?</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400" spc="-1" strike="noStrike">
                <a:solidFill>
                  <a:srgbClr val="000000"/>
                </a:solidFill>
                <a:uFill>
                  <a:solidFill>
                    <a:srgbClr val="ffffff"/>
                  </a:solidFill>
                </a:uFill>
                <a:latin typeface="Arial"/>
              </a:rPr>
              <a:t>10 Times, </a:t>
            </a:r>
            <a:r>
              <a:rPr b="1" i="1" lang="en-US" sz="2400" spc="-1" strike="noStrike">
                <a:solidFill>
                  <a:srgbClr val="000000"/>
                </a:solidFill>
                <a:uFill>
                  <a:solidFill>
                    <a:srgbClr val="ffffff"/>
                  </a:solidFill>
                </a:uFill>
                <a:latin typeface="Arial"/>
              </a:rPr>
              <a:t>God</a:t>
            </a:r>
            <a:r>
              <a:rPr b="0" lang="en-US" sz="2400" spc="-1" strike="noStrike">
                <a:solidFill>
                  <a:srgbClr val="000000"/>
                </a:solidFill>
                <a:uFill>
                  <a:solidFill>
                    <a:srgbClr val="ffffff"/>
                  </a:solidFill>
                </a:uFill>
                <a:latin typeface="Arial"/>
              </a:rPr>
              <a:t> hardened Pharaoh’s heart: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Ex. 4:21-23; 7:1-6; 9:12; 10:1, 20, 27; 11:10; 14:4, 8, 17</a:t>
            </a:r>
            <a:endParaRPr b="1" lang="en-US" sz="2000" spc="-1" strike="noStrike">
              <a:solidFill>
                <a:srgbClr val="000000"/>
              </a:solidFill>
              <a:uFill>
                <a:solidFill>
                  <a:srgbClr val="ffffff"/>
                </a:solidFill>
              </a:uFill>
              <a:latin typeface="Arial"/>
            </a:endParaRPr>
          </a:p>
        </p:txBody>
      </p:sp>
      <p:sp>
        <p:nvSpPr>
          <p:cNvPr id="553" name="TextShape 3"/>
          <p:cNvSpPr txBox="1"/>
          <p:nvPr/>
        </p:nvSpPr>
        <p:spPr>
          <a:xfrm rot="16200000">
            <a:off x="8391600" y="4368600"/>
            <a:ext cx="986400" cy="364680"/>
          </a:xfrm>
          <a:prstGeom prst="rect">
            <a:avLst/>
          </a:prstGeom>
          <a:noFill/>
          <a:ln>
            <a:noFill/>
          </a:ln>
        </p:spPr>
        <p:txBody>
          <a:bodyPr anchor="ctr"/>
          <a:p>
            <a:pPr>
              <a:lnSpc>
                <a:spcPct val="100000"/>
              </a:lnSpc>
            </a:pPr>
            <a:fld id="{9410E461-0FE6-44A7-8683-AAE6E3A9FF37}"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425" dur="indefinite" restart="never" nodeType="tmRoot">
          <p:childTnLst>
            <p:seq>
              <p:cTn id="1426" dur="indefinite" nodeType="mainSeq">
                <p:childTnLst>
                  <p:par>
                    <p:cTn id="1427" fill="hold">
                      <p:stCondLst>
                        <p:cond delay="0"/>
                      </p:stCondLst>
                      <p:childTnLst>
                        <p:par>
                          <p:cTn id="1428" fill="hold">
                            <p:stCondLst>
                              <p:cond delay="0"/>
                            </p:stCondLst>
                            <p:childTnLst>
                              <p:par>
                                <p:cTn id="1429" nodeType="afterEffect" fill="hold" presetClass="entr" presetID="10">
                                  <p:stCondLst>
                                    <p:cond delay="1000"/>
                                  </p:stCondLst>
                                  <p:childTnLst>
                                    <p:set>
                                      <p:cBhvr>
                                        <p:cTn id="1430" dur="1" fill="hold">
                                          <p:stCondLst>
                                            <p:cond delay="0"/>
                                          </p:stCondLst>
                                        </p:cTn>
                                        <p:tgtEl>
                                          <p:spTgt spid="552">
                                            <p:txEl>
                                              <p:pRg st="0" end="53"/>
                                            </p:txEl>
                                          </p:spTgt>
                                        </p:tgtEl>
                                        <p:attrNameLst>
                                          <p:attrName>style.visibility</p:attrName>
                                        </p:attrNameLst>
                                      </p:cBhvr>
                                      <p:to>
                                        <p:strVal val="visible"/>
                                      </p:to>
                                    </p:set>
                                    <p:animEffect filter="fade" transition="in">
                                      <p:cBhvr additive="repl">
                                        <p:cTn id="1431" dur="500"/>
                                        <p:tgtEl>
                                          <p:spTgt spid="552">
                                            <p:txEl>
                                              <p:pRg st="0" end="53"/>
                                            </p:txEl>
                                          </p:spTgt>
                                        </p:tgtEl>
                                      </p:cBhvr>
                                    </p:animEffect>
                                  </p:childTnLst>
                                </p:cTn>
                              </p:par>
                            </p:childTnLst>
                          </p:cTn>
                        </p:par>
                        <p:par>
                          <p:cTn id="1432" fill="hold">
                            <p:stCondLst>
                              <p:cond delay="1500"/>
                            </p:stCondLst>
                            <p:childTnLst>
                              <p:par>
                                <p:cTn id="1433" nodeType="afterEffect" fill="hold" presetClass="entr" presetID="10">
                                  <p:stCondLst>
                                    <p:cond delay="3000"/>
                                  </p:stCondLst>
                                  <p:childTnLst>
                                    <p:set>
                                      <p:cBhvr>
                                        <p:cTn id="1434" dur="1" fill="hold">
                                          <p:stCondLst>
                                            <p:cond delay="0"/>
                                          </p:stCondLst>
                                        </p:cTn>
                                        <p:tgtEl>
                                          <p:spTgt spid="552">
                                            <p:txEl>
                                              <p:pRg st="53" end="109"/>
                                            </p:txEl>
                                          </p:spTgt>
                                        </p:tgtEl>
                                        <p:attrNameLst>
                                          <p:attrName>style.visibility</p:attrName>
                                        </p:attrNameLst>
                                      </p:cBhvr>
                                      <p:to>
                                        <p:strVal val="visible"/>
                                      </p:to>
                                    </p:set>
                                    <p:animEffect filter="fade" transition="in">
                                      <p:cBhvr additive="repl">
                                        <p:cTn id="1435" dur="500"/>
                                        <p:tgtEl>
                                          <p:spTgt spid="552">
                                            <p:txEl>
                                              <p:pRg st="53" end="109"/>
                                            </p:txEl>
                                          </p:spTgt>
                                        </p:tgtEl>
                                      </p:cBhvr>
                                    </p:animEffect>
                                  </p:childTnLst>
                                </p:cTn>
                              </p:par>
                            </p:childTnLst>
                          </p:cTn>
                        </p:par>
                        <p:par>
                          <p:cTn id="1436" fill="hold">
                            <p:stCondLst>
                              <p:cond delay="5000"/>
                            </p:stCondLst>
                            <p:childTnLst>
                              <p:par>
                                <p:cTn id="1437" nodeType="afterEffect" fill="hold" presetClass="entr" presetID="10">
                                  <p:stCondLst>
                                    <p:cond delay="3000"/>
                                  </p:stCondLst>
                                  <p:childTnLst>
                                    <p:set>
                                      <p:cBhvr>
                                        <p:cTn id="1438" dur="1" fill="hold">
                                          <p:stCondLst>
                                            <p:cond delay="0"/>
                                          </p:stCondLst>
                                        </p:cTn>
                                        <p:tgtEl>
                                          <p:spTgt spid="552">
                                            <p:txEl>
                                              <p:pRg st="109" end="159"/>
                                            </p:txEl>
                                          </p:spTgt>
                                        </p:tgtEl>
                                        <p:attrNameLst>
                                          <p:attrName>style.visibility</p:attrName>
                                        </p:attrNameLst>
                                      </p:cBhvr>
                                      <p:to>
                                        <p:strVal val="visible"/>
                                      </p:to>
                                    </p:set>
                                    <p:animEffect filter="fade" transition="in">
                                      <p:cBhvr additive="repl">
                                        <p:cTn id="1439" dur="500"/>
                                        <p:tgtEl>
                                          <p:spTgt spid="552">
                                            <p:txEl>
                                              <p:pRg st="109" end="159"/>
                                            </p:txEl>
                                          </p:spTgt>
                                        </p:tgtEl>
                                      </p:cBhvr>
                                    </p:animEffect>
                                  </p:childTnLst>
                                </p:cTn>
                              </p:par>
                            </p:childTnLst>
                          </p:cTn>
                        </p:par>
                        <p:par>
                          <p:cTn id="1440" fill="hold">
                            <p:stCondLst>
                              <p:cond delay="8500"/>
                            </p:stCondLst>
                            <p:childTnLst>
                              <p:par>
                                <p:cTn id="1441" nodeType="afterEffect" fill="hold" presetClass="entr" presetID="10">
                                  <p:stCondLst>
                                    <p:cond delay="3000"/>
                                  </p:stCondLst>
                                  <p:childTnLst>
                                    <p:set>
                                      <p:cBhvr>
                                        <p:cTn id="1442" dur="1" fill="hold">
                                          <p:stCondLst>
                                            <p:cond delay="0"/>
                                          </p:stCondLst>
                                        </p:cTn>
                                        <p:tgtEl>
                                          <p:spTgt spid="552">
                                            <p:txEl>
                                              <p:pRg st="159" end="216"/>
                                            </p:txEl>
                                          </p:spTgt>
                                        </p:tgtEl>
                                        <p:attrNameLst>
                                          <p:attrName>style.visibility</p:attrName>
                                        </p:attrNameLst>
                                      </p:cBhvr>
                                      <p:to>
                                        <p:strVal val="visible"/>
                                      </p:to>
                                    </p:set>
                                    <p:animEffect filter="fade" transition="in">
                                      <p:cBhvr additive="repl">
                                        <p:cTn id="1443" dur="500"/>
                                        <p:tgtEl>
                                          <p:spTgt spid="552">
                                            <p:txEl>
                                              <p:pRg st="159" end="216"/>
                                            </p:txEl>
                                          </p:spTgt>
                                        </p:tgtEl>
                                      </p:cBhvr>
                                    </p:animEffect>
                                  </p:childTnLst>
                                </p:cTn>
                              </p:par>
                            </p:childTnLst>
                          </p:cTn>
                        </p:par>
                        <p:par>
                          <p:cTn id="1444" fill="hold">
                            <p:stCondLst>
                              <p:cond delay="12000"/>
                            </p:stCondLst>
                            <p:childTnLst>
                              <p:par>
                                <p:cTn id="1445" nodeType="afterEffect" fill="hold" presetClass="entr" presetID="10">
                                  <p:stCondLst>
                                    <p:cond delay="3000"/>
                                  </p:stCondLst>
                                  <p:childTnLst>
                                    <p:set>
                                      <p:cBhvr>
                                        <p:cTn id="1446" dur="1" fill="hold">
                                          <p:stCondLst>
                                            <p:cond delay="0"/>
                                          </p:stCondLst>
                                        </p:cTn>
                                        <p:tgtEl>
                                          <p:spTgt spid="552">
                                            <p:txEl>
                                              <p:pRg st="216" end="302"/>
                                            </p:txEl>
                                          </p:spTgt>
                                        </p:tgtEl>
                                        <p:attrNameLst>
                                          <p:attrName>style.visibility</p:attrName>
                                        </p:attrNameLst>
                                      </p:cBhvr>
                                      <p:to>
                                        <p:strVal val="visible"/>
                                      </p:to>
                                    </p:set>
                                    <p:animEffect filter="fade" transition="in">
                                      <p:cBhvr additive="repl">
                                        <p:cTn id="1447" dur="500"/>
                                        <p:tgtEl>
                                          <p:spTgt spid="552">
                                            <p:txEl>
                                              <p:pRg st="216" end="302"/>
                                            </p:txEl>
                                          </p:spTgt>
                                        </p:tgtEl>
                                      </p:cBhvr>
                                    </p:animEffect>
                                  </p:childTnLst>
                                </p:cTn>
                              </p:par>
                            </p:childTnLst>
                          </p:cTn>
                        </p:par>
                        <p:par>
                          <p:cTn id="1448" fill="hold">
                            <p:stCondLst>
                              <p:cond delay="15500"/>
                            </p:stCondLst>
                            <p:childTnLst>
                              <p:par>
                                <p:cTn id="1449" nodeType="afterEffect" fill="hold" presetClass="entr" presetID="10">
                                  <p:stCondLst>
                                    <p:cond delay="3000"/>
                                  </p:stCondLst>
                                  <p:childTnLst>
                                    <p:set>
                                      <p:cBhvr>
                                        <p:cTn id="1450" dur="1" fill="hold">
                                          <p:stCondLst>
                                            <p:cond delay="0"/>
                                          </p:stCondLst>
                                        </p:cTn>
                                        <p:tgtEl>
                                          <p:spTgt spid="552">
                                            <p:txEl>
                                              <p:pRg st="302" end="356"/>
                                            </p:txEl>
                                          </p:spTgt>
                                        </p:tgtEl>
                                        <p:attrNameLst>
                                          <p:attrName>style.visibility</p:attrName>
                                        </p:attrNameLst>
                                      </p:cBhvr>
                                      <p:to>
                                        <p:strVal val="visible"/>
                                      </p:to>
                                    </p:set>
                                    <p:animEffect filter="fade" transition="in">
                                      <p:cBhvr additive="repl">
                                        <p:cTn id="1451" dur="500"/>
                                        <p:tgtEl>
                                          <p:spTgt spid="552">
                                            <p:txEl>
                                              <p:pRg st="302" end="356"/>
                                            </p:txEl>
                                          </p:spTgt>
                                        </p:tgtEl>
                                      </p:cBhvr>
                                    </p:animEffect>
                                  </p:childTnLst>
                                </p:cTn>
                              </p:par>
                            </p:childTnLst>
                          </p:cTn>
                        </p:par>
                      </p:childTnLst>
                    </p:cTn>
                  </p:par>
                  <p:par>
                    <p:cTn id="1452" fill="hold">
                      <p:stCondLst>
                        <p:cond delay="indefinite"/>
                      </p:stCondLst>
                      <p:childTnLst>
                        <p:par>
                          <p:cTn id="1453" fill="hold">
                            <p:stCondLst>
                              <p:cond delay="0"/>
                            </p:stCondLst>
                            <p:childTnLst>
                              <p:par>
                                <p:cTn id="1454" nodeType="clickEffect" fill="hold" presetClass="entr" presetID="1">
                                  <p:stCondLst>
                                    <p:cond delay="0"/>
                                  </p:stCondLst>
                                  <p:childTnLst>
                                    <p:set>
                                      <p:cBhvr>
                                        <p:cTn id="1455" dur="1" fill="hold">
                                          <p:stCondLst>
                                            <p:cond delay="0"/>
                                          </p:stCondLst>
                                        </p:cTn>
                                        <p:tgtEl>
                                          <p:spTgt spid="552">
                                            <p:txEl>
                                              <p:pRg st="356" end="45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4"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God’s Part …</a:t>
            </a:r>
            <a:endParaRPr b="0" lang="en-US" sz="1800" spc="-1" strike="noStrike">
              <a:solidFill>
                <a:srgbClr val="000000"/>
              </a:solidFill>
              <a:uFill>
                <a:solidFill>
                  <a:srgbClr val="ffffff"/>
                </a:solidFill>
              </a:uFill>
              <a:latin typeface="Arial"/>
            </a:endParaRPr>
          </a:p>
        </p:txBody>
      </p:sp>
      <p:sp>
        <p:nvSpPr>
          <p:cNvPr id="555" name="TextShape 2"/>
          <p:cNvSpPr txBox="1"/>
          <p:nvPr/>
        </p:nvSpPr>
        <p:spPr>
          <a:xfrm>
            <a:off x="457200" y="617400"/>
            <a:ext cx="8229240" cy="4320360"/>
          </a:xfrm>
          <a:prstGeom prst="rect">
            <a:avLst/>
          </a:prstGeom>
          <a:noFill/>
          <a:ln>
            <a:noFill/>
          </a:ln>
        </p:spPr>
        <p:txBody>
          <a:bodyPr/>
          <a:p>
            <a:pPr>
              <a:lnSpc>
                <a:spcPct val="80000"/>
              </a:lnSpc>
            </a:pPr>
            <a:r>
              <a:rPr b="0" i="1" lang="en-US" sz="2000" spc="-1" strike="noStrike">
                <a:solidFill>
                  <a:srgbClr val="000000"/>
                </a:solidFill>
                <a:uFill>
                  <a:solidFill>
                    <a:srgbClr val="ffffff"/>
                  </a:solidFill>
                </a:uFill>
                <a:latin typeface="Arial"/>
              </a:rPr>
              <a:t>“‘</a:t>
            </a:r>
            <a:r>
              <a:rPr b="0" i="1" lang="en-US" sz="2000" spc="-1" strike="noStrike">
                <a:solidFill>
                  <a:srgbClr val="000000"/>
                </a:solidFill>
                <a:uFill>
                  <a:solidFill>
                    <a:srgbClr val="ffffff"/>
                  </a:solidFill>
                </a:uFill>
                <a:latin typeface="Arial"/>
              </a:rPr>
              <a:t>Thus says the LORD God of the Hebrews: “Let My people go, that they may serve Me, for </a:t>
            </a:r>
            <a:r>
              <a:rPr b="1" i="1" lang="en-US" sz="2000" spc="-1" strike="noStrike">
                <a:solidFill>
                  <a:srgbClr val="000000"/>
                </a:solidFill>
                <a:uFill>
                  <a:solidFill>
                    <a:srgbClr val="ffffff"/>
                  </a:solidFill>
                </a:uFill>
                <a:latin typeface="Arial"/>
              </a:rPr>
              <a:t>at this time I will send all My plagues </a:t>
            </a:r>
            <a:r>
              <a:rPr b="1" i="1" lang="en-US" sz="2000" spc="-1" strike="noStrike" u="sng">
                <a:solidFill>
                  <a:srgbClr val="000000"/>
                </a:solidFill>
                <a:uFill>
                  <a:solidFill>
                    <a:srgbClr val="ffffff"/>
                  </a:solidFill>
                </a:uFill>
                <a:latin typeface="Arial"/>
              </a:rPr>
              <a:t>to your very heart</a:t>
            </a:r>
            <a:r>
              <a:rPr b="0" i="1" lang="en-US" sz="2000" spc="-1" strike="noStrike">
                <a:solidFill>
                  <a:srgbClr val="000000"/>
                </a:solidFill>
                <a:uFill>
                  <a:solidFill>
                    <a:srgbClr val="ffffff"/>
                  </a:solidFill>
                </a:uFill>
                <a:latin typeface="Arial"/>
              </a:rPr>
              <a:t>, and on your servants and on your people, </a:t>
            </a:r>
            <a:r>
              <a:rPr b="1" i="1" lang="en-US" sz="2000" spc="-1" strike="noStrike">
                <a:solidFill>
                  <a:srgbClr val="000000"/>
                </a:solidFill>
                <a:uFill>
                  <a:solidFill>
                    <a:srgbClr val="ffffff"/>
                  </a:solidFill>
                </a:uFill>
                <a:latin typeface="Arial"/>
              </a:rPr>
              <a:t>that </a:t>
            </a:r>
            <a:r>
              <a:rPr b="1" i="1" lang="en-US" sz="2000" spc="-1" strike="noStrike" u="sng">
                <a:solidFill>
                  <a:srgbClr val="000000"/>
                </a:solidFill>
                <a:uFill>
                  <a:solidFill>
                    <a:srgbClr val="ffffff"/>
                  </a:solidFill>
                </a:uFill>
                <a:latin typeface="Arial"/>
              </a:rPr>
              <a:t>you may know</a:t>
            </a:r>
            <a:r>
              <a:rPr b="1" i="1" lang="en-US" sz="2000" spc="-1" strike="noStrike">
                <a:solidFill>
                  <a:srgbClr val="000000"/>
                </a:solidFill>
                <a:uFill>
                  <a:solidFill>
                    <a:srgbClr val="ffffff"/>
                  </a:solidFill>
                </a:uFill>
                <a:latin typeface="Arial"/>
              </a:rPr>
              <a:t> that there is none like Me in all the earth</a:t>
            </a:r>
            <a:r>
              <a:rPr b="0" i="1" lang="en-US" sz="2000" spc="-1" strike="noStrike">
                <a:solidFill>
                  <a:srgbClr val="000000"/>
                </a:solidFill>
                <a:uFill>
                  <a:solidFill>
                    <a:srgbClr val="ffffff"/>
                  </a:solidFill>
                </a:uFill>
                <a:latin typeface="Arial"/>
              </a:rPr>
              <a:t>. </a:t>
            </a:r>
            <a:r>
              <a:rPr b="1" i="1" lang="en-US" sz="2000" spc="-1" strike="noStrike">
                <a:solidFill>
                  <a:srgbClr val="000000"/>
                </a:solidFill>
                <a:uFill>
                  <a:solidFill>
                    <a:srgbClr val="ffffff"/>
                  </a:solidFill>
                </a:uFill>
                <a:latin typeface="Arial"/>
              </a:rPr>
              <a:t>Now </a:t>
            </a:r>
            <a:r>
              <a:rPr b="1" i="1" lang="en-US" sz="2000" spc="-1" strike="noStrike" u="sng">
                <a:solidFill>
                  <a:srgbClr val="d1282e"/>
                </a:solidFill>
                <a:uFill>
                  <a:solidFill>
                    <a:srgbClr val="ffffff"/>
                  </a:solidFill>
                </a:uFill>
                <a:latin typeface="Arial"/>
              </a:rPr>
              <a:t>if</a:t>
            </a:r>
            <a:r>
              <a:rPr b="1" i="1" lang="en-US" sz="2000" spc="-1" strike="noStrike">
                <a:solidFill>
                  <a:srgbClr val="d1282e"/>
                </a:solidFill>
                <a:uFill>
                  <a:solidFill>
                    <a:srgbClr val="ffffff"/>
                  </a:solidFill>
                </a:uFill>
                <a:latin typeface="Arial"/>
              </a:rPr>
              <a:t> </a:t>
            </a:r>
            <a:r>
              <a:rPr b="1" i="1" lang="en-US" sz="2000" spc="-1" strike="noStrike">
                <a:solidFill>
                  <a:srgbClr val="000000"/>
                </a:solidFill>
                <a:uFill>
                  <a:solidFill>
                    <a:srgbClr val="ffffff"/>
                  </a:solidFill>
                </a:uFill>
                <a:latin typeface="Arial"/>
              </a:rPr>
              <a:t>I had stretched out My hand and struck you and your people with pestilence, then </a:t>
            </a:r>
            <a:r>
              <a:rPr b="1" i="1" lang="en-US" sz="2000" spc="-1" strike="noStrike" u="sng">
                <a:solidFill>
                  <a:srgbClr val="d1282e"/>
                </a:solidFill>
                <a:uFill>
                  <a:solidFill>
                    <a:srgbClr val="ffffff"/>
                  </a:solidFill>
                </a:uFill>
                <a:latin typeface="Arial"/>
              </a:rPr>
              <a:t>you would have been cut off from the earth</a:t>
            </a:r>
            <a:r>
              <a:rPr b="1" i="1" lang="en-US" sz="2000" spc="-1" strike="noStrike">
                <a:solidFill>
                  <a:srgbClr val="000000"/>
                </a:solidFill>
                <a:uFill>
                  <a:solidFill>
                    <a:srgbClr val="ffffff"/>
                  </a:solidFill>
                </a:uFill>
                <a:latin typeface="Arial"/>
              </a:rPr>
              <a:t>. But indeed </a:t>
            </a:r>
            <a:r>
              <a:rPr b="1" i="1" lang="en-US" sz="2000" spc="-1" strike="noStrike" u="sng">
                <a:solidFill>
                  <a:srgbClr val="000000"/>
                </a:solidFill>
                <a:uFill>
                  <a:solidFill>
                    <a:srgbClr val="ffffff"/>
                  </a:solidFill>
                </a:uFill>
                <a:latin typeface="Arial"/>
              </a:rPr>
              <a:t>for this purpose I have raised you up</a:t>
            </a:r>
            <a:r>
              <a:rPr b="1" i="1" lang="en-US" sz="2000" spc="-1" strike="noStrike">
                <a:solidFill>
                  <a:srgbClr val="000000"/>
                </a:solidFill>
                <a:uFill>
                  <a:solidFill>
                    <a:srgbClr val="ffffff"/>
                  </a:solidFill>
                </a:uFill>
                <a:latin typeface="Arial"/>
              </a:rPr>
              <a:t>, that I may show My power in you</a:t>
            </a:r>
            <a:r>
              <a:rPr b="0" i="1" lang="en-US" sz="2000" spc="-1" strike="noStrike">
                <a:solidFill>
                  <a:srgbClr val="000000"/>
                </a:solidFill>
                <a:uFill>
                  <a:solidFill>
                    <a:srgbClr val="ffffff"/>
                  </a:solidFill>
                </a:uFill>
                <a:latin typeface="Arial"/>
              </a:rPr>
              <a:t>, and that My name may be declared in all the earth. </a:t>
            </a:r>
            <a:r>
              <a:rPr b="1" i="1" lang="en-US" sz="2000" spc="-1" strike="noStrike">
                <a:solidFill>
                  <a:srgbClr val="000000"/>
                </a:solidFill>
                <a:uFill>
                  <a:solidFill>
                    <a:srgbClr val="ffffff"/>
                  </a:solidFill>
                </a:uFill>
                <a:latin typeface="Arial"/>
              </a:rPr>
              <a:t>As yet </a:t>
            </a:r>
            <a:r>
              <a:rPr b="1" i="1" lang="en-US" sz="2000" spc="-1" strike="noStrike" u="sng">
                <a:solidFill>
                  <a:srgbClr val="000000"/>
                </a:solidFill>
                <a:uFill>
                  <a:solidFill>
                    <a:srgbClr val="ffffff"/>
                  </a:solidFill>
                </a:uFill>
                <a:latin typeface="Arial"/>
              </a:rPr>
              <a:t>you exalt yourself</a:t>
            </a:r>
            <a:r>
              <a:rPr b="1" i="1" lang="en-US" sz="2000" spc="-1" strike="noStrike">
                <a:solidFill>
                  <a:srgbClr val="000000"/>
                </a:solidFill>
                <a:uFill>
                  <a:solidFill>
                    <a:srgbClr val="ffffff"/>
                  </a:solidFill>
                </a:uFill>
                <a:latin typeface="Arial"/>
              </a:rPr>
              <a:t> against My people in that you will not let them go.</a:t>
            </a:r>
            <a:r>
              <a:rPr b="0" i="1" lang="en-US" sz="2000" spc="-1" strike="noStrike">
                <a:solidFill>
                  <a:srgbClr val="000000"/>
                </a:solidFill>
                <a:uFill>
                  <a:solidFill>
                    <a:srgbClr val="ffffff"/>
                  </a:solidFill>
                </a:uFill>
                <a:latin typeface="Arial"/>
              </a:rPr>
              <a:t> Behold, tomorrow about this time I will cause very heavy hail to rain down, such as has not been in Egypt since its founding until now. ...” Then the LORD said to Moses, “Stretch out your hand toward heaven, that there may be hail in all the land of Egypt …” … And Pharaoh sent and called for Moses and Aaron, and said to them, “</a:t>
            </a:r>
            <a:r>
              <a:rPr b="1" i="1" lang="en-US" sz="2000" spc="-1" strike="noStrike" u="sng">
                <a:solidFill>
                  <a:srgbClr val="000000"/>
                </a:solidFill>
                <a:uFill>
                  <a:solidFill>
                    <a:srgbClr val="ffffff"/>
                  </a:solidFill>
                </a:uFill>
                <a:latin typeface="Arial"/>
              </a:rPr>
              <a:t>I have sinned</a:t>
            </a:r>
            <a:r>
              <a:rPr b="1" i="1" lang="en-US" sz="2000" spc="-1" strike="noStrike">
                <a:solidFill>
                  <a:srgbClr val="000000"/>
                </a:solidFill>
                <a:uFill>
                  <a:solidFill>
                    <a:srgbClr val="ffffff"/>
                  </a:solidFill>
                </a:uFill>
                <a:latin typeface="Arial"/>
              </a:rPr>
              <a:t> this time. </a:t>
            </a:r>
            <a:r>
              <a:rPr b="1" i="1" lang="en-US" sz="2000" spc="-1" strike="noStrike" u="sng">
                <a:solidFill>
                  <a:srgbClr val="000000"/>
                </a:solidFill>
                <a:uFill>
                  <a:solidFill>
                    <a:srgbClr val="ffffff"/>
                  </a:solidFill>
                </a:uFill>
                <a:latin typeface="Arial"/>
              </a:rPr>
              <a:t>The LORD is righteous</a:t>
            </a:r>
            <a:r>
              <a:rPr b="1" i="1" lang="en-US" sz="2000" spc="-1" strike="noStrike">
                <a:solidFill>
                  <a:srgbClr val="000000"/>
                </a:solidFill>
                <a:uFill>
                  <a:solidFill>
                    <a:srgbClr val="ffffff"/>
                  </a:solidFill>
                </a:uFill>
                <a:latin typeface="Arial"/>
              </a:rPr>
              <a:t>, and my people and I are wicked</a:t>
            </a:r>
            <a:r>
              <a:rPr b="0" i="1" lang="en-US" sz="2000" spc="-1" strike="noStrike">
                <a:solidFill>
                  <a:srgbClr val="000000"/>
                </a:solidFill>
                <a:uFill>
                  <a:solidFill>
                    <a:srgbClr val="ffffff"/>
                  </a:solidFill>
                </a:uFill>
                <a:latin typeface="Arial"/>
              </a:rPr>
              <a:t>. Entreat the LORD, that there may be no more mighty thundering and hail, </a:t>
            </a:r>
            <a:r>
              <a:rPr b="1" i="1" lang="en-US" sz="2000" spc="-1" strike="noStrike">
                <a:solidFill>
                  <a:srgbClr val="000000"/>
                </a:solidFill>
                <a:uFill>
                  <a:solidFill>
                    <a:srgbClr val="ffffff"/>
                  </a:solidFill>
                </a:uFill>
                <a:latin typeface="Arial"/>
              </a:rPr>
              <a:t>for it is enough</a:t>
            </a:r>
            <a:r>
              <a:rPr b="0" i="1" lang="en-US" sz="2000" spc="-1" strike="noStrike">
                <a:solidFill>
                  <a:srgbClr val="000000"/>
                </a:solidFill>
                <a:uFill>
                  <a:solidFill>
                    <a:srgbClr val="ffffff"/>
                  </a:solidFill>
                </a:uFill>
                <a:latin typeface="Arial"/>
              </a:rPr>
              <a:t>. I will let you go, and you shall stay no longer.” </a:t>
            </a:r>
            <a:r>
              <a:rPr b="0" lang="en-US" sz="2000" spc="-1" strike="noStrike">
                <a:solidFill>
                  <a:srgbClr val="000000"/>
                </a:solidFill>
                <a:uFill>
                  <a:solidFill>
                    <a:srgbClr val="ffffff"/>
                  </a:solidFill>
                </a:uFill>
                <a:latin typeface="Arial"/>
              </a:rPr>
              <a:t>(</a:t>
            </a:r>
            <a:r>
              <a:rPr b="1" lang="en-US" sz="2000" spc="-1" strike="noStrike">
                <a:solidFill>
                  <a:srgbClr val="d1282e"/>
                </a:solidFill>
                <a:uFill>
                  <a:solidFill>
                    <a:srgbClr val="ffffff"/>
                  </a:solidFill>
                </a:uFill>
                <a:latin typeface="Arial"/>
              </a:rPr>
              <a:t>Exodus 9:22-28</a:t>
            </a:r>
            <a:r>
              <a:rPr b="0" lang="en-US" sz="20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556" name="TextShape 3"/>
          <p:cNvSpPr txBox="1"/>
          <p:nvPr/>
        </p:nvSpPr>
        <p:spPr>
          <a:xfrm rot="16200000">
            <a:off x="8391600" y="4368600"/>
            <a:ext cx="986400" cy="364680"/>
          </a:xfrm>
          <a:prstGeom prst="rect">
            <a:avLst/>
          </a:prstGeom>
          <a:noFill/>
          <a:ln>
            <a:noFill/>
          </a:ln>
        </p:spPr>
        <p:txBody>
          <a:bodyPr anchor="ctr"/>
          <a:p>
            <a:pPr>
              <a:lnSpc>
                <a:spcPct val="100000"/>
              </a:lnSpc>
            </a:pPr>
            <a:fld id="{A116ED3D-935E-4D6F-9E64-B3AF554A2E8C}"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456" dur="indefinite" restart="never" nodeType="tmRoot">
          <p:childTnLst>
            <p:seq>
              <p:cTn id="1457" nodeType="mainSeq"/>
              <p:prevCondLst>
                <p:cond delay="0" evt="onPrev">
                  <p:tgtEl>
                    <p:sldTgt/>
                  </p:tgtEl>
                </p:cond>
              </p:prevCondLst>
              <p:nextCondLst>
                <p:cond delay="0" evt="onNext">
                  <p:tgtEl>
                    <p:sldTgt/>
                  </p:tgtEl>
                </p:cond>
              </p:nextCondLst>
            </p:seq>
          </p:childTnLst>
        </p:cTn>
      </p:par>
    </p:tnLst>
  </p:timing>
</p:sld>
</file>

<file path=ppt/slides/slide1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7" name="TextShape 1"/>
          <p:cNvSpPr txBox="1"/>
          <p:nvPr/>
        </p:nvSpPr>
        <p:spPr>
          <a:xfrm>
            <a:off x="457200" y="68760"/>
            <a:ext cx="8229240" cy="548280"/>
          </a:xfrm>
          <a:prstGeom prst="rect">
            <a:avLst/>
          </a:prstGeom>
          <a:noFill/>
          <a:ln>
            <a:noFill/>
          </a:ln>
        </p:spPr>
        <p:txBody>
          <a:bodyPr anchor="ctr"/>
          <a:p>
            <a:pPr algn="r">
              <a:lnSpc>
                <a:spcPct val="100000"/>
              </a:lnSpc>
            </a:pPr>
            <a:r>
              <a:rPr b="0" lang="en-US" sz="3600" spc="-58" strike="noStrike" cap="all">
                <a:solidFill>
                  <a:srgbClr val="d1282e"/>
                </a:solidFill>
                <a:uFill>
                  <a:solidFill>
                    <a:srgbClr val="ffffff"/>
                  </a:solidFill>
                </a:uFill>
                <a:latin typeface="Arial Black"/>
              </a:rPr>
              <a:t>… </a:t>
            </a:r>
            <a:r>
              <a:rPr b="0" lang="en-US" sz="3600" spc="-58" strike="noStrike" cap="all">
                <a:solidFill>
                  <a:srgbClr val="d1282e"/>
                </a:solidFill>
                <a:uFill>
                  <a:solidFill>
                    <a:srgbClr val="ffffff"/>
                  </a:solidFill>
                </a:uFill>
                <a:latin typeface="Arial Black"/>
              </a:rPr>
              <a:t>Hardened Through mercy!</a:t>
            </a:r>
            <a:endParaRPr b="0" lang="en-US" sz="1800" spc="-1" strike="noStrike">
              <a:solidFill>
                <a:srgbClr val="000000"/>
              </a:solidFill>
              <a:uFill>
                <a:solidFill>
                  <a:srgbClr val="ffffff"/>
                </a:solidFill>
              </a:uFill>
              <a:latin typeface="Arial"/>
            </a:endParaRPr>
          </a:p>
        </p:txBody>
      </p:sp>
      <p:sp>
        <p:nvSpPr>
          <p:cNvPr id="558" name="TextShape 2"/>
          <p:cNvSpPr txBox="1"/>
          <p:nvPr/>
        </p:nvSpPr>
        <p:spPr>
          <a:xfrm>
            <a:off x="457200" y="617400"/>
            <a:ext cx="8229240" cy="4320360"/>
          </a:xfrm>
          <a:prstGeom prst="rect">
            <a:avLst/>
          </a:prstGeom>
          <a:noFill/>
          <a:ln>
            <a:noFill/>
          </a:ln>
        </p:spPr>
        <p:txBody>
          <a:bodyPr/>
          <a:p>
            <a:pPr>
              <a:lnSpc>
                <a:spcPct val="100000"/>
              </a:lnSpc>
            </a:pPr>
            <a:r>
              <a:rPr b="0" i="1" lang="en-US" sz="2000" spc="-1" strike="noStrike">
                <a:solidFill>
                  <a:srgbClr val="000000"/>
                </a:solidFill>
                <a:uFill>
                  <a:solidFill>
                    <a:srgbClr val="ffffff"/>
                  </a:solidFill>
                </a:uFill>
                <a:latin typeface="Arial"/>
              </a:rPr>
              <a:t>So Moses said to him, “As soon as I have gone out of the city, I will spread out my hands to the LORD; the thunder will cease, and there will be no more hail, </a:t>
            </a:r>
            <a:r>
              <a:rPr b="1" i="1" lang="en-US" sz="2000" spc="-1" strike="noStrike">
                <a:solidFill>
                  <a:srgbClr val="000000"/>
                </a:solidFill>
                <a:uFill>
                  <a:solidFill>
                    <a:srgbClr val="ffffff"/>
                  </a:solidFill>
                </a:uFill>
                <a:latin typeface="Arial"/>
              </a:rPr>
              <a:t>that you may know </a:t>
            </a:r>
            <a:r>
              <a:rPr b="0" i="1" lang="en-US" sz="2000" spc="-1" strike="noStrike">
                <a:solidFill>
                  <a:srgbClr val="000000"/>
                </a:solidFill>
                <a:uFill>
                  <a:solidFill>
                    <a:srgbClr val="ffffff"/>
                  </a:solidFill>
                </a:uFill>
                <a:latin typeface="Arial"/>
              </a:rPr>
              <a:t>that the earth is the LORD’s. </a:t>
            </a:r>
            <a:r>
              <a:rPr b="1" i="1" lang="en-US" sz="2000" spc="-1" strike="noStrike">
                <a:solidFill>
                  <a:srgbClr val="000000"/>
                </a:solidFill>
                <a:uFill>
                  <a:solidFill>
                    <a:srgbClr val="ffffff"/>
                  </a:solidFill>
                </a:uFill>
                <a:latin typeface="Arial"/>
              </a:rPr>
              <a:t>But as for you and your servants, I know that you will </a:t>
            </a:r>
            <a:r>
              <a:rPr b="1" i="1" lang="en-US" sz="2000" spc="-1" strike="noStrike" u="sng">
                <a:solidFill>
                  <a:srgbClr val="000000"/>
                </a:solidFill>
                <a:uFill>
                  <a:solidFill>
                    <a:srgbClr val="ffffff"/>
                  </a:solidFill>
                </a:uFill>
                <a:latin typeface="Arial"/>
              </a:rPr>
              <a:t>not yet fear the LORD God</a:t>
            </a:r>
            <a:r>
              <a:rPr b="0" i="1" lang="en-US" sz="2000" spc="-1" strike="noStrike">
                <a:solidFill>
                  <a:srgbClr val="000000"/>
                </a:solidFill>
                <a:uFill>
                  <a:solidFill>
                    <a:srgbClr val="ffffff"/>
                  </a:solidFill>
                </a:uFill>
                <a:latin typeface="Arial"/>
              </a:rPr>
              <a:t>.” Now the flax and the barley were struck, for the barley was in the head and the flax was in bud. But the wheat and the spelt were not struck, for they are late crops. So Moses went out of the city from Pharaoh and spread out his hands to the LORD; then the thunder and the hail ceased, and the rain was not poured on the earth. And </a:t>
            </a:r>
            <a:r>
              <a:rPr b="1" i="1" lang="en-US" sz="2000" spc="-1" strike="noStrike" u="sng">
                <a:solidFill>
                  <a:srgbClr val="d1282e"/>
                </a:solidFill>
                <a:uFill>
                  <a:solidFill>
                    <a:srgbClr val="ffffff"/>
                  </a:solidFill>
                </a:uFill>
                <a:latin typeface="Arial"/>
              </a:rPr>
              <a:t>when Pharaoh saw</a:t>
            </a:r>
            <a:r>
              <a:rPr b="1" i="1" lang="en-US" sz="2000" spc="-1" strike="noStrike">
                <a:solidFill>
                  <a:srgbClr val="000000"/>
                </a:solidFill>
                <a:uFill>
                  <a:solidFill>
                    <a:srgbClr val="ffffff"/>
                  </a:solidFill>
                </a:uFill>
                <a:latin typeface="Arial"/>
              </a:rPr>
              <a:t> that the rain, the hail, and the thunder had ceased, </a:t>
            </a:r>
            <a:r>
              <a:rPr b="1" i="1" lang="en-US" sz="2000" spc="-1" strike="noStrike" u="sng">
                <a:solidFill>
                  <a:srgbClr val="000000"/>
                </a:solidFill>
                <a:uFill>
                  <a:solidFill>
                    <a:srgbClr val="ffffff"/>
                  </a:solidFill>
                </a:uFill>
                <a:latin typeface="Arial"/>
              </a:rPr>
              <a:t>he sinned yet more; and </a:t>
            </a:r>
            <a:r>
              <a:rPr b="1" i="1" lang="en-US" sz="2000" spc="-1" strike="noStrike" u="sng">
                <a:solidFill>
                  <a:srgbClr val="d1282e"/>
                </a:solidFill>
                <a:uFill>
                  <a:solidFill>
                    <a:srgbClr val="ffffff"/>
                  </a:solidFill>
                </a:uFill>
                <a:latin typeface="Arial"/>
              </a:rPr>
              <a:t>he hardened his heart</a:t>
            </a:r>
            <a:r>
              <a:rPr b="1" i="1" lang="en-US" sz="2000" spc="-1" strike="noStrike" u="sng">
                <a:solidFill>
                  <a:srgbClr val="000000"/>
                </a:solidFill>
                <a:uFill>
                  <a:solidFill>
                    <a:srgbClr val="ffffff"/>
                  </a:solidFill>
                </a:uFill>
                <a:latin typeface="Arial"/>
              </a:rPr>
              <a:t>, he and his servants</a:t>
            </a:r>
            <a:r>
              <a:rPr b="1" i="1" lang="en-US" sz="2000" spc="-1" strike="noStrike">
                <a:solidFill>
                  <a:srgbClr val="000000"/>
                </a:solidFill>
                <a:uFill>
                  <a:solidFill>
                    <a:srgbClr val="ffffff"/>
                  </a:solidFill>
                </a:uFill>
                <a:latin typeface="Arial"/>
              </a:rPr>
              <a:t>. So the heart of Pharaoh was hard; neither would he let the children of Israel go, as the LORD had spoken by Moses</a:t>
            </a:r>
            <a:r>
              <a:rPr b="0" i="1" lang="en-US" sz="2000" spc="-1" strike="noStrike">
                <a:solidFill>
                  <a:srgbClr val="000000"/>
                </a:solidFill>
                <a:uFill>
                  <a:solidFill>
                    <a:srgbClr val="ffffff"/>
                  </a:solidFill>
                </a:uFill>
                <a:latin typeface="Arial"/>
              </a:rPr>
              <a:t>. </a:t>
            </a:r>
            <a:r>
              <a:rPr b="0" lang="en-US" sz="2000" spc="-1" strike="noStrike">
                <a:solidFill>
                  <a:srgbClr val="000000"/>
                </a:solidFill>
                <a:uFill>
                  <a:solidFill>
                    <a:srgbClr val="ffffff"/>
                  </a:solidFill>
                </a:uFill>
                <a:latin typeface="Arial"/>
              </a:rPr>
              <a:t>(</a:t>
            </a:r>
            <a:r>
              <a:rPr b="1" lang="en-US" sz="2000" spc="-1" strike="noStrike">
                <a:solidFill>
                  <a:srgbClr val="d1282e"/>
                </a:solidFill>
                <a:uFill>
                  <a:solidFill>
                    <a:srgbClr val="ffffff"/>
                  </a:solidFill>
                </a:uFill>
                <a:latin typeface="Arial"/>
              </a:rPr>
              <a:t>Exodus 9:29-35</a:t>
            </a:r>
            <a:r>
              <a:rPr b="0" lang="en-US" sz="20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559" name="TextShape 3"/>
          <p:cNvSpPr txBox="1"/>
          <p:nvPr/>
        </p:nvSpPr>
        <p:spPr>
          <a:xfrm rot="16200000">
            <a:off x="8391600" y="4368600"/>
            <a:ext cx="986400" cy="364680"/>
          </a:xfrm>
          <a:prstGeom prst="rect">
            <a:avLst/>
          </a:prstGeom>
          <a:noFill/>
          <a:ln>
            <a:noFill/>
          </a:ln>
        </p:spPr>
        <p:txBody>
          <a:bodyPr anchor="ctr"/>
          <a:p>
            <a:pPr>
              <a:lnSpc>
                <a:spcPct val="100000"/>
              </a:lnSpc>
            </a:pPr>
            <a:fld id="{956610B0-0F55-4598-8639-CEC65F7F3576}"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458" dur="indefinite" restart="never" nodeType="tmRoot">
          <p:childTnLst>
            <p:seq>
              <p:cTn id="1459" nodeType="mainSeq"/>
              <p:prevCondLst>
                <p:cond delay="0" evt="onPrev">
                  <p:tgtEl>
                    <p:sldTgt/>
                  </p:tgtEl>
                </p:cond>
              </p:prevCondLst>
              <p:nextCondLst>
                <p:cond delay="0" evt="onNext">
                  <p:tgtEl>
                    <p:sldTgt/>
                  </p:tgtEl>
                </p:cond>
              </p:nextCondLst>
            </p:seq>
          </p:childTnLst>
        </p:cTn>
      </p:par>
    </p:tnLst>
  </p:timing>
</p:sld>
</file>

<file path=ppt/slides/slide1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TextShape 1"/>
          <p:cNvSpPr txBox="1"/>
          <p:nvPr/>
        </p:nvSpPr>
        <p:spPr>
          <a:xfrm>
            <a:off x="457200" y="68760"/>
            <a:ext cx="8229240" cy="548280"/>
          </a:xfrm>
          <a:prstGeom prst="rect">
            <a:avLst/>
          </a:prstGeom>
          <a:noFill/>
          <a:ln>
            <a:noFill/>
          </a:ln>
        </p:spPr>
        <p:txBody>
          <a:bodyPr anchor="ctr"/>
          <a:p>
            <a:pPr>
              <a:lnSpc>
                <a:spcPct val="100000"/>
              </a:lnSpc>
            </a:pPr>
            <a:r>
              <a:rPr b="0" i="1" lang="en-US" sz="3600" spc="-58" strike="noStrike" cap="all">
                <a:solidFill>
                  <a:srgbClr val="d1282e"/>
                </a:solidFill>
                <a:uFill>
                  <a:solidFill>
                    <a:srgbClr val="ffffff"/>
                  </a:solidFill>
                </a:uFill>
                <a:latin typeface="Arial Black"/>
              </a:rPr>
              <a:t>“</a:t>
            </a:r>
            <a:r>
              <a:rPr b="0" i="1" lang="en-US" sz="3600" spc="-58" strike="noStrike" cap="all">
                <a:solidFill>
                  <a:srgbClr val="d1282e"/>
                </a:solidFill>
                <a:uFill>
                  <a:solidFill>
                    <a:srgbClr val="ffffff"/>
                  </a:solidFill>
                </a:uFill>
                <a:latin typeface="Arial Black"/>
              </a:rPr>
              <a:t>No Respecter of Persons …”</a:t>
            </a:r>
            <a:endParaRPr b="0" lang="en-US" sz="1800" spc="-1" strike="noStrike">
              <a:solidFill>
                <a:srgbClr val="000000"/>
              </a:solidFill>
              <a:uFill>
                <a:solidFill>
                  <a:srgbClr val="ffffff"/>
                </a:solidFill>
              </a:uFill>
              <a:latin typeface="Arial"/>
            </a:endParaRPr>
          </a:p>
        </p:txBody>
      </p:sp>
      <p:sp>
        <p:nvSpPr>
          <p:cNvPr id="561"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Or </a:t>
            </a:r>
            <a:r>
              <a:rPr b="1" i="1" lang="en-US" sz="2400" spc="-1" strike="noStrike">
                <a:solidFill>
                  <a:srgbClr val="000000"/>
                </a:solidFill>
                <a:uFill>
                  <a:solidFill>
                    <a:srgbClr val="ffffff"/>
                  </a:solidFill>
                </a:uFill>
                <a:latin typeface="Arial"/>
              </a:rPr>
              <a:t>do </a:t>
            </a:r>
            <a:r>
              <a:rPr b="1" i="1" lang="en-US" sz="2400" spc="-1" strike="noStrike" u="sng">
                <a:solidFill>
                  <a:srgbClr val="000000"/>
                </a:solidFill>
                <a:uFill>
                  <a:solidFill>
                    <a:srgbClr val="ffffff"/>
                  </a:solidFill>
                </a:uFill>
                <a:latin typeface="Arial"/>
              </a:rPr>
              <a:t>you</a:t>
            </a:r>
            <a:r>
              <a:rPr b="1" i="1" lang="en-US" sz="2400" spc="-1" strike="noStrike">
                <a:solidFill>
                  <a:srgbClr val="000000"/>
                </a:solidFill>
                <a:uFill>
                  <a:solidFill>
                    <a:srgbClr val="ffffff"/>
                  </a:solidFill>
                </a:uFill>
                <a:latin typeface="Arial"/>
              </a:rPr>
              <a:t> despise the riches of His goodness, forbearance, and longsuffering, not knowing that the goodness of God </a:t>
            </a:r>
            <a:r>
              <a:rPr b="1" i="1" lang="en-US" sz="2400" spc="-1" strike="noStrike" u="sng">
                <a:solidFill>
                  <a:srgbClr val="000000"/>
                </a:solidFill>
                <a:uFill>
                  <a:solidFill>
                    <a:srgbClr val="ffffff"/>
                  </a:solidFill>
                </a:uFill>
                <a:latin typeface="Arial"/>
              </a:rPr>
              <a:t>leads you to repentance</a:t>
            </a:r>
            <a:r>
              <a:rPr b="0" i="1" lang="en-US" sz="2400" spc="-1" strike="noStrike">
                <a:solidFill>
                  <a:srgbClr val="000000"/>
                </a:solidFill>
                <a:uFill>
                  <a:solidFill>
                    <a:srgbClr val="ffffff"/>
                  </a:solidFill>
                </a:uFill>
                <a:latin typeface="Arial"/>
              </a:rPr>
              <a:t>? But </a:t>
            </a:r>
            <a:r>
              <a:rPr b="1" i="1" lang="en-US" sz="2400" spc="-1" strike="noStrike">
                <a:solidFill>
                  <a:srgbClr val="000000"/>
                </a:solidFill>
                <a:uFill>
                  <a:solidFill>
                    <a:srgbClr val="ffffff"/>
                  </a:solidFill>
                </a:uFill>
                <a:latin typeface="Arial"/>
              </a:rPr>
              <a:t>in accordance with your </a:t>
            </a:r>
            <a:r>
              <a:rPr b="1" i="1" lang="en-US" sz="2400" spc="-1" strike="noStrike" u="sng">
                <a:solidFill>
                  <a:srgbClr val="000000"/>
                </a:solidFill>
                <a:uFill>
                  <a:solidFill>
                    <a:srgbClr val="ffffff"/>
                  </a:solidFill>
                </a:uFill>
                <a:latin typeface="Arial"/>
              </a:rPr>
              <a:t>hardness</a:t>
            </a:r>
            <a:r>
              <a:rPr b="1" i="1" lang="en-US" sz="2400" spc="-1" strike="noStrike">
                <a:solidFill>
                  <a:srgbClr val="000000"/>
                </a:solidFill>
                <a:uFill>
                  <a:solidFill>
                    <a:srgbClr val="ffffff"/>
                  </a:solidFill>
                </a:uFill>
                <a:latin typeface="Arial"/>
              </a:rPr>
              <a:t> and </a:t>
            </a:r>
            <a:r>
              <a:rPr b="1" i="1" lang="en-US" sz="2400" spc="-1" strike="noStrike" u="sng">
                <a:solidFill>
                  <a:srgbClr val="000000"/>
                </a:solidFill>
                <a:uFill>
                  <a:solidFill>
                    <a:srgbClr val="ffffff"/>
                  </a:solidFill>
                </a:uFill>
                <a:latin typeface="Arial"/>
              </a:rPr>
              <a:t>your impenitent heart</a:t>
            </a:r>
            <a:r>
              <a:rPr b="1" i="1" lang="en-US" sz="2400" spc="-1" strike="noStrike">
                <a:solidFill>
                  <a:srgbClr val="000000"/>
                </a:solidFill>
                <a:uFill>
                  <a:solidFill>
                    <a:srgbClr val="ffffff"/>
                  </a:solidFill>
                </a:uFill>
                <a:latin typeface="Arial"/>
              </a:rPr>
              <a:t> you are </a:t>
            </a:r>
            <a:r>
              <a:rPr b="1" i="1" lang="en-US" sz="2400" spc="-1" strike="noStrike" u="sng">
                <a:solidFill>
                  <a:srgbClr val="000000"/>
                </a:solidFill>
                <a:uFill>
                  <a:solidFill>
                    <a:srgbClr val="ffffff"/>
                  </a:solidFill>
                </a:uFill>
                <a:latin typeface="Arial"/>
              </a:rPr>
              <a:t>treasuring up</a:t>
            </a:r>
            <a:r>
              <a:rPr b="1" i="1" lang="en-US" sz="2400" spc="-1" strike="noStrike">
                <a:solidFill>
                  <a:srgbClr val="000000"/>
                </a:solidFill>
                <a:uFill>
                  <a:solidFill>
                    <a:srgbClr val="ffffff"/>
                  </a:solidFill>
                </a:uFill>
                <a:latin typeface="Arial"/>
              </a:rPr>
              <a:t> for yourself </a:t>
            </a:r>
            <a:r>
              <a:rPr b="1" i="1" lang="en-US" sz="2400" spc="-1" strike="noStrike" u="sng">
                <a:solidFill>
                  <a:srgbClr val="000000"/>
                </a:solidFill>
                <a:uFill>
                  <a:solidFill>
                    <a:srgbClr val="ffffff"/>
                  </a:solidFill>
                </a:uFill>
                <a:latin typeface="Arial"/>
              </a:rPr>
              <a:t>wrath</a:t>
            </a:r>
            <a:r>
              <a:rPr b="1"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in the day of wrath and revelation of the righteous judgment of God, who “will render to each one </a:t>
            </a:r>
            <a:r>
              <a:rPr b="1" i="1" lang="en-US" sz="2400" spc="-1" strike="noStrike">
                <a:solidFill>
                  <a:srgbClr val="000000"/>
                </a:solidFill>
                <a:uFill>
                  <a:solidFill>
                    <a:srgbClr val="ffffff"/>
                  </a:solidFill>
                </a:uFill>
                <a:latin typeface="Arial"/>
              </a:rPr>
              <a:t>according to his deeds</a:t>
            </a:r>
            <a:r>
              <a:rPr b="0" i="1" lang="en-US" sz="2400" spc="-1" strike="noStrike">
                <a:solidFill>
                  <a:srgbClr val="000000"/>
                </a:solidFill>
                <a:uFill>
                  <a:solidFill>
                    <a:srgbClr val="ffffff"/>
                  </a:solidFill>
                </a:uFill>
                <a:latin typeface="Arial"/>
              </a:rPr>
              <a:t>” ...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Romans 2:4-6</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The Lord is not slack concerning His promise, as some count slackness, but is </a:t>
            </a:r>
            <a:r>
              <a:rPr b="1" i="1" lang="en-US" sz="2400" spc="-1" strike="noStrike">
                <a:solidFill>
                  <a:srgbClr val="000000"/>
                </a:solidFill>
                <a:uFill>
                  <a:solidFill>
                    <a:srgbClr val="ffffff"/>
                  </a:solidFill>
                </a:uFill>
                <a:latin typeface="Arial"/>
              </a:rPr>
              <a:t>longsuffering toward us, not willing that any should perish but that all should come to repentance</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II Peter 3:9</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562" name="TextShape 3"/>
          <p:cNvSpPr txBox="1"/>
          <p:nvPr/>
        </p:nvSpPr>
        <p:spPr>
          <a:xfrm rot="16200000">
            <a:off x="8391600" y="4368600"/>
            <a:ext cx="986400" cy="364680"/>
          </a:xfrm>
          <a:prstGeom prst="rect">
            <a:avLst/>
          </a:prstGeom>
          <a:noFill/>
          <a:ln>
            <a:noFill/>
          </a:ln>
        </p:spPr>
        <p:txBody>
          <a:bodyPr anchor="ctr"/>
          <a:p>
            <a:pPr>
              <a:lnSpc>
                <a:spcPct val="100000"/>
              </a:lnSpc>
            </a:pPr>
            <a:fld id="{3FAAF4A3-8516-4BF8-BE5E-98CBBE1FEF8D}"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460" dur="indefinite" restart="never" nodeType="tmRoot">
          <p:childTnLst>
            <p:seq>
              <p:cTn id="1461" dur="indefinite" nodeType="mainSeq">
                <p:childTnLst>
                  <p:par>
                    <p:cTn id="1462" fill="hold">
                      <p:stCondLst>
                        <p:cond delay="indefinite"/>
                      </p:stCondLst>
                      <p:childTnLst>
                        <p:par>
                          <p:cTn id="1463" fill="hold">
                            <p:stCondLst>
                              <p:cond delay="0"/>
                            </p:stCondLst>
                            <p:childTnLst>
                              <p:par>
                                <p:cTn id="1464" nodeType="clickEffect" fill="hold" presetClass="entr" presetID="1">
                                  <p:stCondLst>
                                    <p:cond delay="0"/>
                                  </p:stCondLst>
                                  <p:childTnLst>
                                    <p:set>
                                      <p:cBhvr>
                                        <p:cTn id="1465" dur="1" fill="hold">
                                          <p:stCondLst>
                                            <p:cond delay="0"/>
                                          </p:stCondLst>
                                        </p:cTn>
                                        <p:tgtEl>
                                          <p:spTgt spid="561">
                                            <p:txEl>
                                              <p:pRg st="385" end="57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Summary, Thus Far …</a:t>
            </a:r>
            <a:endParaRPr b="0" lang="en-US" sz="1800" spc="-1" strike="noStrike">
              <a:solidFill>
                <a:srgbClr val="000000"/>
              </a:solidFill>
              <a:uFill>
                <a:solidFill>
                  <a:srgbClr val="ffffff"/>
                </a:solidFill>
              </a:uFill>
              <a:latin typeface="Arial"/>
            </a:endParaRPr>
          </a:p>
        </p:txBody>
      </p:sp>
      <p:sp>
        <p:nvSpPr>
          <p:cNvPr id="564"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Point: </a:t>
            </a:r>
            <a:r>
              <a:rPr b="1" i="1" lang="en-US" sz="2400" spc="-1" strike="noStrike" u="sng">
                <a:solidFill>
                  <a:srgbClr val="000000"/>
                </a:solidFill>
                <a:uFill>
                  <a:solidFill>
                    <a:srgbClr val="ffffff"/>
                  </a:solidFill>
                </a:uFill>
                <a:latin typeface="Arial"/>
              </a:rPr>
              <a:t>Vindication</a:t>
            </a:r>
            <a:r>
              <a:rPr b="0" lang="en-US" sz="2400" spc="-1" strike="noStrike">
                <a:solidFill>
                  <a:srgbClr val="000000"/>
                </a:solidFill>
                <a:uFill>
                  <a:solidFill>
                    <a:srgbClr val="ffffff"/>
                  </a:solidFill>
                </a:uFill>
                <a:latin typeface="Arial"/>
              </a:rPr>
              <a:t> of God’s </a:t>
            </a:r>
            <a:r>
              <a:rPr b="1" i="1" lang="en-US" sz="2400" spc="-1" strike="noStrike">
                <a:solidFill>
                  <a:srgbClr val="000000"/>
                </a:solidFill>
                <a:uFill>
                  <a:solidFill>
                    <a:srgbClr val="ffffff"/>
                  </a:solidFill>
                </a:uFill>
                <a:latin typeface="Arial"/>
              </a:rPr>
              <a:t>Word</a:t>
            </a:r>
            <a:r>
              <a:rPr b="0" lang="en-US" sz="2400" spc="-1" strike="noStrike">
                <a:solidFill>
                  <a:srgbClr val="000000"/>
                </a:solidFill>
                <a:uFill>
                  <a:solidFill>
                    <a:srgbClr val="ffffff"/>
                  </a:solidFill>
                </a:uFill>
                <a:latin typeface="Arial"/>
              </a:rPr>
              <a:t> and </a:t>
            </a:r>
            <a:r>
              <a:rPr b="1" i="1" lang="en-US" sz="2400" spc="-1" strike="noStrike">
                <a:solidFill>
                  <a:srgbClr val="000000"/>
                </a:solidFill>
                <a:uFill>
                  <a:solidFill>
                    <a:srgbClr val="ffffff"/>
                  </a:solidFill>
                </a:uFill>
                <a:latin typeface="Arial"/>
              </a:rPr>
              <a:t>promise</a:t>
            </a:r>
            <a:r>
              <a:rPr b="0" lang="en-US" sz="2400" spc="-1" strike="noStrike">
                <a:solidFill>
                  <a:srgbClr val="000000"/>
                </a:solidFill>
                <a:uFill>
                  <a:solidFill>
                    <a:srgbClr val="ffffff"/>
                  </a:solidFill>
                </a:uFill>
                <a:latin typeface="Arial"/>
              </a:rPr>
              <a:t> to Israel!</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God has the right to choose terms of mercy.</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God has the right to judicially and further harden those already hardened.</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God hardens – in part – through </a:t>
            </a:r>
            <a:r>
              <a:rPr b="1" i="1" lang="en-US" sz="2400" spc="-1" strike="noStrike">
                <a:solidFill>
                  <a:srgbClr val="000000"/>
                </a:solidFill>
                <a:uFill>
                  <a:solidFill>
                    <a:srgbClr val="ffffff"/>
                  </a:solidFill>
                </a:uFill>
                <a:latin typeface="Arial"/>
              </a:rPr>
              <a:t>leniency</a:t>
            </a:r>
            <a:r>
              <a:rPr b="0" lang="en-US" sz="2400" spc="-1" strike="noStrike">
                <a:solidFill>
                  <a:srgbClr val="000000"/>
                </a:solidFill>
                <a:uFill>
                  <a:solidFill>
                    <a:srgbClr val="ffffff"/>
                  </a:solidFill>
                </a:uFill>
                <a:latin typeface="Arial"/>
              </a:rPr>
              <a:t> and </a:t>
            </a:r>
            <a:r>
              <a:rPr b="1" i="1" lang="en-US" sz="2400" spc="-1" strike="noStrike">
                <a:solidFill>
                  <a:srgbClr val="000000"/>
                </a:solidFill>
                <a:uFill>
                  <a:solidFill>
                    <a:srgbClr val="ffffff"/>
                  </a:solidFill>
                </a:uFill>
                <a:latin typeface="Arial"/>
              </a:rPr>
              <a:t>mercy</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Point: </a:t>
            </a:r>
            <a:r>
              <a:rPr b="1" i="1" lang="en-US" sz="2400" spc="-1" strike="noStrike" u="sng">
                <a:solidFill>
                  <a:srgbClr val="000000"/>
                </a:solidFill>
                <a:uFill>
                  <a:solidFill>
                    <a:srgbClr val="ffffff"/>
                  </a:solidFill>
                </a:uFill>
                <a:latin typeface="Arial"/>
              </a:rPr>
              <a:t>Vindication</a:t>
            </a:r>
            <a:r>
              <a:rPr b="0" lang="en-US" sz="2400" spc="-1" strike="noStrike">
                <a:solidFill>
                  <a:srgbClr val="000000"/>
                </a:solidFill>
                <a:uFill>
                  <a:solidFill>
                    <a:srgbClr val="ffffff"/>
                  </a:solidFill>
                </a:uFill>
                <a:latin typeface="Arial"/>
              </a:rPr>
              <a:t> of God’s </a:t>
            </a:r>
            <a:r>
              <a:rPr b="1" i="1" lang="en-US" sz="2400" spc="-1" strike="noStrike">
                <a:solidFill>
                  <a:srgbClr val="000000"/>
                </a:solidFill>
                <a:uFill>
                  <a:solidFill>
                    <a:srgbClr val="ffffff"/>
                  </a:solidFill>
                </a:uFill>
                <a:latin typeface="Arial"/>
              </a:rPr>
              <a:t>mercy</a:t>
            </a:r>
            <a:r>
              <a:rPr b="0" lang="en-US" sz="2400" spc="-1" strike="noStrike">
                <a:solidFill>
                  <a:srgbClr val="000000"/>
                </a:solidFill>
                <a:uFill>
                  <a:solidFill>
                    <a:srgbClr val="ffffff"/>
                  </a:solidFill>
                </a:uFill>
                <a:latin typeface="Arial"/>
              </a:rPr>
              <a:t> and </a:t>
            </a:r>
            <a:r>
              <a:rPr b="1" i="1" lang="en-US" sz="2400" spc="-1" strike="noStrike">
                <a:solidFill>
                  <a:srgbClr val="000000"/>
                </a:solidFill>
                <a:uFill>
                  <a:solidFill>
                    <a:srgbClr val="ffffff"/>
                  </a:solidFill>
                </a:uFill>
                <a:latin typeface="Arial"/>
              </a:rPr>
              <a:t>judgment</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565" name="TextShape 3"/>
          <p:cNvSpPr txBox="1"/>
          <p:nvPr/>
        </p:nvSpPr>
        <p:spPr>
          <a:xfrm rot="16200000">
            <a:off x="8391600" y="4368600"/>
            <a:ext cx="986400" cy="364680"/>
          </a:xfrm>
          <a:prstGeom prst="rect">
            <a:avLst/>
          </a:prstGeom>
          <a:noFill/>
          <a:ln>
            <a:noFill/>
          </a:ln>
        </p:spPr>
        <p:txBody>
          <a:bodyPr anchor="ctr"/>
          <a:p>
            <a:pPr>
              <a:lnSpc>
                <a:spcPct val="100000"/>
              </a:lnSpc>
            </a:pPr>
            <a:fld id="{643E17C9-7DB9-448B-AB63-D818FD59DC34}"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466" dur="indefinite" restart="never" nodeType="tmRoot">
          <p:childTnLst>
            <p:seq>
              <p:cTn id="1467" dur="indefinite" nodeType="mainSeq">
                <p:childTnLst>
                  <p:par>
                    <p:cTn id="1468" fill="hold">
                      <p:stCondLst>
                        <p:cond delay="indefinite"/>
                      </p:stCondLst>
                      <p:childTnLst>
                        <p:par>
                          <p:cTn id="1469" fill="hold">
                            <p:stCondLst>
                              <p:cond delay="0"/>
                            </p:stCondLst>
                            <p:childTnLst>
                              <p:par>
                                <p:cTn id="1470" nodeType="clickEffect" fill="hold" presetClass="entr" presetID="1">
                                  <p:stCondLst>
                                    <p:cond delay="0"/>
                                  </p:stCondLst>
                                  <p:childTnLst>
                                    <p:set>
                                      <p:cBhvr>
                                        <p:cTn id="1471" dur="1" fill="hold">
                                          <p:stCondLst>
                                            <p:cond delay="0"/>
                                          </p:stCondLst>
                                        </p:cTn>
                                        <p:tgtEl>
                                          <p:spTgt spid="564">
                                            <p:txEl>
                                              <p:pRg st="56" end="100"/>
                                            </p:txEl>
                                          </p:spTgt>
                                        </p:tgtEl>
                                        <p:attrNameLst>
                                          <p:attrName>style.visibility</p:attrName>
                                        </p:attrNameLst>
                                      </p:cBhvr>
                                      <p:to>
                                        <p:strVal val="visible"/>
                                      </p:to>
                                    </p:set>
                                  </p:childTnLst>
                                </p:cTn>
                              </p:par>
                            </p:childTnLst>
                          </p:cTn>
                        </p:par>
                      </p:childTnLst>
                    </p:cTn>
                  </p:par>
                  <p:par>
                    <p:cTn id="1472" fill="hold">
                      <p:stCondLst>
                        <p:cond delay="indefinite"/>
                      </p:stCondLst>
                      <p:childTnLst>
                        <p:par>
                          <p:cTn id="1473" fill="hold">
                            <p:stCondLst>
                              <p:cond delay="0"/>
                            </p:stCondLst>
                            <p:childTnLst>
                              <p:par>
                                <p:cTn id="1474" nodeType="clickEffect" fill="hold" presetClass="entr" presetID="1">
                                  <p:stCondLst>
                                    <p:cond delay="0"/>
                                  </p:stCondLst>
                                  <p:childTnLst>
                                    <p:set>
                                      <p:cBhvr>
                                        <p:cTn id="1475" dur="1" fill="hold">
                                          <p:stCondLst>
                                            <p:cond delay="0"/>
                                          </p:stCondLst>
                                        </p:cTn>
                                        <p:tgtEl>
                                          <p:spTgt spid="564">
                                            <p:txEl>
                                              <p:pRg st="100" end="175"/>
                                            </p:txEl>
                                          </p:spTgt>
                                        </p:tgtEl>
                                        <p:attrNameLst>
                                          <p:attrName>style.visibility</p:attrName>
                                        </p:attrNameLst>
                                      </p:cBhvr>
                                      <p:to>
                                        <p:strVal val="visible"/>
                                      </p:to>
                                    </p:set>
                                  </p:childTnLst>
                                </p:cTn>
                              </p:par>
                            </p:childTnLst>
                          </p:cTn>
                        </p:par>
                      </p:childTnLst>
                    </p:cTn>
                  </p:par>
                  <p:par>
                    <p:cTn id="1476" fill="hold">
                      <p:stCondLst>
                        <p:cond delay="indefinite"/>
                      </p:stCondLst>
                      <p:childTnLst>
                        <p:par>
                          <p:cTn id="1477" fill="hold">
                            <p:stCondLst>
                              <p:cond delay="0"/>
                            </p:stCondLst>
                            <p:childTnLst>
                              <p:par>
                                <p:cTn id="1478" nodeType="clickEffect" fill="hold" presetClass="entr" presetID="1">
                                  <p:stCondLst>
                                    <p:cond delay="0"/>
                                  </p:stCondLst>
                                  <p:childTnLst>
                                    <p:set>
                                      <p:cBhvr>
                                        <p:cTn id="1479" dur="1" fill="hold">
                                          <p:stCondLst>
                                            <p:cond delay="0"/>
                                          </p:stCondLst>
                                        </p:cTn>
                                        <p:tgtEl>
                                          <p:spTgt spid="564">
                                            <p:txEl>
                                              <p:pRg st="175" end="227"/>
                                            </p:txEl>
                                          </p:spTgt>
                                        </p:tgtEl>
                                        <p:attrNameLst>
                                          <p:attrName>style.visibility</p:attrName>
                                        </p:attrNameLst>
                                      </p:cBhvr>
                                      <p:to>
                                        <p:strVal val="visible"/>
                                      </p:to>
                                    </p:set>
                                  </p:childTnLst>
                                </p:cTn>
                              </p:par>
                            </p:childTnLst>
                          </p:cTn>
                        </p:par>
                      </p:childTnLst>
                    </p:cTn>
                  </p:par>
                  <p:par>
                    <p:cTn id="1480" fill="hold">
                      <p:stCondLst>
                        <p:cond delay="indefinite"/>
                      </p:stCondLst>
                      <p:childTnLst>
                        <p:par>
                          <p:cTn id="1481" fill="hold">
                            <p:stCondLst>
                              <p:cond delay="0"/>
                            </p:stCondLst>
                            <p:childTnLst>
                              <p:par>
                                <p:cTn id="1482" nodeType="clickEffect" fill="hold" presetClass="entr" presetID="1">
                                  <p:stCondLst>
                                    <p:cond delay="0"/>
                                  </p:stCondLst>
                                  <p:childTnLst>
                                    <p:set>
                                      <p:cBhvr>
                                        <p:cTn id="1483" dur="1" fill="hold">
                                          <p:stCondLst>
                                            <p:cond delay="0"/>
                                          </p:stCondLst>
                                        </p:cTn>
                                        <p:tgtEl>
                                          <p:spTgt spid="564">
                                            <p:txEl>
                                              <p:pRg st="227" end="27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6"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The Doctrine of Reprobation</a:t>
            </a:r>
            <a:endParaRPr b="0" lang="en-US" sz="1800" spc="-1" strike="noStrike">
              <a:solidFill>
                <a:srgbClr val="000000"/>
              </a:solidFill>
              <a:uFill>
                <a:solidFill>
                  <a:srgbClr val="ffffff"/>
                </a:solidFill>
              </a:uFill>
              <a:latin typeface="Arial"/>
            </a:endParaRPr>
          </a:p>
        </p:txBody>
      </p:sp>
      <p:sp>
        <p:nvSpPr>
          <p:cNvPr id="567" name="TextShape 2"/>
          <p:cNvSpPr txBox="1"/>
          <p:nvPr/>
        </p:nvSpPr>
        <p:spPr>
          <a:xfrm>
            <a:off x="457200" y="617400"/>
            <a:ext cx="8229240" cy="4320360"/>
          </a:xfrm>
          <a:prstGeom prst="rect">
            <a:avLst/>
          </a:prstGeom>
          <a:noFill/>
          <a:ln>
            <a:noFill/>
          </a:ln>
        </p:spPr>
        <p:txBody>
          <a:bodyPr/>
          <a:p>
            <a:pPr>
              <a:lnSpc>
                <a:spcPct val="100000"/>
              </a:lnSpc>
            </a:pPr>
            <a:r>
              <a:rPr b="0" lang="en-US" sz="2000" spc="-1" strike="noStrike">
                <a:solidFill>
                  <a:srgbClr val="000000"/>
                </a:solidFill>
                <a:uFill>
                  <a:solidFill>
                    <a:srgbClr val="ffffff"/>
                  </a:solidFill>
                </a:uFill>
                <a:latin typeface="Arial"/>
              </a:rPr>
              <a:t>As Christians in the Reformed tradition, we affirm </a:t>
            </a:r>
            <a:r>
              <a:rPr b="1" lang="en-US" sz="2000" spc="-1" strike="noStrike">
                <a:solidFill>
                  <a:srgbClr val="000000"/>
                </a:solidFill>
                <a:uFill>
                  <a:solidFill>
                    <a:srgbClr val="ffffff"/>
                  </a:solidFill>
                </a:uFill>
                <a:latin typeface="Arial"/>
              </a:rPr>
              <a:t>the biblical view of providence that affirms the world is governed by God’s sovereign ordination </a:t>
            </a:r>
            <a:r>
              <a:rPr b="0" lang="en-US" sz="2000" spc="-1" strike="noStrike">
                <a:solidFill>
                  <a:srgbClr val="000000"/>
                </a:solidFill>
                <a:uFill>
                  <a:solidFill>
                    <a:srgbClr val="ffffff"/>
                  </a:solidFill>
                </a:uFill>
                <a:latin typeface="Arial"/>
              </a:rPr>
              <a:t>(</a:t>
            </a:r>
            <a:r>
              <a:rPr b="1" lang="en-US" sz="2000" spc="-1" strike="noStrike">
                <a:solidFill>
                  <a:srgbClr val="d1282e"/>
                </a:solidFill>
                <a:uFill>
                  <a:solidFill>
                    <a:srgbClr val="ffffff"/>
                  </a:solidFill>
                </a:uFill>
                <a:latin typeface="Arial"/>
              </a:rPr>
              <a:t>Eph. 1:11</a:t>
            </a:r>
            <a:r>
              <a:rPr b="0" lang="en-US" sz="2000" spc="-1" strike="noStrike">
                <a:solidFill>
                  <a:srgbClr val="000000"/>
                </a:solidFill>
                <a:uFill>
                  <a:solidFill>
                    <a:srgbClr val="ffffff"/>
                  </a:solidFill>
                </a:uFill>
                <a:latin typeface="Arial"/>
              </a:rPr>
              <a:t>). The length of our lives, the color of our hair, your reading of this magazine, and </a:t>
            </a:r>
            <a:r>
              <a:rPr b="1" lang="en-US" sz="2000" spc="-1" strike="noStrike">
                <a:solidFill>
                  <a:srgbClr val="000000"/>
                </a:solidFill>
                <a:uFill>
                  <a:solidFill>
                    <a:srgbClr val="ffffff"/>
                  </a:solidFill>
                </a:uFill>
                <a:latin typeface="Arial"/>
              </a:rPr>
              <a:t>everything else that ever happens was decreed by God</a:t>
            </a:r>
            <a:r>
              <a:rPr b="0" lang="en-US" sz="2000" spc="-1" strike="noStrike">
                <a:solidFill>
                  <a:srgbClr val="000000"/>
                </a:solidFill>
                <a:uFill>
                  <a:solidFill>
                    <a:srgbClr val="ffffff"/>
                  </a:solidFill>
                </a:uFill>
                <a:latin typeface="Arial"/>
              </a:rPr>
              <a:t>. In ordaining certain events, </a:t>
            </a:r>
            <a:r>
              <a:rPr b="1" lang="en-US" sz="2000" spc="-1" strike="noStrike">
                <a:solidFill>
                  <a:srgbClr val="000000"/>
                </a:solidFill>
                <a:uFill>
                  <a:solidFill>
                    <a:srgbClr val="ffffff"/>
                  </a:solidFill>
                </a:uFill>
                <a:latin typeface="Arial"/>
              </a:rPr>
              <a:t>God did </a:t>
            </a:r>
            <a:r>
              <a:rPr b="1" lang="en-US" sz="2000" spc="-1" strike="noStrike" u="sng">
                <a:solidFill>
                  <a:srgbClr val="000000"/>
                </a:solidFill>
                <a:uFill>
                  <a:solidFill>
                    <a:srgbClr val="ffffff"/>
                  </a:solidFill>
                </a:uFill>
                <a:latin typeface="Arial"/>
              </a:rPr>
              <a:t>not</a:t>
            </a:r>
            <a:r>
              <a:rPr b="1" lang="en-US" sz="2000" spc="-1" strike="noStrike">
                <a:solidFill>
                  <a:srgbClr val="000000"/>
                </a:solidFill>
                <a:uFill>
                  <a:solidFill>
                    <a:srgbClr val="ffffff"/>
                  </a:solidFill>
                </a:uFill>
                <a:latin typeface="Arial"/>
              </a:rPr>
              <a:t> first look into the future and then</a:t>
            </a:r>
            <a:r>
              <a:rPr b="0" lang="en-US" sz="2000" spc="-1" strike="noStrike">
                <a:solidFill>
                  <a:srgbClr val="000000"/>
                </a:solidFill>
                <a:uFill>
                  <a:solidFill>
                    <a:srgbClr val="ffffff"/>
                  </a:solidFill>
                </a:uFill>
                <a:latin typeface="Arial"/>
              </a:rPr>
              <a:t>, seeing how they would transpire, </a:t>
            </a:r>
            <a:r>
              <a:rPr b="1" lang="en-US" sz="2000" spc="-1" strike="noStrike">
                <a:solidFill>
                  <a:srgbClr val="000000"/>
                </a:solidFill>
                <a:uFill>
                  <a:solidFill>
                    <a:srgbClr val="ffffff"/>
                  </a:solidFill>
                </a:uFill>
                <a:latin typeface="Arial"/>
              </a:rPr>
              <a:t>ordain them</a:t>
            </a:r>
            <a:r>
              <a:rPr b="0" lang="en-US" sz="2000" spc="-1" strike="noStrike">
                <a:solidFill>
                  <a:srgbClr val="000000"/>
                </a:solidFill>
                <a:uFill>
                  <a:solidFill>
                    <a:srgbClr val="ffffff"/>
                  </a:solidFill>
                </a:uFill>
                <a:latin typeface="Arial"/>
              </a:rPr>
              <a:t>. Rather, God ordained them, including the means through which the events occur.</a:t>
            </a:r>
            <a:endParaRPr b="1"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Those things that God has ordained </a:t>
            </a:r>
            <a:r>
              <a:rPr b="1" lang="en-US" sz="2000" spc="-1" strike="noStrike">
                <a:solidFill>
                  <a:srgbClr val="000000"/>
                </a:solidFill>
                <a:uFill>
                  <a:solidFill>
                    <a:srgbClr val="ffffff"/>
                  </a:solidFill>
                </a:uFill>
                <a:latin typeface="Arial"/>
              </a:rPr>
              <a:t>include also the eternal salvation of His people</a:t>
            </a:r>
            <a:r>
              <a:rPr b="0" lang="en-US" sz="2000" spc="-1" strike="noStrike">
                <a:solidFill>
                  <a:srgbClr val="000000"/>
                </a:solidFill>
                <a:uFill>
                  <a:solidFill>
                    <a:srgbClr val="ffffff"/>
                  </a:solidFill>
                </a:uFill>
                <a:latin typeface="Arial"/>
              </a:rPr>
              <a:t>, thus leaving the rest of mankind eternally damned. In </a:t>
            </a:r>
            <a:r>
              <a:rPr b="1" lang="en-US" sz="2000" spc="-1" strike="noStrike">
                <a:solidFill>
                  <a:srgbClr val="d1282e"/>
                </a:solidFill>
                <a:uFill>
                  <a:solidFill>
                    <a:srgbClr val="ffffff"/>
                  </a:solidFill>
                </a:uFill>
                <a:latin typeface="Arial"/>
              </a:rPr>
              <a:t>Romans 9:13</a:t>
            </a:r>
            <a:r>
              <a:rPr b="1" lang="en-US" sz="2000" spc="-1" strike="noStrike">
                <a:solidFill>
                  <a:srgbClr val="000000"/>
                </a:solidFill>
                <a:uFill>
                  <a:solidFill>
                    <a:srgbClr val="ffffff"/>
                  </a:solidFill>
                </a:uFill>
                <a:latin typeface="Arial"/>
              </a:rPr>
              <a:t>, Paul uses the example of Jacob and Esau to </a:t>
            </a:r>
            <a:r>
              <a:rPr b="1" lang="en-US" sz="2000" spc="-1" strike="noStrike" u="sng">
                <a:solidFill>
                  <a:srgbClr val="000000"/>
                </a:solidFill>
                <a:uFill>
                  <a:solidFill>
                    <a:srgbClr val="ffffff"/>
                  </a:solidFill>
                </a:uFill>
                <a:latin typeface="Arial"/>
              </a:rPr>
              <a:t>demonstrate that salvation and damnation are the results of His sovereign choice</a:t>
            </a:r>
            <a:r>
              <a:rPr b="0" lang="en-US" sz="2000" spc="-1" strike="noStrike">
                <a:solidFill>
                  <a:srgbClr val="000000"/>
                </a:solidFill>
                <a:uFill>
                  <a:solidFill>
                    <a:srgbClr val="ffffff"/>
                  </a:solidFill>
                </a:uFill>
                <a:latin typeface="Arial"/>
              </a:rPr>
              <a:t>. From eternity past, God permitted Esau’s (and the rest of humanity’s) fall into destruction.</a:t>
            </a:r>
            <a:endParaRPr b="1" lang="en-US" sz="2000" spc="-1" strike="noStrike">
              <a:solidFill>
                <a:srgbClr val="000000"/>
              </a:solidFill>
              <a:uFill>
                <a:solidFill>
                  <a:srgbClr val="ffffff"/>
                </a:solidFill>
              </a:uFill>
              <a:latin typeface="Arial"/>
            </a:endParaRPr>
          </a:p>
        </p:txBody>
      </p:sp>
      <p:sp>
        <p:nvSpPr>
          <p:cNvPr id="568" name="TextShape 3"/>
          <p:cNvSpPr txBox="1"/>
          <p:nvPr/>
        </p:nvSpPr>
        <p:spPr>
          <a:xfrm rot="16200000">
            <a:off x="8391600" y="4368600"/>
            <a:ext cx="986400" cy="364680"/>
          </a:xfrm>
          <a:prstGeom prst="rect">
            <a:avLst/>
          </a:prstGeom>
          <a:noFill/>
          <a:ln>
            <a:noFill/>
          </a:ln>
        </p:spPr>
        <p:txBody>
          <a:bodyPr anchor="ctr"/>
          <a:p>
            <a:pPr>
              <a:lnSpc>
                <a:spcPct val="100000"/>
              </a:lnSpc>
            </a:pPr>
            <a:fld id="{06ABD500-3CC4-46E7-9DBE-84B1244A9349}"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484" dur="indefinite" restart="never" nodeType="tmRoot">
          <p:childTnLst>
            <p:seq>
              <p:cTn id="1485" nodeType="mainSeq"/>
              <p:prevCondLst>
                <p:cond delay="0" evt="onPrev">
                  <p:tgtEl>
                    <p:sldTgt/>
                  </p:tgtEl>
                </p:cond>
              </p:prevCondLst>
              <p:nextCondLst>
                <p:cond delay="0" evt="onNext">
                  <p:tgtEl>
                    <p:sldTgt/>
                  </p:tgtEl>
                </p:cond>
              </p:nextCondLst>
            </p:seq>
          </p:childTnLst>
        </p:cTn>
      </p:par>
    </p:tnLst>
  </p:timing>
</p:sld>
</file>

<file path=ppt/slides/slide1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Reprobation is Passive to God</a:t>
            </a:r>
            <a:endParaRPr b="0" lang="en-US" sz="1800" spc="-1" strike="noStrike">
              <a:solidFill>
                <a:srgbClr val="000000"/>
              </a:solidFill>
              <a:uFill>
                <a:solidFill>
                  <a:srgbClr val="ffffff"/>
                </a:solidFill>
              </a:uFill>
              <a:latin typeface="Arial"/>
            </a:endParaRPr>
          </a:p>
        </p:txBody>
      </p:sp>
      <p:sp>
        <p:nvSpPr>
          <p:cNvPr id="570" name="TextShape 2"/>
          <p:cNvSpPr txBox="1"/>
          <p:nvPr/>
        </p:nvSpPr>
        <p:spPr>
          <a:xfrm>
            <a:off x="457200" y="617400"/>
            <a:ext cx="8229240" cy="4320360"/>
          </a:xfrm>
          <a:prstGeom prst="rect">
            <a:avLst/>
          </a:prstGeom>
          <a:noFill/>
          <a:ln>
            <a:noFill/>
          </a:ln>
        </p:spPr>
        <p:txBody>
          <a:bodyPr/>
          <a:p>
            <a:pPr>
              <a:lnSpc>
                <a:spcPct val="100000"/>
              </a:lnSpc>
            </a:pPr>
            <a:r>
              <a:rPr b="0" lang="en-US" sz="2000" spc="-1" strike="noStrike">
                <a:solidFill>
                  <a:srgbClr val="000000"/>
                </a:solidFill>
                <a:uFill>
                  <a:solidFill>
                    <a:srgbClr val="ffffff"/>
                  </a:solidFill>
                </a:uFill>
                <a:latin typeface="Arial"/>
              </a:rPr>
              <a:t>In today’s passage, Paul addresses </a:t>
            </a:r>
            <a:r>
              <a:rPr b="1" lang="en-US" sz="2000" spc="-1" strike="noStrike">
                <a:solidFill>
                  <a:srgbClr val="000000"/>
                </a:solidFill>
                <a:uFill>
                  <a:solidFill>
                    <a:srgbClr val="ffffff"/>
                  </a:solidFill>
                </a:uFill>
                <a:latin typeface="Arial"/>
              </a:rPr>
              <a:t>the objection that arises from this teaching</a:t>
            </a:r>
            <a:r>
              <a:rPr b="0" lang="en-US" sz="2000" spc="-1" strike="noStrike">
                <a:solidFill>
                  <a:srgbClr val="000000"/>
                </a:solidFill>
                <a:uFill>
                  <a:solidFill>
                    <a:srgbClr val="ffffff"/>
                  </a:solidFill>
                </a:uFill>
                <a:latin typeface="Arial"/>
              </a:rPr>
              <a:t>. </a:t>
            </a:r>
            <a:r>
              <a:rPr b="1" i="1" lang="en-US" sz="2000" spc="-1" strike="noStrike" u="sng">
                <a:solidFill>
                  <a:srgbClr val="000000"/>
                </a:solidFill>
                <a:uFill>
                  <a:solidFill>
                    <a:srgbClr val="ffffff"/>
                  </a:solidFill>
                </a:uFill>
                <a:latin typeface="Arial"/>
              </a:rPr>
              <a:t>How can God be just</a:t>
            </a:r>
            <a:r>
              <a:rPr b="1" i="1" lang="en-US" sz="2000" spc="-1" strike="noStrike">
                <a:solidFill>
                  <a:srgbClr val="000000"/>
                </a:solidFill>
                <a:uFill>
                  <a:solidFill>
                    <a:srgbClr val="ffffff"/>
                  </a:solidFill>
                </a:uFill>
                <a:latin typeface="Arial"/>
              </a:rPr>
              <a:t> and yet punish some people if their wickedness and condemnation is foreordained?</a:t>
            </a:r>
            <a:r>
              <a:rPr b="0" lang="en-US" sz="2000" spc="-1" strike="noStrike">
                <a:solidFill>
                  <a:srgbClr val="000000"/>
                </a:solidFill>
                <a:uFill>
                  <a:solidFill>
                    <a:srgbClr val="ffffff"/>
                  </a:solidFill>
                </a:uFill>
                <a:latin typeface="Arial"/>
              </a:rPr>
              <a:t> </a:t>
            </a:r>
            <a:r>
              <a:rPr b="1" lang="en-US" sz="2000" spc="-1" strike="noStrike" u="sng">
                <a:solidFill>
                  <a:srgbClr val="d1282e"/>
                </a:solidFill>
                <a:uFill>
                  <a:solidFill>
                    <a:srgbClr val="ffffff"/>
                  </a:solidFill>
                </a:uFill>
                <a:latin typeface="Arial"/>
              </a:rPr>
              <a:t>Romans 9:14–24</a:t>
            </a:r>
            <a:r>
              <a:rPr b="1" lang="en-US" sz="2000" spc="-1" strike="noStrike" u="sng">
                <a:solidFill>
                  <a:srgbClr val="000000"/>
                </a:solidFill>
                <a:uFill>
                  <a:solidFill>
                    <a:srgbClr val="ffffff"/>
                  </a:solidFill>
                </a:uFill>
                <a:latin typeface="Arial"/>
              </a:rPr>
              <a:t> answers this question</a:t>
            </a:r>
            <a:r>
              <a:rPr b="1" lang="en-US" sz="2000" spc="-1" strike="noStrike">
                <a:solidFill>
                  <a:srgbClr val="000000"/>
                </a:solidFill>
                <a:uFill>
                  <a:solidFill>
                    <a:srgbClr val="ffffff"/>
                  </a:solidFill>
                </a:uFill>
                <a:latin typeface="Arial"/>
              </a:rPr>
              <a:t> by appealing to God’s authority and glory</a:t>
            </a:r>
            <a:r>
              <a:rPr b="0" lang="en-US" sz="2000" spc="-1" strike="noStrike">
                <a:solidFill>
                  <a:srgbClr val="000000"/>
                </a:solidFill>
                <a:uFill>
                  <a:solidFill>
                    <a:srgbClr val="ffffff"/>
                  </a:solidFill>
                </a:uFill>
                <a:latin typeface="Arial"/>
              </a:rPr>
              <a:t>. As the Creator, God has the right to do with His creation as He pleases. </a:t>
            </a:r>
            <a:r>
              <a:rPr b="1" lang="en-US" sz="2000" spc="-1" strike="noStrike">
                <a:solidFill>
                  <a:srgbClr val="000000"/>
                </a:solidFill>
                <a:uFill>
                  <a:solidFill>
                    <a:srgbClr val="ffffff"/>
                  </a:solidFill>
                </a:uFill>
                <a:latin typeface="Arial"/>
              </a:rPr>
              <a:t>God is just </a:t>
            </a:r>
            <a:r>
              <a:rPr b="0" lang="en-US" sz="2000" spc="-1" strike="noStrike">
                <a:solidFill>
                  <a:srgbClr val="000000"/>
                </a:solidFill>
                <a:uFill>
                  <a:solidFill>
                    <a:srgbClr val="ffffff"/>
                  </a:solidFill>
                </a:uFill>
                <a:latin typeface="Arial"/>
              </a:rPr>
              <a:t>and His glory is manifested </a:t>
            </a:r>
            <a:r>
              <a:rPr b="1" lang="en-US" sz="2000" spc="-1" strike="noStrike">
                <a:solidFill>
                  <a:srgbClr val="000000"/>
                </a:solidFill>
                <a:uFill>
                  <a:solidFill>
                    <a:srgbClr val="ffffff"/>
                  </a:solidFill>
                </a:uFill>
                <a:latin typeface="Arial"/>
              </a:rPr>
              <a:t>in punishing those </a:t>
            </a:r>
            <a:r>
              <a:rPr b="1" lang="en-US" sz="2000" spc="-1" strike="noStrike" u="sng">
                <a:solidFill>
                  <a:srgbClr val="000000"/>
                </a:solidFill>
                <a:uFill>
                  <a:solidFill>
                    <a:srgbClr val="ffffff"/>
                  </a:solidFill>
                </a:uFill>
                <a:latin typeface="Arial"/>
              </a:rPr>
              <a:t>whom He has ordained to do evil</a:t>
            </a:r>
            <a:r>
              <a:rPr b="0" lang="en-US" sz="2000" spc="-1" strike="noStrike">
                <a:solidFill>
                  <a:srgbClr val="000000"/>
                </a:solidFill>
                <a:uFill>
                  <a:solidFill>
                    <a:srgbClr val="ffffff"/>
                  </a:solidFill>
                </a:uFill>
                <a:latin typeface="Arial"/>
              </a:rPr>
              <a:t> just as a potter has the right to make some vessels fit for destruction (</a:t>
            </a:r>
            <a:r>
              <a:rPr b="1" lang="en-US" sz="2000" spc="-1" strike="noStrike">
                <a:solidFill>
                  <a:srgbClr val="d1282e"/>
                </a:solidFill>
                <a:uFill>
                  <a:solidFill>
                    <a:srgbClr val="ffffff"/>
                  </a:solidFill>
                </a:uFill>
                <a:latin typeface="Arial"/>
              </a:rPr>
              <a:t>vv. 19–24</a:t>
            </a:r>
            <a:r>
              <a:rPr b="0" lang="en-US" sz="20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This </a:t>
            </a:r>
            <a:r>
              <a:rPr b="1" lang="en-US" sz="2000" spc="-1" strike="noStrike">
                <a:solidFill>
                  <a:srgbClr val="000000"/>
                </a:solidFill>
                <a:uFill>
                  <a:solidFill>
                    <a:srgbClr val="ffffff"/>
                  </a:solidFill>
                </a:uFill>
                <a:latin typeface="Arial"/>
              </a:rPr>
              <a:t>decree of reprobation is God’s action in leaving some people in their state of sinfulness</a:t>
            </a:r>
            <a:r>
              <a:rPr b="0" lang="en-US" sz="2000" spc="-1" strike="noStrike">
                <a:solidFill>
                  <a:srgbClr val="000000"/>
                </a:solidFill>
                <a:uFill>
                  <a:solidFill>
                    <a:srgbClr val="ffffff"/>
                  </a:solidFill>
                </a:uFill>
                <a:latin typeface="Arial"/>
              </a:rPr>
              <a:t>, thus leading to their damnation. The </a:t>
            </a:r>
            <a:r>
              <a:rPr b="1" lang="en-US" sz="2000" spc="-1" strike="noStrike">
                <a:solidFill>
                  <a:srgbClr val="000000"/>
                </a:solidFill>
                <a:uFill>
                  <a:solidFill>
                    <a:srgbClr val="ffffff"/>
                  </a:solidFill>
                </a:uFill>
                <a:latin typeface="Arial"/>
              </a:rPr>
              <a:t>verb </a:t>
            </a:r>
            <a:r>
              <a:rPr b="1" i="1" lang="en-US" sz="2000" spc="-1" strike="noStrike">
                <a:solidFill>
                  <a:srgbClr val="000000"/>
                </a:solidFill>
                <a:uFill>
                  <a:solidFill>
                    <a:srgbClr val="ffffff"/>
                  </a:solidFill>
                </a:uFill>
                <a:latin typeface="Arial"/>
              </a:rPr>
              <a:t>“prepare” </a:t>
            </a:r>
            <a:r>
              <a:rPr b="1" lang="en-US" sz="2000" spc="-1" strike="noStrike">
                <a:solidFill>
                  <a:srgbClr val="000000"/>
                </a:solidFill>
                <a:uFill>
                  <a:solidFill>
                    <a:srgbClr val="ffffff"/>
                  </a:solidFill>
                </a:uFill>
                <a:latin typeface="Arial"/>
              </a:rPr>
              <a:t>in </a:t>
            </a:r>
            <a:r>
              <a:rPr b="1" lang="en-US" sz="2000" spc="-1" strike="noStrike">
                <a:solidFill>
                  <a:srgbClr val="d1282e"/>
                </a:solidFill>
                <a:uFill>
                  <a:solidFill>
                    <a:srgbClr val="ffffff"/>
                  </a:solidFill>
                </a:uFill>
                <a:latin typeface="Arial"/>
              </a:rPr>
              <a:t>verse 22 </a:t>
            </a:r>
            <a:r>
              <a:rPr b="1" lang="en-US" sz="2000" spc="-1" strike="noStrike" u="sng">
                <a:solidFill>
                  <a:srgbClr val="000000"/>
                </a:solidFill>
                <a:uFill>
                  <a:solidFill>
                    <a:srgbClr val="ffffff"/>
                  </a:solidFill>
                </a:uFill>
                <a:latin typeface="Arial"/>
              </a:rPr>
              <a:t>is passive</a:t>
            </a:r>
            <a:r>
              <a:rPr b="1" lang="en-US" sz="2000" spc="-1" strike="noStrike">
                <a:solidFill>
                  <a:srgbClr val="000000"/>
                </a:solidFill>
                <a:uFill>
                  <a:solidFill>
                    <a:srgbClr val="ffffff"/>
                  </a:solidFill>
                </a:uFill>
                <a:latin typeface="Arial"/>
              </a:rPr>
              <a:t> as opposed to its active use in </a:t>
            </a:r>
            <a:r>
              <a:rPr b="1" lang="en-US" sz="2000" spc="-1" strike="noStrike">
                <a:solidFill>
                  <a:srgbClr val="d1282e"/>
                </a:solidFill>
                <a:uFill>
                  <a:solidFill>
                    <a:srgbClr val="ffffff"/>
                  </a:solidFill>
                </a:uFill>
                <a:latin typeface="Arial"/>
              </a:rPr>
              <a:t>verse 23</a:t>
            </a:r>
            <a:r>
              <a:rPr b="0" lang="en-US" sz="2000" spc="-1" strike="noStrike">
                <a:solidFill>
                  <a:srgbClr val="000000"/>
                </a:solidFill>
                <a:uFill>
                  <a:solidFill>
                    <a:srgbClr val="ffffff"/>
                  </a:solidFill>
                </a:uFill>
                <a:latin typeface="Arial"/>
              </a:rPr>
              <a:t>, where it refers to God’s work of election of some to salvation. Out of the mass of humanity God actively elects some to salvation and </a:t>
            </a:r>
            <a:r>
              <a:rPr b="1" lang="en-US" sz="2000" spc="-1" strike="noStrike" u="sng">
                <a:solidFill>
                  <a:srgbClr val="000000"/>
                </a:solidFill>
                <a:uFill>
                  <a:solidFill>
                    <a:srgbClr val="ffffff"/>
                  </a:solidFill>
                </a:uFill>
                <a:latin typeface="Arial"/>
              </a:rPr>
              <a:t>passes over the rest</a:t>
            </a:r>
            <a:r>
              <a:rPr b="1" lang="en-US" sz="2000" spc="-1" strike="noStrike">
                <a:solidFill>
                  <a:srgbClr val="000000"/>
                </a:solidFill>
                <a:uFill>
                  <a:solidFill>
                    <a:srgbClr val="ffffff"/>
                  </a:solidFill>
                </a:uFill>
                <a:latin typeface="Arial"/>
              </a:rPr>
              <a:t>, leaving them in their wickedness</a:t>
            </a:r>
            <a:r>
              <a:rPr b="0" lang="en-US" sz="20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571" name="TextShape 3"/>
          <p:cNvSpPr txBox="1"/>
          <p:nvPr/>
        </p:nvSpPr>
        <p:spPr>
          <a:xfrm rot="16200000">
            <a:off x="8391600" y="4368600"/>
            <a:ext cx="986400" cy="364680"/>
          </a:xfrm>
          <a:prstGeom prst="rect">
            <a:avLst/>
          </a:prstGeom>
          <a:noFill/>
          <a:ln>
            <a:noFill/>
          </a:ln>
        </p:spPr>
        <p:txBody>
          <a:bodyPr anchor="ctr"/>
          <a:p>
            <a:pPr>
              <a:lnSpc>
                <a:spcPct val="100000"/>
              </a:lnSpc>
            </a:pPr>
            <a:fld id="{B67F30EF-342F-4212-A8B6-20E8005C5BAC}"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486" dur="indefinite" restart="never" nodeType="tmRoot">
          <p:childTnLst>
            <p:seq>
              <p:cTn id="1487"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Calvinism Is Orthodoxy?</a:t>
            </a:r>
            <a:endParaRPr b="0" lang="en-US" sz="1800" spc="-1" strike="noStrike">
              <a:solidFill>
                <a:srgbClr val="000000"/>
              </a:solidFill>
              <a:uFill>
                <a:solidFill>
                  <a:srgbClr val="ffffff"/>
                </a:solidFill>
              </a:uFill>
              <a:latin typeface="Arial"/>
            </a:endParaRPr>
          </a:p>
        </p:txBody>
      </p:sp>
      <p:sp>
        <p:nvSpPr>
          <p:cNvPr id="172"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arabicPeriod"/>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Calvin’s theology has been </a:t>
            </a:r>
            <a:r>
              <a:rPr b="1" i="1" lang="en-US" sz="2400" spc="-1" strike="noStrike">
                <a:solidFill>
                  <a:srgbClr val="000000"/>
                </a:solidFill>
                <a:uFill>
                  <a:solidFill>
                    <a:srgbClr val="ffffff"/>
                  </a:solidFill>
                </a:uFill>
                <a:latin typeface="Arial"/>
              </a:rPr>
              <a:t>the</a:t>
            </a:r>
            <a:r>
              <a:rPr b="0" lang="en-US" sz="2400" spc="-1" strike="noStrike">
                <a:solidFill>
                  <a:srgbClr val="000000"/>
                </a:solidFill>
                <a:uFill>
                  <a:solidFill>
                    <a:srgbClr val="ffffff"/>
                  </a:solidFill>
                </a:uFill>
                <a:latin typeface="Arial"/>
              </a:rPr>
              <a:t> definition of orthodoxy since the early church!  How can you believe such a heretical, liberal view?”</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a:buChar char="•"/>
            </a:pPr>
            <a:r>
              <a:rPr b="0" i="1" lang="en-US" sz="2400" spc="-1" strike="noStrike">
                <a:solidFill>
                  <a:srgbClr val="000000"/>
                </a:solidFill>
                <a:uFill>
                  <a:solidFill>
                    <a:srgbClr val="ffffff"/>
                  </a:solidFill>
                </a:uFill>
                <a:latin typeface="Arial"/>
              </a:rPr>
              <a:t>“</a:t>
            </a:r>
            <a:r>
              <a:rPr b="1" i="1" lang="en-US" sz="2400" spc="-1" strike="noStrike">
                <a:solidFill>
                  <a:srgbClr val="000000"/>
                </a:solidFill>
                <a:uFill>
                  <a:solidFill>
                    <a:srgbClr val="ffffff"/>
                  </a:solidFill>
                </a:uFill>
                <a:latin typeface="Arial"/>
              </a:rPr>
              <a:t>Soft</a:t>
            </a:r>
            <a:r>
              <a:rPr b="0" i="1" lang="en-US" sz="2400" spc="-1" strike="noStrike">
                <a:solidFill>
                  <a:srgbClr val="000000"/>
                </a:solidFill>
                <a:uFill>
                  <a:solidFill>
                    <a:srgbClr val="ffffff"/>
                  </a:solidFill>
                </a:uFill>
                <a:latin typeface="Arial"/>
              </a:rPr>
              <a:t> answer turns away wrath”</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Proverbs 15:1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a:buChar char="•"/>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What is our standard for truth?”</a:t>
            </a:r>
            <a:endParaRPr b="1" lang="en-US" sz="2000" spc="-1" strike="noStrike">
              <a:solidFill>
                <a:srgbClr val="000000"/>
              </a:solidFill>
              <a:uFill>
                <a:solidFill>
                  <a:srgbClr val="ffffff"/>
                </a:solidFill>
              </a:uFill>
              <a:latin typeface="Arial"/>
            </a:endParaRPr>
          </a:p>
          <a:p>
            <a:pPr lvl="1" marL="687240" indent="-345600">
              <a:lnSpc>
                <a:spcPct val="100000"/>
              </a:lnSpc>
              <a:buClr>
                <a:srgbClr val="d1282e"/>
              </a:buClr>
              <a:buFont typeface="Arial"/>
              <a:buChar char="•"/>
            </a:pPr>
            <a:r>
              <a:rPr b="0" lang="en-US" sz="2400" spc="-1" strike="noStrike">
                <a:solidFill>
                  <a:srgbClr val="000000"/>
                </a:solidFill>
                <a:uFill>
                  <a:solidFill>
                    <a:srgbClr val="ffffff"/>
                  </a:solidFill>
                </a:uFill>
                <a:latin typeface="Arial"/>
              </a:rPr>
              <a:t>Opinions of majority (</a:t>
            </a:r>
            <a:r>
              <a:rPr b="1" lang="en-US" sz="2400" spc="-1" strike="noStrike">
                <a:solidFill>
                  <a:srgbClr val="d1282e"/>
                </a:solidFill>
                <a:uFill>
                  <a:solidFill>
                    <a:srgbClr val="ffffff"/>
                  </a:solidFill>
                </a:uFill>
                <a:latin typeface="Arial"/>
              </a:rPr>
              <a:t>Luke 13:23-30; Matt. 7:13-14</a:t>
            </a:r>
            <a:r>
              <a:rPr b="0" lang="en-US" sz="24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1" marL="687240" indent="-345600">
              <a:lnSpc>
                <a:spcPct val="100000"/>
              </a:lnSpc>
              <a:buClr>
                <a:srgbClr val="d1282e"/>
              </a:buClr>
              <a:buFont typeface="Arial"/>
              <a:buChar char="•"/>
            </a:pPr>
            <a:r>
              <a:rPr b="0" lang="en-US" sz="2400" spc="-1" strike="noStrike">
                <a:solidFill>
                  <a:srgbClr val="000000"/>
                </a:solidFill>
                <a:uFill>
                  <a:solidFill>
                    <a:srgbClr val="ffffff"/>
                  </a:solidFill>
                </a:uFill>
                <a:latin typeface="Arial"/>
              </a:rPr>
              <a:t>Traditions of men (</a:t>
            </a:r>
            <a:r>
              <a:rPr b="1" lang="en-US" sz="2400" spc="-1" strike="noStrike">
                <a:solidFill>
                  <a:srgbClr val="d1282e"/>
                </a:solidFill>
                <a:uFill>
                  <a:solidFill>
                    <a:srgbClr val="ffffff"/>
                  </a:solidFill>
                </a:uFill>
                <a:latin typeface="Arial"/>
              </a:rPr>
              <a:t>Matthew 15:1-9</a:t>
            </a:r>
            <a:r>
              <a:rPr b="0" lang="en-US" sz="24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marL="230040" indent="-345600">
              <a:lnSpc>
                <a:spcPct val="100000"/>
              </a:lnSpc>
              <a:buClr>
                <a:srgbClr val="000000"/>
              </a:buClr>
              <a:buFont typeface="Arial"/>
              <a:buChar char="•"/>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If continuity is standard, then why Reformation?”</a:t>
            </a:r>
            <a:endParaRPr b="1" lang="en-US" sz="2000" spc="-1" strike="noStrike">
              <a:solidFill>
                <a:srgbClr val="000000"/>
              </a:solidFill>
              <a:uFill>
                <a:solidFill>
                  <a:srgbClr val="ffffff"/>
                </a:solidFill>
              </a:uFill>
              <a:latin typeface="Arial"/>
            </a:endParaRPr>
          </a:p>
          <a:p>
            <a:pPr marL="230040" indent="-345600">
              <a:lnSpc>
                <a:spcPct val="100000"/>
              </a:lnSpc>
              <a:buClr>
                <a:srgbClr val="000000"/>
              </a:buClr>
              <a:buFont typeface="Arial"/>
              <a:buChar char="•"/>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Is there </a:t>
            </a:r>
            <a:r>
              <a:rPr b="1" i="1" lang="en-US" sz="2400" spc="-1" strike="noStrike">
                <a:solidFill>
                  <a:srgbClr val="000000"/>
                </a:solidFill>
                <a:uFill>
                  <a:solidFill>
                    <a:srgbClr val="ffffff"/>
                  </a:solidFill>
                </a:uFill>
                <a:latin typeface="Arial"/>
              </a:rPr>
              <a:t>really</a:t>
            </a:r>
            <a:r>
              <a:rPr b="0" lang="en-US" sz="2400" spc="-1" strike="noStrike">
                <a:solidFill>
                  <a:srgbClr val="000000"/>
                </a:solidFill>
                <a:uFill>
                  <a:solidFill>
                    <a:srgbClr val="ffffff"/>
                  </a:solidFill>
                </a:uFill>
                <a:latin typeface="Arial"/>
              </a:rPr>
              <a:t> continuity?”</a:t>
            </a:r>
            <a:endParaRPr b="1" lang="en-US" sz="2000" spc="-1" strike="noStrike">
              <a:solidFill>
                <a:srgbClr val="000000"/>
              </a:solidFill>
              <a:uFill>
                <a:solidFill>
                  <a:srgbClr val="ffffff"/>
                </a:solidFill>
              </a:uFill>
              <a:latin typeface="Arial"/>
            </a:endParaRPr>
          </a:p>
          <a:p>
            <a:pPr marL="230040" indent="-345600">
              <a:lnSpc>
                <a:spcPct val="100000"/>
              </a:lnSpc>
              <a:buClr>
                <a:srgbClr val="000000"/>
              </a:buClr>
              <a:buFont typeface="Arial"/>
              <a:buChar char="•"/>
            </a:pPr>
            <a:r>
              <a:rPr b="0" lang="en-US" sz="2400" spc="-1" strike="noStrike">
                <a:solidFill>
                  <a:srgbClr val="000000"/>
                </a:solidFill>
                <a:uFill>
                  <a:solidFill>
                    <a:srgbClr val="ffffff"/>
                  </a:solidFill>
                </a:uFill>
                <a:latin typeface="Arial"/>
              </a:rPr>
              <a:t>Logical Fallacy:  </a:t>
            </a:r>
            <a:r>
              <a:rPr b="1" i="1" lang="en-US" sz="2400" spc="-1" strike="noStrike">
                <a:solidFill>
                  <a:srgbClr val="000000"/>
                </a:solidFill>
                <a:uFill>
                  <a:solidFill>
                    <a:srgbClr val="ffffff"/>
                  </a:solidFill>
                </a:uFill>
                <a:latin typeface="Arial"/>
              </a:rPr>
              <a:t>Appeal to Authority</a:t>
            </a:r>
            <a:endParaRPr b="1" lang="en-US" sz="2000" spc="-1" strike="noStrike">
              <a:solidFill>
                <a:srgbClr val="000000"/>
              </a:solidFill>
              <a:uFill>
                <a:solidFill>
                  <a:srgbClr val="ffffff"/>
                </a:solidFill>
              </a:uFill>
              <a:latin typeface="Arial"/>
            </a:endParaRPr>
          </a:p>
        </p:txBody>
      </p:sp>
      <p:sp>
        <p:nvSpPr>
          <p:cNvPr id="173" name="TextShape 3"/>
          <p:cNvSpPr txBox="1"/>
          <p:nvPr/>
        </p:nvSpPr>
        <p:spPr>
          <a:xfrm rot="16200000">
            <a:off x="8391600" y="4368600"/>
            <a:ext cx="986400" cy="364680"/>
          </a:xfrm>
          <a:prstGeom prst="rect">
            <a:avLst/>
          </a:prstGeom>
          <a:noFill/>
          <a:ln>
            <a:noFill/>
          </a:ln>
        </p:spPr>
        <p:txBody>
          <a:bodyPr anchor="ctr"/>
          <a:p>
            <a:pPr>
              <a:lnSpc>
                <a:spcPct val="100000"/>
              </a:lnSpc>
            </a:pPr>
            <a:fld id="{E42BEA47-327D-453F-98CB-120A8C5505AC}"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30" dur="indefinite" restart="never" nodeType="tmRoot">
          <p:childTnLst>
            <p:seq>
              <p:cTn id="131" dur="indefinite" nodeType="mainSeq">
                <p:childTnLst>
                  <p:par>
                    <p:cTn id="132" fill="hold">
                      <p:stCondLst>
                        <p:cond delay="0"/>
                      </p:stCondLst>
                      <p:childTnLst>
                        <p:par>
                          <p:cTn id="133" fill="hold">
                            <p:stCondLst>
                              <p:cond delay="0"/>
                            </p:stCondLst>
                            <p:childTnLst>
                              <p:par>
                                <p:cTn id="134" nodeType="afterEffect" fill="hold" presetClass="entr" presetID="1">
                                  <p:stCondLst>
                                    <p:cond delay="3000"/>
                                  </p:stCondLst>
                                  <p:childTnLst>
                                    <p:set>
                                      <p:cBhvr>
                                        <p:cTn id="135" dur="1" fill="hold">
                                          <p:stCondLst>
                                            <p:cond delay="0"/>
                                          </p:stCondLst>
                                        </p:cTn>
                                        <p:tgtEl>
                                          <p:spTgt spid="172">
                                            <p:txEl>
                                              <p:pRg st="134" end="182"/>
                                            </p:txEl>
                                          </p:spTgt>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nodeType="clickEffect" fill="hold" presetClass="entr" presetID="1">
                                  <p:stCondLst>
                                    <p:cond delay="0"/>
                                  </p:stCondLst>
                                  <p:childTnLst>
                                    <p:set>
                                      <p:cBhvr>
                                        <p:cTn id="139" dur="1" fill="hold">
                                          <p:stCondLst>
                                            <p:cond delay="0"/>
                                          </p:stCondLst>
                                        </p:cTn>
                                        <p:tgtEl>
                                          <p:spTgt spid="172">
                                            <p:txEl>
                                              <p:pRg st="182" end="216"/>
                                            </p:txEl>
                                          </p:spTgt>
                                        </p:tgtEl>
                                        <p:attrNameLst>
                                          <p:attrName>style.visibility</p:attrName>
                                        </p:attrNameLst>
                                      </p:cBhvr>
                                      <p:to>
                                        <p:strVal val="visible"/>
                                      </p:to>
                                    </p:set>
                                  </p:childTnLst>
                                </p:cTn>
                              </p:par>
                              <p:par>
                                <p:cTn id="140" nodeType="withEffect" fill="hold" presetClass="entr" presetID="1">
                                  <p:stCondLst>
                                    <p:cond delay="0"/>
                                  </p:stCondLst>
                                  <p:childTnLst>
                                    <p:set>
                                      <p:cBhvr>
                                        <p:cTn id="141" dur="1" fill="hold">
                                          <p:stCondLst>
                                            <p:cond delay="0"/>
                                          </p:stCondLst>
                                        </p:cTn>
                                        <p:tgtEl>
                                          <p:spTgt spid="172">
                                            <p:txEl>
                                              <p:pRg st="216" end="269"/>
                                            </p:txEl>
                                          </p:spTgt>
                                        </p:tgtEl>
                                        <p:attrNameLst>
                                          <p:attrName>style.visibility</p:attrName>
                                        </p:attrNameLst>
                                      </p:cBhvr>
                                      <p:to>
                                        <p:strVal val="visible"/>
                                      </p:to>
                                    </p:set>
                                  </p:childTnLst>
                                </p:cTn>
                              </p:par>
                              <p:par>
                                <p:cTn id="142" nodeType="withEffect" fill="hold" presetClass="entr" presetID="1">
                                  <p:stCondLst>
                                    <p:cond delay="0"/>
                                  </p:stCondLst>
                                  <p:childTnLst>
                                    <p:set>
                                      <p:cBhvr>
                                        <p:cTn id="143" dur="1" fill="hold">
                                          <p:stCondLst>
                                            <p:cond delay="0"/>
                                          </p:stCondLst>
                                        </p:cTn>
                                        <p:tgtEl>
                                          <p:spTgt spid="172">
                                            <p:txEl>
                                              <p:pRg st="269" end="305"/>
                                            </p:txEl>
                                          </p:spTgt>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nodeType="clickEffect" fill="hold" presetClass="entr" presetID="1">
                                  <p:stCondLst>
                                    <p:cond delay="0"/>
                                  </p:stCondLst>
                                  <p:childTnLst>
                                    <p:set>
                                      <p:cBhvr>
                                        <p:cTn id="147" dur="1" fill="hold">
                                          <p:stCondLst>
                                            <p:cond delay="0"/>
                                          </p:stCondLst>
                                        </p:cTn>
                                        <p:tgtEl>
                                          <p:spTgt spid="172">
                                            <p:txEl>
                                              <p:pRg st="305" end="356"/>
                                            </p:txEl>
                                          </p:spTgt>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nodeType="clickEffect" fill="hold" presetClass="entr" presetID="1">
                                  <p:stCondLst>
                                    <p:cond delay="0"/>
                                  </p:stCondLst>
                                  <p:childTnLst>
                                    <p:set>
                                      <p:cBhvr>
                                        <p:cTn id="151" dur="1" fill="hold">
                                          <p:stCondLst>
                                            <p:cond delay="0"/>
                                          </p:stCondLst>
                                        </p:cTn>
                                        <p:tgtEl>
                                          <p:spTgt spid="172">
                                            <p:txEl>
                                              <p:pRg st="356" end="386"/>
                                            </p:txEl>
                                          </p:spTgt>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nodeType="clickEffect" fill="hold" presetClass="entr" presetID="1">
                                  <p:stCondLst>
                                    <p:cond delay="0"/>
                                  </p:stCondLst>
                                  <p:childTnLst>
                                    <p:set>
                                      <p:cBhvr>
                                        <p:cTn id="155" dur="1" fill="hold">
                                          <p:stCondLst>
                                            <p:cond delay="0"/>
                                          </p:stCondLst>
                                        </p:cTn>
                                        <p:tgtEl>
                                          <p:spTgt spid="172">
                                            <p:txEl>
                                              <p:pRg st="386" end="42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a:t>
            </a:r>
            <a:r>
              <a:rPr b="0" lang="en-US" sz="3600" spc="-58" strike="noStrike" cap="all">
                <a:solidFill>
                  <a:srgbClr val="d1282e"/>
                </a:solidFill>
                <a:uFill>
                  <a:solidFill>
                    <a:srgbClr val="ffffff"/>
                  </a:solidFill>
                </a:uFill>
                <a:latin typeface="Arial Black"/>
              </a:rPr>
              <a:t>It Remains Mysterious”</a:t>
            </a:r>
            <a:endParaRPr b="0" lang="en-US" sz="1800" spc="-1" strike="noStrike">
              <a:solidFill>
                <a:srgbClr val="000000"/>
              </a:solidFill>
              <a:uFill>
                <a:solidFill>
                  <a:srgbClr val="ffffff"/>
                </a:solidFill>
              </a:uFill>
              <a:latin typeface="Arial"/>
            </a:endParaRPr>
          </a:p>
        </p:txBody>
      </p:sp>
      <p:sp>
        <p:nvSpPr>
          <p:cNvPr id="573" name="TextShape 2"/>
          <p:cNvSpPr txBox="1"/>
          <p:nvPr/>
        </p:nvSpPr>
        <p:spPr>
          <a:xfrm>
            <a:off x="457200" y="617400"/>
            <a:ext cx="8229240" cy="4320360"/>
          </a:xfrm>
          <a:prstGeom prst="rect">
            <a:avLst/>
          </a:prstGeom>
          <a:noFill/>
          <a:ln>
            <a:noFill/>
          </a:ln>
        </p:spPr>
        <p:txBody>
          <a:bodyPr/>
          <a:p>
            <a:pPr>
              <a:lnSpc>
                <a:spcPct val="100000"/>
              </a:lnSpc>
            </a:pPr>
            <a:r>
              <a:rPr b="1" lang="en-US" sz="2000" spc="-1" strike="noStrike">
                <a:solidFill>
                  <a:srgbClr val="000000"/>
                </a:solidFill>
                <a:uFill>
                  <a:solidFill>
                    <a:srgbClr val="ffffff"/>
                  </a:solidFill>
                </a:uFill>
                <a:latin typeface="Arial"/>
              </a:rPr>
              <a:t>Though </a:t>
            </a:r>
            <a:r>
              <a:rPr b="1" lang="en-US" sz="2000" spc="-1" strike="noStrike" u="sng">
                <a:solidFill>
                  <a:srgbClr val="000000"/>
                </a:solidFill>
                <a:uFill>
                  <a:solidFill>
                    <a:srgbClr val="ffffff"/>
                  </a:solidFill>
                </a:uFill>
                <a:latin typeface="Arial"/>
              </a:rPr>
              <a:t>it remains mysterious</a:t>
            </a:r>
            <a:r>
              <a:rPr b="1" lang="en-US" sz="2000" spc="-1" strike="noStrike">
                <a:solidFill>
                  <a:srgbClr val="000000"/>
                </a:solidFill>
                <a:uFill>
                  <a:solidFill>
                    <a:srgbClr val="ffffff"/>
                  </a:solidFill>
                </a:uFill>
                <a:latin typeface="Arial"/>
              </a:rPr>
              <a:t> as to how God ordains all things </a:t>
            </a:r>
            <a:r>
              <a:rPr b="1" lang="en-US" sz="2000" spc="-1" strike="noStrike" u="sng">
                <a:solidFill>
                  <a:srgbClr val="000000"/>
                </a:solidFill>
                <a:uFill>
                  <a:solidFill>
                    <a:srgbClr val="ffffff"/>
                  </a:solidFill>
                </a:uFill>
                <a:latin typeface="Arial"/>
              </a:rPr>
              <a:t>and yet is not responsible for evil</a:t>
            </a:r>
            <a:r>
              <a:rPr b="1" lang="en-US" sz="2000" spc="-1" strike="noStrike">
                <a:solidFill>
                  <a:srgbClr val="000000"/>
                </a:solidFill>
                <a:uFill>
                  <a:solidFill>
                    <a:srgbClr val="ffffff"/>
                  </a:solidFill>
                </a:uFill>
                <a:latin typeface="Arial"/>
              </a:rPr>
              <a:t>, we must affirm both truths.</a:t>
            </a:r>
            <a:r>
              <a:rPr b="0" lang="en-US" sz="2000" spc="-1" strike="noStrike">
                <a:solidFill>
                  <a:srgbClr val="000000"/>
                </a:solidFill>
                <a:uFill>
                  <a:solidFill>
                    <a:srgbClr val="ffffff"/>
                  </a:solidFill>
                </a:uFill>
                <a:latin typeface="Arial"/>
              </a:rPr>
              <a:t> It does help us to see how </a:t>
            </a:r>
            <a:r>
              <a:rPr b="1" lang="en-US" sz="2000" spc="-1" strike="noStrike">
                <a:solidFill>
                  <a:srgbClr val="000000"/>
                </a:solidFill>
                <a:uFill>
                  <a:solidFill>
                    <a:srgbClr val="ffffff"/>
                  </a:solidFill>
                </a:uFill>
                <a:latin typeface="Arial"/>
              </a:rPr>
              <a:t>God is just when His decree of reprobation is </a:t>
            </a:r>
            <a:r>
              <a:rPr b="1" lang="en-US" sz="2000" spc="-1" strike="noStrike" u="sng">
                <a:solidFill>
                  <a:srgbClr val="000000"/>
                </a:solidFill>
                <a:uFill>
                  <a:solidFill>
                    <a:srgbClr val="ffffff"/>
                  </a:solidFill>
                </a:uFill>
                <a:latin typeface="Arial"/>
              </a:rPr>
              <a:t>passive, not active</a:t>
            </a:r>
            <a:r>
              <a:rPr b="0" lang="en-US" sz="2000" spc="-1" strike="noStrike">
                <a:solidFill>
                  <a:srgbClr val="000000"/>
                </a:solidFill>
                <a:uFill>
                  <a:solidFill>
                    <a:srgbClr val="ffffff"/>
                  </a:solidFill>
                </a:uFill>
                <a:latin typeface="Arial"/>
              </a:rPr>
              <a:t>. It also strengthens our assurance to know that God’s electing grace is so active and sure that we will love Him forever.</a:t>
            </a:r>
            <a:endParaRPr b="1" lang="en-US" sz="2000" spc="-1" strike="noStrike">
              <a:solidFill>
                <a:srgbClr val="000000"/>
              </a:solidFill>
              <a:uFill>
                <a:solidFill>
                  <a:srgbClr val="ffffff"/>
                </a:solidFill>
              </a:uFill>
              <a:latin typeface="Arial"/>
            </a:endParaRPr>
          </a:p>
          <a:p>
            <a:pPr>
              <a:lnSpc>
                <a:spcPct val="100000"/>
              </a:lnSpc>
            </a:pPr>
            <a:r>
              <a:rPr b="1" lang="en-US" sz="2000" spc="-1" strike="noStrike">
                <a:solidFill>
                  <a:srgbClr val="000000"/>
                </a:solidFill>
                <a:uFill>
                  <a:solidFill>
                    <a:srgbClr val="ffffff"/>
                  </a:solidFill>
                </a:uFill>
                <a:latin typeface="Arial"/>
              </a:rPr>
              <a:t>Many misunderstand Reformed theology to say that God forces some to go to hell against their will</a:t>
            </a:r>
            <a:r>
              <a:rPr b="0" lang="en-US" sz="2000" spc="-1" strike="noStrike">
                <a:solidFill>
                  <a:srgbClr val="000000"/>
                </a:solidFill>
                <a:uFill>
                  <a:solidFill>
                    <a:srgbClr val="ffffff"/>
                  </a:solidFill>
                </a:uFill>
                <a:latin typeface="Arial"/>
              </a:rPr>
              <a:t>. Though God does indeed pass over some people, </a:t>
            </a:r>
            <a:r>
              <a:rPr b="1" lang="en-US" sz="2000" spc="-1" strike="noStrike">
                <a:solidFill>
                  <a:srgbClr val="000000"/>
                </a:solidFill>
                <a:uFill>
                  <a:solidFill>
                    <a:srgbClr val="ffffff"/>
                  </a:solidFill>
                </a:uFill>
                <a:latin typeface="Arial"/>
              </a:rPr>
              <a:t>He never acts apart from their desires. </a:t>
            </a:r>
            <a:r>
              <a:rPr b="1" lang="en-US" sz="2000" spc="-1" strike="noStrike" u="sng">
                <a:solidFill>
                  <a:srgbClr val="000000"/>
                </a:solidFill>
                <a:uFill>
                  <a:solidFill>
                    <a:srgbClr val="ffffff"/>
                  </a:solidFill>
                </a:uFill>
                <a:latin typeface="Arial"/>
              </a:rPr>
              <a:t>In our natural state since the fall</a:t>
            </a:r>
            <a:r>
              <a:rPr b="1" lang="en-US" sz="2000" spc="-1" strike="noStrike">
                <a:solidFill>
                  <a:srgbClr val="000000"/>
                </a:solidFill>
                <a:uFill>
                  <a:solidFill>
                    <a:srgbClr val="ffffff"/>
                  </a:solidFill>
                </a:uFill>
                <a:latin typeface="Arial"/>
              </a:rPr>
              <a:t>, all men truly desire hell because they truly desire evil.</a:t>
            </a:r>
            <a:endParaRPr b="1" lang="en-US" sz="2000" spc="-1" strike="noStrike">
              <a:solidFill>
                <a:srgbClr val="000000"/>
              </a:solidFill>
              <a:uFill>
                <a:solidFill>
                  <a:srgbClr val="ffffff"/>
                </a:solidFill>
              </a:uFill>
              <a:latin typeface="Arial"/>
            </a:endParaRPr>
          </a:p>
          <a:p>
            <a:pPr algn="r">
              <a:lnSpc>
                <a:spcPct val="100000"/>
              </a:lnSpc>
            </a:pPr>
            <a:r>
              <a:rPr b="0" lang="en-US" sz="2000" spc="-1" strike="noStrike">
                <a:solidFill>
                  <a:srgbClr val="000000"/>
                </a:solidFill>
                <a:uFill>
                  <a:solidFill>
                    <a:srgbClr val="ffffff"/>
                  </a:solidFill>
                </a:uFill>
                <a:latin typeface="Arial"/>
              </a:rPr>
              <a:t>R. C. Sproul</a:t>
            </a:r>
            <a:endParaRPr b="1" lang="en-US" sz="2000" spc="-1" strike="noStrike">
              <a:solidFill>
                <a:srgbClr val="000000"/>
              </a:solidFill>
              <a:uFill>
                <a:solidFill>
                  <a:srgbClr val="ffffff"/>
                </a:solidFill>
              </a:uFill>
              <a:latin typeface="Arial"/>
            </a:endParaRPr>
          </a:p>
          <a:p>
            <a:pPr algn="r">
              <a:lnSpc>
                <a:spcPct val="100000"/>
              </a:lnSpc>
            </a:pPr>
            <a:r>
              <a:rPr b="0" lang="en-US" sz="2000" spc="-1" strike="noStrike" u="sng">
                <a:solidFill>
                  <a:srgbClr val="cc9900"/>
                </a:solidFill>
                <a:uFill>
                  <a:solidFill>
                    <a:srgbClr val="ffffff"/>
                  </a:solidFill>
                </a:uFill>
                <a:latin typeface="Arial"/>
                <a:hlinkClick r:id="rId1"/>
              </a:rPr>
              <a:t>http</a:t>
            </a:r>
            <a:r>
              <a:rPr b="0" lang="en-US" sz="2000" spc="-1" strike="noStrike" u="sng">
                <a:solidFill>
                  <a:srgbClr val="cc9900"/>
                </a:solidFill>
                <a:uFill>
                  <a:solidFill>
                    <a:srgbClr val="ffffff"/>
                  </a:solidFill>
                </a:uFill>
                <a:latin typeface="Arial"/>
                <a:hlinkClick r:id="rId2"/>
              </a:rPr>
              <a:t>://www.ligonier.org/learn/devotionals/vessels-destruction</a:t>
            </a:r>
            <a:r>
              <a:rPr b="0" lang="en-US" sz="2000" spc="-1" strike="noStrike" u="sng">
                <a:solidFill>
                  <a:srgbClr val="cc9900"/>
                </a:solidFill>
                <a:uFill>
                  <a:solidFill>
                    <a:srgbClr val="ffffff"/>
                  </a:solidFill>
                </a:uFill>
                <a:latin typeface="Arial"/>
                <a:hlinkClick r:id="rId3"/>
              </a:rPr>
              <a:t>/</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p:txBody>
      </p:sp>
      <p:sp>
        <p:nvSpPr>
          <p:cNvPr id="574" name="TextShape 3"/>
          <p:cNvSpPr txBox="1"/>
          <p:nvPr/>
        </p:nvSpPr>
        <p:spPr>
          <a:xfrm rot="16200000">
            <a:off x="8391600" y="4368600"/>
            <a:ext cx="986400" cy="364680"/>
          </a:xfrm>
          <a:prstGeom prst="rect">
            <a:avLst/>
          </a:prstGeom>
          <a:noFill/>
          <a:ln>
            <a:noFill/>
          </a:ln>
        </p:spPr>
        <p:txBody>
          <a:bodyPr anchor="ctr"/>
          <a:p>
            <a:pPr>
              <a:lnSpc>
                <a:spcPct val="100000"/>
              </a:lnSpc>
            </a:pPr>
            <a:fld id="{12C8D02C-E428-4F7D-AE01-792688A8AD78}"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488" dur="indefinite" restart="never" nodeType="tmRoot">
          <p:childTnLst>
            <p:seq>
              <p:cTn id="1489" nodeType="mainSeq"/>
              <p:prevCondLst>
                <p:cond delay="0" evt="onPrev">
                  <p:tgtEl>
                    <p:sldTgt/>
                  </p:tgtEl>
                </p:cond>
              </p:prevCondLst>
              <p:nextCondLst>
                <p:cond delay="0" evt="onNext">
                  <p:tgtEl>
                    <p:sldTgt/>
                  </p:tgtEl>
                </p:cond>
              </p:nextCondLst>
            </p:seq>
          </p:childTnLst>
        </p:cTn>
      </p:par>
    </p:tnLst>
  </p:timing>
</p:sld>
</file>

<file path=ppt/slides/slide1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5"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Who Are We To Question God?</a:t>
            </a:r>
            <a:endParaRPr b="0" lang="en-US" sz="1800" spc="-1" strike="noStrike">
              <a:solidFill>
                <a:srgbClr val="000000"/>
              </a:solidFill>
              <a:uFill>
                <a:solidFill>
                  <a:srgbClr val="ffffff"/>
                </a:solidFill>
              </a:uFill>
              <a:latin typeface="Arial"/>
            </a:endParaRPr>
          </a:p>
        </p:txBody>
      </p:sp>
      <p:sp>
        <p:nvSpPr>
          <p:cNvPr id="576" name="TextShape 2"/>
          <p:cNvSpPr txBox="1"/>
          <p:nvPr/>
        </p:nvSpPr>
        <p:spPr>
          <a:xfrm>
            <a:off x="457200" y="617400"/>
            <a:ext cx="8229240" cy="4320360"/>
          </a:xfrm>
          <a:prstGeom prst="rect">
            <a:avLst/>
          </a:prstGeom>
          <a:noFill/>
          <a:ln>
            <a:noFill/>
          </a:ln>
        </p:spPr>
        <p:txBody>
          <a:bodyPr/>
          <a:p>
            <a:pPr marL="457200" indent="-456840">
              <a:lnSpc>
                <a:spcPct val="110000"/>
              </a:lnSpc>
              <a:buClr>
                <a:srgbClr val="000000"/>
              </a:buClr>
              <a:buFont typeface="Arial Black"/>
              <a:buAutoNum type="arabicPeriod" startAt="26"/>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You may think that Calvinism appears unfair, but </a:t>
            </a:r>
            <a:r>
              <a:rPr b="1" lang="en-US" sz="2400" spc="-1" strike="noStrike">
                <a:solidFill>
                  <a:srgbClr val="d1282e"/>
                </a:solidFill>
                <a:uFill>
                  <a:solidFill>
                    <a:srgbClr val="ffffff"/>
                  </a:solidFill>
                </a:uFill>
                <a:latin typeface="Arial"/>
              </a:rPr>
              <a:t>Romans 9:19-20 </a:t>
            </a:r>
            <a:r>
              <a:rPr b="0" lang="en-US" sz="2400" spc="-1" strike="noStrike">
                <a:solidFill>
                  <a:srgbClr val="000000"/>
                </a:solidFill>
                <a:uFill>
                  <a:solidFill>
                    <a:srgbClr val="ffffff"/>
                  </a:solidFill>
                </a:uFill>
                <a:latin typeface="Arial"/>
              </a:rPr>
              <a:t>teaches that we have no right to question God, which is what you are doing!”</a:t>
            </a:r>
            <a:endParaRPr b="1" lang="en-US" sz="2000" spc="-1" strike="noStrike">
              <a:solidFill>
                <a:srgbClr val="000000"/>
              </a:solidFill>
              <a:uFill>
                <a:solidFill>
                  <a:srgbClr val="ffffff"/>
                </a:solidFill>
              </a:uFill>
              <a:latin typeface="Arial"/>
            </a:endParaRPr>
          </a:p>
          <a:p>
            <a:pPr>
              <a:lnSpc>
                <a:spcPct val="110000"/>
              </a:lnSpc>
            </a:pPr>
            <a:r>
              <a:rPr b="1" i="1" lang="en-US" sz="2400" spc="-1" strike="noStrike">
                <a:solidFill>
                  <a:srgbClr val="000000"/>
                </a:solidFill>
                <a:uFill>
                  <a:solidFill>
                    <a:srgbClr val="ffffff"/>
                  </a:solidFill>
                </a:uFill>
                <a:latin typeface="Arial"/>
              </a:rPr>
              <a:t>You will say to me </a:t>
            </a:r>
            <a:r>
              <a:rPr b="0" i="1" lang="en-US" sz="2400" spc="-1" strike="noStrike">
                <a:solidFill>
                  <a:srgbClr val="000000"/>
                </a:solidFill>
                <a:uFill>
                  <a:solidFill>
                    <a:srgbClr val="ffffff"/>
                  </a:solidFill>
                </a:uFill>
                <a:latin typeface="Arial"/>
              </a:rPr>
              <a:t>then, “Why does He still find fault? </a:t>
            </a:r>
            <a:r>
              <a:rPr b="1" i="1" lang="en-US" sz="2400" spc="-1" strike="noStrike">
                <a:solidFill>
                  <a:srgbClr val="000000"/>
                </a:solidFill>
                <a:uFill>
                  <a:solidFill>
                    <a:srgbClr val="ffffff"/>
                  </a:solidFill>
                </a:uFill>
                <a:latin typeface="Arial"/>
              </a:rPr>
              <a:t>For who has resisted His will?</a:t>
            </a:r>
            <a:r>
              <a:rPr b="0" i="1" lang="en-US" sz="2400" spc="-1" strike="noStrike">
                <a:solidFill>
                  <a:srgbClr val="000000"/>
                </a:solidFill>
                <a:uFill>
                  <a:solidFill>
                    <a:srgbClr val="ffffff"/>
                  </a:solidFill>
                </a:uFill>
                <a:latin typeface="Arial"/>
              </a:rPr>
              <a:t>” But indeed, </a:t>
            </a:r>
            <a:r>
              <a:rPr b="1" i="1" lang="en-US" sz="2400" spc="-1" strike="noStrike" u="sng">
                <a:solidFill>
                  <a:srgbClr val="000000"/>
                </a:solidFill>
                <a:uFill>
                  <a:solidFill>
                    <a:srgbClr val="ffffff"/>
                  </a:solidFill>
                </a:uFill>
                <a:latin typeface="Arial"/>
              </a:rPr>
              <a:t>O man, who are you to reply against God?</a:t>
            </a:r>
            <a:r>
              <a:rPr b="0" i="1" lang="en-US" sz="2400" spc="-1" strike="noStrike">
                <a:solidFill>
                  <a:srgbClr val="000000"/>
                </a:solidFill>
                <a:uFill>
                  <a:solidFill>
                    <a:srgbClr val="ffffff"/>
                  </a:solidFill>
                </a:uFill>
                <a:latin typeface="Arial"/>
              </a:rPr>
              <a:t> </a:t>
            </a:r>
            <a:r>
              <a:rPr b="1" i="1" lang="en-US" sz="2400" spc="-1" strike="noStrike">
                <a:solidFill>
                  <a:srgbClr val="000000"/>
                </a:solidFill>
                <a:uFill>
                  <a:solidFill>
                    <a:srgbClr val="ffffff"/>
                  </a:solidFill>
                </a:uFill>
                <a:latin typeface="Arial"/>
              </a:rPr>
              <a:t>Will the thing formed say </a:t>
            </a:r>
            <a:r>
              <a:rPr b="0" i="1" lang="en-US" sz="2400" spc="-1" strike="noStrike">
                <a:solidFill>
                  <a:srgbClr val="000000"/>
                </a:solidFill>
                <a:uFill>
                  <a:solidFill>
                    <a:srgbClr val="ffffff"/>
                  </a:solidFill>
                </a:uFill>
                <a:latin typeface="Arial"/>
              </a:rPr>
              <a:t>to him who formed it, “Why have you made me like this?” </a:t>
            </a:r>
            <a:r>
              <a:rPr b="1" i="1" lang="en-US" sz="2400" spc="-1" strike="noStrike">
                <a:solidFill>
                  <a:srgbClr val="000000"/>
                </a:solidFill>
                <a:uFill>
                  <a:solidFill>
                    <a:srgbClr val="ffffff"/>
                  </a:solidFill>
                </a:uFill>
                <a:latin typeface="Arial"/>
              </a:rPr>
              <a:t>Does not the potter have power over the clay</a:t>
            </a:r>
            <a:r>
              <a:rPr b="0" i="1" lang="en-US" sz="2400" spc="-1" strike="noStrike">
                <a:solidFill>
                  <a:srgbClr val="000000"/>
                </a:solidFill>
                <a:uFill>
                  <a:solidFill>
                    <a:srgbClr val="ffffff"/>
                  </a:solidFill>
                </a:uFill>
                <a:latin typeface="Arial"/>
              </a:rPr>
              <a:t>, from the same lump to make one vessel for honor and another for dishonor?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Romans 9:19-21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10000"/>
              </a:lnSpc>
              <a:buClr>
                <a:srgbClr val="000000"/>
              </a:buClr>
              <a:buFont typeface="Arial"/>
              <a:buChar char="•"/>
            </a:pPr>
            <a:r>
              <a:rPr b="1" i="1" lang="en-US" sz="2400" spc="-1" strike="noStrike">
                <a:solidFill>
                  <a:srgbClr val="000000"/>
                </a:solidFill>
                <a:uFill>
                  <a:solidFill>
                    <a:srgbClr val="ffffff"/>
                  </a:solidFill>
                </a:uFill>
                <a:latin typeface="Arial"/>
              </a:rPr>
              <a:t>Context:</a:t>
            </a:r>
            <a:r>
              <a:rPr b="0" lang="en-US" sz="2400" spc="-1" strike="noStrike">
                <a:solidFill>
                  <a:srgbClr val="000000"/>
                </a:solidFill>
                <a:uFill>
                  <a:solidFill>
                    <a:srgbClr val="ffffff"/>
                  </a:solidFill>
                </a:uFill>
                <a:latin typeface="Arial"/>
              </a:rPr>
              <a:t>  Perseverance with wicked and their usage.</a:t>
            </a:r>
            <a:endParaRPr b="1" lang="en-US" sz="2000" spc="-1" strike="noStrike">
              <a:solidFill>
                <a:srgbClr val="000000"/>
              </a:solidFill>
              <a:uFill>
                <a:solidFill>
                  <a:srgbClr val="ffffff"/>
                </a:solidFill>
              </a:uFill>
              <a:latin typeface="Arial"/>
            </a:endParaRPr>
          </a:p>
        </p:txBody>
      </p:sp>
      <p:sp>
        <p:nvSpPr>
          <p:cNvPr id="577" name="TextShape 3"/>
          <p:cNvSpPr txBox="1"/>
          <p:nvPr/>
        </p:nvSpPr>
        <p:spPr>
          <a:xfrm rot="16200000">
            <a:off x="8391600" y="4368600"/>
            <a:ext cx="986400" cy="364680"/>
          </a:xfrm>
          <a:prstGeom prst="rect">
            <a:avLst/>
          </a:prstGeom>
          <a:noFill/>
          <a:ln>
            <a:noFill/>
          </a:ln>
        </p:spPr>
        <p:txBody>
          <a:bodyPr anchor="ctr"/>
          <a:p>
            <a:pPr>
              <a:lnSpc>
                <a:spcPct val="100000"/>
              </a:lnSpc>
            </a:pPr>
            <a:fld id="{00E11496-95B7-43F3-8533-75AEE82D702E}"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490" dur="indefinite" restart="never" nodeType="tmRoot">
          <p:childTnLst>
            <p:seq>
              <p:cTn id="1491" dur="indefinite" nodeType="mainSeq">
                <p:childTnLst>
                  <p:par>
                    <p:cTn id="1492" fill="hold">
                      <p:stCondLst>
                        <p:cond delay="0"/>
                      </p:stCondLst>
                      <p:childTnLst>
                        <p:par>
                          <p:cTn id="1493" fill="hold">
                            <p:stCondLst>
                              <p:cond delay="0"/>
                            </p:stCondLst>
                            <p:childTnLst>
                              <p:par>
                                <p:cTn id="1494" nodeType="afterEffect" fill="hold" presetClass="entr" presetID="1">
                                  <p:stCondLst>
                                    <p:cond delay="3000"/>
                                  </p:stCondLst>
                                  <p:childTnLst>
                                    <p:set>
                                      <p:cBhvr>
                                        <p:cTn id="1495" dur="1" fill="hold">
                                          <p:stCondLst>
                                            <p:cond delay="0"/>
                                          </p:stCondLst>
                                        </p:cTn>
                                        <p:tgtEl>
                                          <p:spTgt spid="576">
                                            <p:txEl>
                                              <p:pRg st="142" end="502"/>
                                            </p:txEl>
                                          </p:spTgt>
                                        </p:tgtEl>
                                        <p:attrNameLst>
                                          <p:attrName>style.visibility</p:attrName>
                                        </p:attrNameLst>
                                      </p:cBhvr>
                                      <p:to>
                                        <p:strVal val="visible"/>
                                      </p:to>
                                    </p:set>
                                  </p:childTnLst>
                                </p:cTn>
                              </p:par>
                            </p:childTnLst>
                          </p:cTn>
                        </p:par>
                      </p:childTnLst>
                    </p:cTn>
                  </p:par>
                  <p:par>
                    <p:cTn id="1496" fill="hold">
                      <p:stCondLst>
                        <p:cond delay="indefinite"/>
                      </p:stCondLst>
                      <p:childTnLst>
                        <p:par>
                          <p:cTn id="1497" fill="hold">
                            <p:stCondLst>
                              <p:cond delay="0"/>
                            </p:stCondLst>
                            <p:childTnLst>
                              <p:par>
                                <p:cTn id="1498" nodeType="clickEffect" fill="hold" presetClass="entr" presetID="1">
                                  <p:stCondLst>
                                    <p:cond delay="0"/>
                                  </p:stCondLst>
                                  <p:childTnLst>
                                    <p:set>
                                      <p:cBhvr>
                                        <p:cTn id="1499" dur="1" fill="hold">
                                          <p:stCondLst>
                                            <p:cond delay="0"/>
                                          </p:stCondLst>
                                        </p:cTn>
                                        <p:tgtEl>
                                          <p:spTgt spid="576">
                                            <p:txEl>
                                              <p:pRg st="502" end="55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8" name="TextShape 1"/>
          <p:cNvSpPr txBox="1"/>
          <p:nvPr/>
        </p:nvSpPr>
        <p:spPr>
          <a:xfrm>
            <a:off x="457200" y="68760"/>
            <a:ext cx="8229240" cy="548280"/>
          </a:xfrm>
          <a:prstGeom prst="rect">
            <a:avLst/>
          </a:prstGeom>
          <a:noFill/>
          <a:ln>
            <a:noFill/>
          </a:ln>
        </p:spPr>
        <p:txBody>
          <a:bodyPr anchor="ctr"/>
          <a:p>
            <a:pPr>
              <a:lnSpc>
                <a:spcPct val="100000"/>
              </a:lnSpc>
            </a:pPr>
            <a:r>
              <a:rPr b="0" i="1" lang="en-US" sz="3600" spc="-58" strike="noStrike" cap="all">
                <a:solidFill>
                  <a:srgbClr val="d1282e"/>
                </a:solidFill>
                <a:uFill>
                  <a:solidFill>
                    <a:srgbClr val="ffffff"/>
                  </a:solidFill>
                </a:uFill>
                <a:latin typeface="Arial Black"/>
              </a:rPr>
              <a:t>“</a:t>
            </a:r>
            <a:r>
              <a:rPr b="0" i="1" lang="en-US" sz="3600" spc="-58" strike="noStrike" cap="all">
                <a:solidFill>
                  <a:srgbClr val="d1282e"/>
                </a:solidFill>
                <a:uFill>
                  <a:solidFill>
                    <a:srgbClr val="ffffff"/>
                  </a:solidFill>
                </a:uFill>
                <a:latin typeface="Arial Black"/>
              </a:rPr>
              <a:t>Power Over the Clay”</a:t>
            </a:r>
            <a:endParaRPr b="0" lang="en-US" sz="1800" spc="-1" strike="noStrike">
              <a:solidFill>
                <a:srgbClr val="000000"/>
              </a:solidFill>
              <a:uFill>
                <a:solidFill>
                  <a:srgbClr val="ffffff"/>
                </a:solidFill>
              </a:uFill>
              <a:latin typeface="Arial"/>
            </a:endParaRPr>
          </a:p>
        </p:txBody>
      </p:sp>
      <p:sp>
        <p:nvSpPr>
          <p:cNvPr id="579"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 So I went down to the potter’s house, and I saw him working at the wheel. But </a:t>
            </a:r>
            <a:r>
              <a:rPr b="1" i="1" lang="en-US" sz="2400" spc="-1" strike="noStrike">
                <a:solidFill>
                  <a:srgbClr val="000000"/>
                </a:solidFill>
                <a:uFill>
                  <a:solidFill>
                    <a:srgbClr val="ffffff"/>
                  </a:solidFill>
                </a:uFill>
                <a:latin typeface="Arial"/>
              </a:rPr>
              <a:t>the pot </a:t>
            </a:r>
            <a:r>
              <a:rPr b="1" i="1" lang="en-US" sz="2400" spc="-1" strike="noStrike" u="sng">
                <a:solidFill>
                  <a:srgbClr val="000000"/>
                </a:solidFill>
                <a:uFill>
                  <a:solidFill>
                    <a:srgbClr val="ffffff"/>
                  </a:solidFill>
                </a:uFill>
                <a:latin typeface="Arial"/>
              </a:rPr>
              <a:t>he was shaping</a:t>
            </a:r>
            <a:r>
              <a:rPr b="1" i="1" lang="en-US" sz="2400" spc="-1" strike="noStrike">
                <a:solidFill>
                  <a:srgbClr val="000000"/>
                </a:solidFill>
                <a:uFill>
                  <a:solidFill>
                    <a:srgbClr val="ffffff"/>
                  </a:solidFill>
                </a:uFill>
                <a:latin typeface="Arial"/>
              </a:rPr>
              <a:t> from the clay was </a:t>
            </a:r>
            <a:r>
              <a:rPr b="1" i="1" lang="en-US" sz="2400" spc="-1" strike="noStrike" u="sng">
                <a:solidFill>
                  <a:srgbClr val="000000"/>
                </a:solidFill>
                <a:uFill>
                  <a:solidFill>
                    <a:srgbClr val="ffffff"/>
                  </a:solidFill>
                </a:uFill>
                <a:latin typeface="Arial"/>
              </a:rPr>
              <a:t>marred in his hands</a:t>
            </a:r>
            <a:r>
              <a:rPr b="1" i="1" lang="en-US" sz="2400" spc="-1" strike="noStrike">
                <a:solidFill>
                  <a:srgbClr val="000000"/>
                </a:solidFill>
                <a:uFill>
                  <a:solidFill>
                    <a:srgbClr val="ffffff"/>
                  </a:solidFill>
                </a:uFill>
                <a:latin typeface="Arial"/>
              </a:rPr>
              <a:t>; so the potter formed it into </a:t>
            </a:r>
            <a:r>
              <a:rPr b="1" i="1" lang="en-US" sz="2400" spc="-1" strike="noStrike" u="sng">
                <a:solidFill>
                  <a:srgbClr val="000000"/>
                </a:solidFill>
                <a:uFill>
                  <a:solidFill>
                    <a:srgbClr val="ffffff"/>
                  </a:solidFill>
                </a:uFill>
                <a:latin typeface="Arial"/>
              </a:rPr>
              <a:t>another pot</a:t>
            </a:r>
            <a:r>
              <a:rPr b="1" i="1" lang="en-US" sz="2400" spc="-1" strike="noStrike">
                <a:solidFill>
                  <a:srgbClr val="000000"/>
                </a:solidFill>
                <a:uFill>
                  <a:solidFill>
                    <a:srgbClr val="ffffff"/>
                  </a:solidFill>
                </a:uFill>
                <a:latin typeface="Arial"/>
              </a:rPr>
              <a:t>, shaping it </a:t>
            </a:r>
            <a:r>
              <a:rPr b="1" i="1" lang="en-US" sz="2400" spc="-1" strike="noStrike" u="sng">
                <a:solidFill>
                  <a:srgbClr val="000000"/>
                </a:solidFill>
                <a:uFill>
                  <a:solidFill>
                    <a:srgbClr val="ffffff"/>
                  </a:solidFill>
                </a:uFill>
                <a:latin typeface="Arial"/>
              </a:rPr>
              <a:t>as seemed best to him</a:t>
            </a:r>
            <a:r>
              <a:rPr b="0" i="1" lang="en-US" sz="2400" spc="-1" strike="noStrike">
                <a:solidFill>
                  <a:srgbClr val="000000"/>
                </a:solidFill>
                <a:uFill>
                  <a:solidFill>
                    <a:srgbClr val="ffffff"/>
                  </a:solidFill>
                </a:uFill>
                <a:latin typeface="Arial"/>
              </a:rPr>
              <a:t>.  … Then the word of the LORD came to me: “O house of Israel</a:t>
            </a:r>
            <a:r>
              <a:rPr b="1" i="1" lang="en-US" sz="2400" spc="-1" strike="noStrike">
                <a:solidFill>
                  <a:srgbClr val="000000"/>
                </a:solidFill>
                <a:uFill>
                  <a:solidFill>
                    <a:srgbClr val="ffffff"/>
                  </a:solidFill>
                </a:uFill>
                <a:latin typeface="Arial"/>
              </a:rPr>
              <a:t>, can I not do with you </a:t>
            </a:r>
            <a:r>
              <a:rPr b="1" i="1" lang="en-US" sz="2400" spc="-1" strike="noStrike" u="sng">
                <a:solidFill>
                  <a:srgbClr val="000000"/>
                </a:solidFill>
                <a:uFill>
                  <a:solidFill>
                    <a:srgbClr val="ffffff"/>
                  </a:solidFill>
                </a:uFill>
                <a:latin typeface="Arial"/>
              </a:rPr>
              <a:t>as this potter does</a:t>
            </a:r>
            <a:r>
              <a:rPr b="1"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 declares the LORD. “</a:t>
            </a:r>
            <a:r>
              <a:rPr b="1" i="1" lang="en-US" sz="2400" spc="-1" strike="noStrike">
                <a:solidFill>
                  <a:srgbClr val="000000"/>
                </a:solidFill>
                <a:uFill>
                  <a:solidFill>
                    <a:srgbClr val="ffffff"/>
                  </a:solidFill>
                </a:uFill>
                <a:latin typeface="Arial"/>
              </a:rPr>
              <a:t>Like clay in the hand of the potter, </a:t>
            </a:r>
            <a:r>
              <a:rPr b="1" i="1" lang="en-US" sz="2400" spc="-1" strike="noStrike" u="sng">
                <a:solidFill>
                  <a:srgbClr val="000000"/>
                </a:solidFill>
                <a:uFill>
                  <a:solidFill>
                    <a:srgbClr val="ffffff"/>
                  </a:solidFill>
                </a:uFill>
                <a:latin typeface="Arial"/>
              </a:rPr>
              <a:t>so are you in my hand</a:t>
            </a:r>
            <a:r>
              <a:rPr b="0" i="1" lang="en-US" sz="2400" spc="-1" strike="noStrike">
                <a:solidFill>
                  <a:srgbClr val="000000"/>
                </a:solidFill>
                <a:uFill>
                  <a:solidFill>
                    <a:srgbClr val="ffffff"/>
                  </a:solidFill>
                </a:uFill>
                <a:latin typeface="Arial"/>
              </a:rPr>
              <a:t>, O house of Israel. </a:t>
            </a:r>
            <a:r>
              <a:rPr b="1" i="1" lang="en-US" sz="2400" spc="-1" strike="noStrike" u="sng">
                <a:solidFill>
                  <a:srgbClr val="000000"/>
                </a:solidFill>
                <a:uFill>
                  <a:solidFill>
                    <a:srgbClr val="ffffff"/>
                  </a:solidFill>
                </a:uFill>
                <a:latin typeface="Arial"/>
              </a:rPr>
              <a:t>If</a:t>
            </a:r>
            <a:r>
              <a:rPr b="1" i="1" lang="en-US" sz="2400" spc="-1" strike="noStrike">
                <a:solidFill>
                  <a:srgbClr val="000000"/>
                </a:solidFill>
                <a:uFill>
                  <a:solidFill>
                    <a:srgbClr val="ffffff"/>
                  </a:solidFill>
                </a:uFill>
                <a:latin typeface="Arial"/>
              </a:rPr>
              <a:t> at any time </a:t>
            </a:r>
            <a:r>
              <a:rPr b="1" i="1" lang="en-US" sz="2400" spc="-1" strike="noStrike" u="sng">
                <a:solidFill>
                  <a:srgbClr val="000000"/>
                </a:solidFill>
                <a:uFill>
                  <a:solidFill>
                    <a:srgbClr val="ffffff"/>
                  </a:solidFill>
                </a:uFill>
                <a:latin typeface="Arial"/>
              </a:rPr>
              <a:t>I announce</a:t>
            </a:r>
            <a:r>
              <a:rPr b="1"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that a nation or kingdom is to be uprooted, torn down and destroyed, and </a:t>
            </a:r>
            <a:r>
              <a:rPr b="1" i="1" lang="en-US" sz="2400" spc="-1" strike="noStrike" u="sng">
                <a:solidFill>
                  <a:srgbClr val="000000"/>
                </a:solidFill>
                <a:uFill>
                  <a:solidFill>
                    <a:srgbClr val="ffffff"/>
                  </a:solidFill>
                </a:uFill>
                <a:latin typeface="Arial"/>
              </a:rPr>
              <a:t>if</a:t>
            </a:r>
            <a:r>
              <a:rPr b="1" i="1" lang="en-US" sz="2400" spc="-1" strike="noStrike">
                <a:solidFill>
                  <a:srgbClr val="000000"/>
                </a:solidFill>
                <a:uFill>
                  <a:solidFill>
                    <a:srgbClr val="ffffff"/>
                  </a:solidFill>
                </a:uFill>
                <a:latin typeface="Arial"/>
              </a:rPr>
              <a:t> that nation I warned repents of its evil, </a:t>
            </a:r>
            <a:r>
              <a:rPr b="1" i="1" lang="en-US" sz="2400" spc="-1" strike="noStrike" u="sng">
                <a:solidFill>
                  <a:srgbClr val="000000"/>
                </a:solidFill>
                <a:uFill>
                  <a:solidFill>
                    <a:srgbClr val="ffffff"/>
                  </a:solidFill>
                </a:uFill>
                <a:latin typeface="Arial"/>
              </a:rPr>
              <a:t>then I will relent</a:t>
            </a:r>
            <a:r>
              <a:rPr b="1" i="1" lang="en-US" sz="2400" spc="-1" strike="noStrike">
                <a:solidFill>
                  <a:srgbClr val="000000"/>
                </a:solidFill>
                <a:uFill>
                  <a:solidFill>
                    <a:srgbClr val="ffffff"/>
                  </a:solidFill>
                </a:uFill>
                <a:latin typeface="Arial"/>
              </a:rPr>
              <a:t> and not inflict on it the disaster </a:t>
            </a:r>
            <a:r>
              <a:rPr b="1" i="1" lang="en-US" sz="2400" spc="-1" strike="noStrike" u="sng">
                <a:solidFill>
                  <a:srgbClr val="000000"/>
                </a:solidFill>
                <a:uFill>
                  <a:solidFill>
                    <a:srgbClr val="ffffff"/>
                  </a:solidFill>
                </a:uFill>
                <a:latin typeface="Arial"/>
              </a:rPr>
              <a:t>I had planned</a:t>
            </a:r>
            <a:r>
              <a:rPr b="0" i="1" lang="en-US" sz="2400" spc="-1" strike="noStrike">
                <a:solidFill>
                  <a:srgbClr val="000000"/>
                </a:solidFill>
                <a:uFill>
                  <a:solidFill>
                    <a:srgbClr val="ffffff"/>
                  </a:solidFill>
                </a:uFill>
                <a:latin typeface="Arial"/>
              </a:rPr>
              <a:t>. And </a:t>
            </a:r>
            <a:r>
              <a:rPr b="1" i="1" lang="en-US" sz="2400" spc="-1" strike="noStrike" u="sng">
                <a:solidFill>
                  <a:srgbClr val="000000"/>
                </a:solidFill>
                <a:uFill>
                  <a:solidFill>
                    <a:srgbClr val="ffffff"/>
                  </a:solidFill>
                </a:uFill>
                <a:latin typeface="Arial"/>
              </a:rPr>
              <a:t>if at another time</a:t>
            </a:r>
            <a:r>
              <a:rPr b="1" i="1" lang="en-US" sz="2400" spc="-1" strike="noStrike">
                <a:solidFill>
                  <a:srgbClr val="000000"/>
                </a:solidFill>
                <a:uFill>
                  <a:solidFill>
                    <a:srgbClr val="ffffff"/>
                  </a:solidFill>
                </a:uFill>
                <a:latin typeface="Arial"/>
              </a:rPr>
              <a:t> I announce that a nation or kingdom is to be built up and planted</a:t>
            </a:r>
            <a:r>
              <a:rPr b="0" i="1" lang="en-US" sz="2400" spc="-1" strike="noStrike">
                <a:solidFill>
                  <a:srgbClr val="000000"/>
                </a:solidFill>
                <a:uFill>
                  <a:solidFill>
                    <a:srgbClr val="ffffff"/>
                  </a:solidFill>
                </a:uFill>
                <a:latin typeface="Arial"/>
              </a:rPr>
              <a:t>, and </a:t>
            </a:r>
            <a:r>
              <a:rPr b="1" i="1" lang="en-US" sz="2400" spc="-1" strike="noStrike" u="sng">
                <a:solidFill>
                  <a:srgbClr val="000000"/>
                </a:solidFill>
                <a:uFill>
                  <a:solidFill>
                    <a:srgbClr val="ffffff"/>
                  </a:solidFill>
                </a:uFill>
                <a:latin typeface="Arial"/>
              </a:rPr>
              <a:t>if</a:t>
            </a:r>
            <a:r>
              <a:rPr b="1" i="1" lang="en-US" sz="2400" spc="-1" strike="noStrike">
                <a:solidFill>
                  <a:srgbClr val="000000"/>
                </a:solidFill>
                <a:uFill>
                  <a:solidFill>
                    <a:srgbClr val="ffffff"/>
                  </a:solidFill>
                </a:uFill>
                <a:latin typeface="Arial"/>
              </a:rPr>
              <a:t> it does evil in my sight and does not obey me</a:t>
            </a:r>
            <a:r>
              <a:rPr b="0" i="1" lang="en-US" sz="2400" spc="-1" strike="noStrike">
                <a:solidFill>
                  <a:srgbClr val="000000"/>
                </a:solidFill>
                <a:uFill>
                  <a:solidFill>
                    <a:srgbClr val="ffffff"/>
                  </a:solidFill>
                </a:uFill>
                <a:latin typeface="Arial"/>
              </a:rPr>
              <a:t>, </a:t>
            </a:r>
            <a:r>
              <a:rPr b="1" i="1" lang="en-US" sz="2400" spc="-1" strike="noStrike" u="sng">
                <a:solidFill>
                  <a:srgbClr val="000000"/>
                </a:solidFill>
                <a:uFill>
                  <a:solidFill>
                    <a:srgbClr val="ffffff"/>
                  </a:solidFill>
                </a:uFill>
                <a:latin typeface="Arial"/>
              </a:rPr>
              <a:t>then</a:t>
            </a:r>
            <a:r>
              <a:rPr b="1" i="1" lang="en-US" sz="2400" spc="-1" strike="noStrike">
                <a:solidFill>
                  <a:srgbClr val="000000"/>
                </a:solidFill>
                <a:uFill>
                  <a:solidFill>
                    <a:srgbClr val="ffffff"/>
                  </a:solidFill>
                </a:uFill>
                <a:latin typeface="Arial"/>
              </a:rPr>
              <a:t> </a:t>
            </a:r>
            <a:r>
              <a:rPr b="1" i="1" lang="en-US" sz="2400" spc="-1" strike="noStrike" u="sng">
                <a:solidFill>
                  <a:srgbClr val="000000"/>
                </a:solidFill>
                <a:uFill>
                  <a:solidFill>
                    <a:srgbClr val="ffffff"/>
                  </a:solidFill>
                </a:uFill>
                <a:latin typeface="Arial"/>
              </a:rPr>
              <a:t>I will reconsider the good </a:t>
            </a:r>
            <a:r>
              <a:rPr b="1" i="1" lang="en-US" sz="2400" spc="-1" strike="noStrike">
                <a:solidFill>
                  <a:srgbClr val="000000"/>
                </a:solidFill>
                <a:uFill>
                  <a:solidFill>
                    <a:srgbClr val="ffffff"/>
                  </a:solidFill>
                </a:uFill>
                <a:latin typeface="Arial"/>
              </a:rPr>
              <a:t>I had intended to do for it</a:t>
            </a:r>
            <a:r>
              <a:rPr b="0" i="1" lang="en-US" sz="2400" spc="-1" strike="noStrike">
                <a:solidFill>
                  <a:srgbClr val="000000"/>
                </a:solidFill>
                <a:uFill>
                  <a:solidFill>
                    <a:srgbClr val="ffffff"/>
                  </a:solidFill>
                </a:uFill>
                <a:latin typeface="Arial"/>
              </a:rPr>
              <a:t>. Now therefore say to the people of Judah and those living in Jerusalem, ‘This is what the LORD says: </a:t>
            </a:r>
            <a:r>
              <a:rPr b="1" i="1" lang="en-US" sz="2400" spc="-1" strike="noStrike">
                <a:solidFill>
                  <a:srgbClr val="000000"/>
                </a:solidFill>
                <a:uFill>
                  <a:solidFill>
                    <a:srgbClr val="ffffff"/>
                  </a:solidFill>
                </a:uFill>
                <a:latin typeface="Arial"/>
              </a:rPr>
              <a:t>Look! </a:t>
            </a:r>
            <a:r>
              <a:rPr b="1" i="1" lang="en-US" sz="2400" spc="-1" strike="noStrike" u="sng">
                <a:solidFill>
                  <a:srgbClr val="000000"/>
                </a:solidFill>
                <a:uFill>
                  <a:solidFill>
                    <a:srgbClr val="ffffff"/>
                  </a:solidFill>
                </a:uFill>
                <a:latin typeface="Arial"/>
              </a:rPr>
              <a:t>I am preparing a disaster for you</a:t>
            </a:r>
            <a:r>
              <a:rPr b="1" i="1" lang="en-US" sz="2400" spc="-1" strike="noStrike">
                <a:solidFill>
                  <a:srgbClr val="000000"/>
                </a:solidFill>
                <a:uFill>
                  <a:solidFill>
                    <a:srgbClr val="ffffff"/>
                  </a:solidFill>
                </a:uFill>
                <a:latin typeface="Arial"/>
              </a:rPr>
              <a:t> and devising a plan against you. </a:t>
            </a:r>
            <a:r>
              <a:rPr b="1" i="1" lang="en-US" sz="2400" spc="-1" strike="noStrike" u="sng">
                <a:solidFill>
                  <a:srgbClr val="000000"/>
                </a:solidFill>
                <a:uFill>
                  <a:solidFill>
                    <a:srgbClr val="ffffff"/>
                  </a:solidFill>
                </a:uFill>
                <a:latin typeface="Arial"/>
              </a:rPr>
              <a:t>So turn</a:t>
            </a:r>
            <a:r>
              <a:rPr b="1" i="1" lang="en-US" sz="2400" spc="-1" strike="noStrike">
                <a:solidFill>
                  <a:srgbClr val="000000"/>
                </a:solidFill>
                <a:uFill>
                  <a:solidFill>
                    <a:srgbClr val="ffffff"/>
                  </a:solidFill>
                </a:uFill>
                <a:latin typeface="Arial"/>
              </a:rPr>
              <a:t> from your evil ways, each one of you, and </a:t>
            </a:r>
            <a:r>
              <a:rPr b="1" i="1" lang="en-US" sz="2400" spc="-1" strike="noStrike" u="sng">
                <a:solidFill>
                  <a:srgbClr val="000000"/>
                </a:solidFill>
                <a:uFill>
                  <a:solidFill>
                    <a:srgbClr val="ffffff"/>
                  </a:solidFill>
                </a:uFill>
                <a:latin typeface="Arial"/>
              </a:rPr>
              <a:t>reform your ways and your actions</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Jeremiah 18:5-11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580" name="TextShape 3"/>
          <p:cNvSpPr txBox="1"/>
          <p:nvPr/>
        </p:nvSpPr>
        <p:spPr>
          <a:xfrm rot="16200000">
            <a:off x="8391600" y="4368600"/>
            <a:ext cx="986400" cy="364680"/>
          </a:xfrm>
          <a:prstGeom prst="rect">
            <a:avLst/>
          </a:prstGeom>
          <a:noFill/>
          <a:ln>
            <a:noFill/>
          </a:ln>
        </p:spPr>
        <p:txBody>
          <a:bodyPr anchor="ctr"/>
          <a:p>
            <a:pPr>
              <a:lnSpc>
                <a:spcPct val="100000"/>
              </a:lnSpc>
            </a:pPr>
            <a:fld id="{A5D47E37-3B2A-45C5-B749-874351E0C648}"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500" dur="indefinite" restart="never" nodeType="tmRoot">
          <p:childTnLst>
            <p:seq>
              <p:cTn id="1501" nodeType="mainSeq"/>
              <p:prevCondLst>
                <p:cond delay="0" evt="onPrev">
                  <p:tgtEl>
                    <p:sldTgt/>
                  </p:tgtEl>
                </p:cond>
              </p:prevCondLst>
              <p:nextCondLst>
                <p:cond delay="0" evt="onNext">
                  <p:tgtEl>
                    <p:sldTgt/>
                  </p:tgtEl>
                </p:cond>
              </p:nextCondLst>
            </p:seq>
          </p:childTnLst>
        </p:cTn>
      </p:par>
    </p:tnLst>
  </p:timing>
</p:sld>
</file>

<file path=ppt/slides/slide1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1"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Created For Destruction?</a:t>
            </a:r>
            <a:endParaRPr b="0" lang="en-US" sz="1800" spc="-1" strike="noStrike">
              <a:solidFill>
                <a:srgbClr val="000000"/>
              </a:solidFill>
              <a:uFill>
                <a:solidFill>
                  <a:srgbClr val="ffffff"/>
                </a:solidFill>
              </a:uFill>
              <a:latin typeface="Arial"/>
            </a:endParaRPr>
          </a:p>
        </p:txBody>
      </p:sp>
      <p:sp>
        <p:nvSpPr>
          <p:cNvPr id="582"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27"/>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Does not </a:t>
            </a:r>
            <a:r>
              <a:rPr b="1" lang="en-US" sz="2400" spc="-1" strike="noStrike">
                <a:solidFill>
                  <a:srgbClr val="d1282e"/>
                </a:solidFill>
                <a:uFill>
                  <a:solidFill>
                    <a:srgbClr val="ffffff"/>
                  </a:solidFill>
                </a:uFill>
                <a:latin typeface="Arial"/>
              </a:rPr>
              <a:t>Romans 9:21-23 </a:t>
            </a:r>
            <a:r>
              <a:rPr b="0" lang="en-US" sz="2400" spc="-1" strike="noStrike">
                <a:solidFill>
                  <a:srgbClr val="000000"/>
                </a:solidFill>
                <a:uFill>
                  <a:solidFill>
                    <a:srgbClr val="ffffff"/>
                  </a:solidFill>
                </a:uFill>
                <a:latin typeface="Arial"/>
              </a:rPr>
              <a:t>flatly say that God created some people for the </a:t>
            </a:r>
            <a:r>
              <a:rPr b="1" i="1" lang="en-US" sz="2400" spc="-1" strike="noStrike">
                <a:solidFill>
                  <a:srgbClr val="000000"/>
                </a:solidFill>
                <a:uFill>
                  <a:solidFill>
                    <a:srgbClr val="ffffff"/>
                  </a:solidFill>
                </a:uFill>
                <a:latin typeface="Arial"/>
              </a:rPr>
              <a:t>sole purpose </a:t>
            </a:r>
            <a:r>
              <a:rPr b="0" lang="en-US" sz="2400" spc="-1" strike="noStrike">
                <a:solidFill>
                  <a:srgbClr val="000000"/>
                </a:solidFill>
                <a:uFill>
                  <a:solidFill>
                    <a:srgbClr val="ffffff"/>
                  </a:solidFill>
                </a:uFill>
                <a:latin typeface="Arial"/>
              </a:rPr>
              <a:t>of </a:t>
            </a:r>
            <a:r>
              <a:rPr b="1" i="1" lang="en-US" sz="2400" spc="-1" strike="noStrike" u="sng">
                <a:solidFill>
                  <a:srgbClr val="000000"/>
                </a:solidFill>
                <a:uFill>
                  <a:solidFill>
                    <a:srgbClr val="ffffff"/>
                  </a:solidFill>
                </a:uFill>
                <a:latin typeface="Arial"/>
              </a:rPr>
              <a:t>destruction</a:t>
            </a:r>
            <a:r>
              <a:rPr b="0" lang="en-US" sz="2400" spc="-1" strike="noStrike">
                <a:solidFill>
                  <a:srgbClr val="000000"/>
                </a:solidFill>
                <a:uFill>
                  <a:solidFill>
                    <a:srgbClr val="ffffff"/>
                  </a:solidFill>
                </a:uFill>
                <a:latin typeface="Arial"/>
              </a:rPr>
              <a:t>, while others were created simply so He could </a:t>
            </a:r>
            <a:r>
              <a:rPr b="1" i="1" lang="en-US" sz="2400" spc="-1" strike="noStrike">
                <a:solidFill>
                  <a:srgbClr val="000000"/>
                </a:solidFill>
                <a:uFill>
                  <a:solidFill>
                    <a:srgbClr val="ffffff"/>
                  </a:solidFill>
                </a:uFill>
                <a:latin typeface="Arial"/>
              </a:rPr>
              <a:t>demonstrate His mercy </a:t>
            </a:r>
            <a:r>
              <a:rPr b="0" lang="en-US" sz="2400" spc="-1" strike="noStrike">
                <a:solidFill>
                  <a:srgbClr val="000000"/>
                </a:solidFill>
                <a:uFill>
                  <a:solidFill>
                    <a:srgbClr val="ffffff"/>
                  </a:solidFill>
                </a:uFill>
                <a:latin typeface="Arial"/>
              </a:rPr>
              <a:t>and bring them to glory?”</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Does not the potter have power over the clay, from the same lump to </a:t>
            </a:r>
            <a:r>
              <a:rPr b="1" i="1" lang="en-US" sz="2400" spc="-1" strike="noStrike">
                <a:solidFill>
                  <a:srgbClr val="000000"/>
                </a:solidFill>
                <a:uFill>
                  <a:solidFill>
                    <a:srgbClr val="ffffff"/>
                  </a:solidFill>
                </a:uFill>
                <a:latin typeface="Arial"/>
              </a:rPr>
              <a:t>make one vessel </a:t>
            </a:r>
            <a:r>
              <a:rPr b="1" i="1" lang="en-US" sz="2400" spc="-1" strike="noStrike" u="sng">
                <a:solidFill>
                  <a:srgbClr val="000000"/>
                </a:solidFill>
                <a:uFill>
                  <a:solidFill>
                    <a:srgbClr val="ffffff"/>
                  </a:solidFill>
                </a:uFill>
                <a:latin typeface="Arial"/>
              </a:rPr>
              <a:t>for honor</a:t>
            </a:r>
            <a:r>
              <a:rPr b="1" i="1" lang="en-US" sz="2400" spc="-1" strike="noStrike">
                <a:solidFill>
                  <a:srgbClr val="000000"/>
                </a:solidFill>
                <a:uFill>
                  <a:solidFill>
                    <a:srgbClr val="ffffff"/>
                  </a:solidFill>
                </a:uFill>
                <a:latin typeface="Arial"/>
              </a:rPr>
              <a:t> and another </a:t>
            </a:r>
            <a:r>
              <a:rPr b="1" i="1" lang="en-US" sz="2400" spc="-1" strike="noStrike" u="sng">
                <a:solidFill>
                  <a:srgbClr val="000000"/>
                </a:solidFill>
                <a:uFill>
                  <a:solidFill>
                    <a:srgbClr val="ffffff"/>
                  </a:solidFill>
                </a:uFill>
                <a:latin typeface="Arial"/>
              </a:rPr>
              <a:t>for dishonor</a:t>
            </a:r>
            <a:r>
              <a:rPr b="0" i="1" lang="en-US" sz="2400" spc="-1" strike="noStrike">
                <a:solidFill>
                  <a:srgbClr val="000000"/>
                </a:solidFill>
                <a:uFill>
                  <a:solidFill>
                    <a:srgbClr val="ffffff"/>
                  </a:solidFill>
                </a:uFill>
                <a:latin typeface="Arial"/>
              </a:rPr>
              <a:t>? What if God, </a:t>
            </a:r>
            <a:r>
              <a:rPr b="1" i="1" lang="en-US" sz="2400" spc="-1" strike="noStrike">
                <a:solidFill>
                  <a:srgbClr val="000000"/>
                </a:solidFill>
                <a:uFill>
                  <a:solidFill>
                    <a:srgbClr val="ffffff"/>
                  </a:solidFill>
                </a:uFill>
                <a:latin typeface="Arial"/>
              </a:rPr>
              <a:t>wanting to </a:t>
            </a:r>
            <a:r>
              <a:rPr b="1" i="1" lang="en-US" sz="2400" spc="-1" strike="noStrike" u="sng">
                <a:solidFill>
                  <a:srgbClr val="000000"/>
                </a:solidFill>
                <a:uFill>
                  <a:solidFill>
                    <a:srgbClr val="ffffff"/>
                  </a:solidFill>
                </a:uFill>
                <a:latin typeface="Arial"/>
              </a:rPr>
              <a:t>show His wrath</a:t>
            </a:r>
            <a:r>
              <a:rPr b="1" i="1" lang="en-US" sz="2400" spc="-1" strike="noStrike">
                <a:solidFill>
                  <a:srgbClr val="000000"/>
                </a:solidFill>
                <a:uFill>
                  <a:solidFill>
                    <a:srgbClr val="ffffff"/>
                  </a:solidFill>
                </a:uFill>
                <a:latin typeface="Arial"/>
              </a:rPr>
              <a:t> and to </a:t>
            </a:r>
            <a:r>
              <a:rPr b="1" i="1" lang="en-US" sz="2400" spc="-1" strike="noStrike" u="sng">
                <a:solidFill>
                  <a:srgbClr val="000000"/>
                </a:solidFill>
                <a:uFill>
                  <a:solidFill>
                    <a:srgbClr val="ffffff"/>
                  </a:solidFill>
                </a:uFill>
                <a:latin typeface="Arial"/>
              </a:rPr>
              <a:t>make His power known</a:t>
            </a:r>
            <a:r>
              <a:rPr b="1" i="1" lang="en-US" sz="2400" spc="-1" strike="noStrike">
                <a:solidFill>
                  <a:srgbClr val="000000"/>
                </a:solidFill>
                <a:uFill>
                  <a:solidFill>
                    <a:srgbClr val="ffffff"/>
                  </a:solidFill>
                </a:uFill>
                <a:latin typeface="Arial"/>
              </a:rPr>
              <a:t>, endured with much longsuffering the </a:t>
            </a:r>
            <a:r>
              <a:rPr b="1" i="1" lang="en-US" sz="2400" spc="-1" strike="noStrike" u="sng">
                <a:solidFill>
                  <a:srgbClr val="000000"/>
                </a:solidFill>
                <a:uFill>
                  <a:solidFill>
                    <a:srgbClr val="ffffff"/>
                  </a:solidFill>
                </a:uFill>
                <a:latin typeface="Arial"/>
              </a:rPr>
              <a:t>vessels of wrath prepared for destruction</a:t>
            </a:r>
            <a:r>
              <a:rPr b="0" i="1" lang="en-US" sz="2400" spc="-1" strike="noStrike">
                <a:solidFill>
                  <a:srgbClr val="000000"/>
                </a:solidFill>
                <a:uFill>
                  <a:solidFill>
                    <a:srgbClr val="ffffff"/>
                  </a:solidFill>
                </a:uFill>
                <a:latin typeface="Arial"/>
              </a:rPr>
              <a:t>, and that He might make known the riches of His glory on the vessels of mercy, which He had prepared beforehand for glory,</a:t>
            </a:r>
            <a:r>
              <a:rPr b="0" lang="en-US" sz="2400" spc="-1" strike="noStrike">
                <a:solidFill>
                  <a:srgbClr val="000000"/>
                </a:solidFill>
                <a:uFill>
                  <a:solidFill>
                    <a:srgbClr val="ffffff"/>
                  </a:solidFill>
                </a:uFill>
                <a:latin typeface="Arial"/>
              </a:rPr>
              <a:t> … (</a:t>
            </a:r>
            <a:r>
              <a:rPr b="1" lang="en-US" sz="2400" spc="-1" strike="noStrike">
                <a:solidFill>
                  <a:srgbClr val="d1282e"/>
                </a:solidFill>
                <a:uFill>
                  <a:solidFill>
                    <a:srgbClr val="ffffff"/>
                  </a:solidFill>
                </a:uFill>
                <a:latin typeface="Arial"/>
              </a:rPr>
              <a:t>Romans 9:21-23</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583" name="TextShape 3"/>
          <p:cNvSpPr txBox="1"/>
          <p:nvPr/>
        </p:nvSpPr>
        <p:spPr>
          <a:xfrm rot="16200000">
            <a:off x="8391600" y="4368600"/>
            <a:ext cx="986400" cy="364680"/>
          </a:xfrm>
          <a:prstGeom prst="rect">
            <a:avLst/>
          </a:prstGeom>
          <a:noFill/>
          <a:ln>
            <a:noFill/>
          </a:ln>
        </p:spPr>
        <p:txBody>
          <a:bodyPr anchor="ctr"/>
          <a:p>
            <a:pPr>
              <a:lnSpc>
                <a:spcPct val="100000"/>
              </a:lnSpc>
            </a:pPr>
            <a:fld id="{6A0302F0-2FCA-4AFF-97BC-616F2DA3CD04}"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502" dur="indefinite" restart="never" nodeType="tmRoot">
          <p:childTnLst>
            <p:seq>
              <p:cTn id="1503" dur="indefinite" nodeType="mainSeq">
                <p:childTnLst>
                  <p:par>
                    <p:cTn id="1504" fill="hold">
                      <p:stCondLst>
                        <p:cond delay="0"/>
                      </p:stCondLst>
                      <p:childTnLst>
                        <p:par>
                          <p:cTn id="1505" fill="hold">
                            <p:stCondLst>
                              <p:cond delay="0"/>
                            </p:stCondLst>
                            <p:childTnLst>
                              <p:par>
                                <p:cTn id="1506" nodeType="afterEffect" fill="hold" presetClass="entr" presetID="1">
                                  <p:stCondLst>
                                    <p:cond delay="3000"/>
                                  </p:stCondLst>
                                  <p:childTnLst>
                                    <p:set>
                                      <p:cBhvr>
                                        <p:cTn id="1507" dur="1" fill="hold">
                                          <p:stCondLst>
                                            <p:cond delay="0"/>
                                          </p:stCondLst>
                                        </p:cTn>
                                        <p:tgtEl>
                                          <p:spTgt spid="582">
                                            <p:txEl>
                                              <p:pRg st="195" end="60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Created For Destruction?</a:t>
            </a:r>
            <a:endParaRPr b="0" lang="en-US" sz="1800" spc="-1" strike="noStrike">
              <a:solidFill>
                <a:srgbClr val="000000"/>
              </a:solidFill>
              <a:uFill>
                <a:solidFill>
                  <a:srgbClr val="ffffff"/>
                </a:solidFill>
              </a:uFill>
              <a:latin typeface="Arial"/>
            </a:endParaRPr>
          </a:p>
        </p:txBody>
      </p:sp>
      <p:sp>
        <p:nvSpPr>
          <p:cNvPr id="585"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Does not the potter have power over the clay, from the same lump to </a:t>
            </a:r>
            <a:r>
              <a:rPr b="1" i="1" lang="en-US" sz="2400" spc="-1" strike="noStrike">
                <a:solidFill>
                  <a:srgbClr val="000000"/>
                </a:solidFill>
                <a:uFill>
                  <a:solidFill>
                    <a:srgbClr val="ffffff"/>
                  </a:solidFill>
                </a:uFill>
                <a:latin typeface="Arial"/>
              </a:rPr>
              <a:t>make one vessel for honor and another for dishonor</a:t>
            </a:r>
            <a:r>
              <a:rPr b="0" i="1" lang="en-US" sz="2400" spc="-1" strike="noStrike">
                <a:solidFill>
                  <a:srgbClr val="000000"/>
                </a:solidFill>
                <a:uFill>
                  <a:solidFill>
                    <a:srgbClr val="ffffff"/>
                  </a:solidFill>
                </a:uFill>
                <a:latin typeface="Arial"/>
              </a:rPr>
              <a:t>? What if God, </a:t>
            </a:r>
            <a:r>
              <a:rPr b="1" i="1" lang="en-US" sz="2400" spc="-1" strike="noStrike">
                <a:solidFill>
                  <a:srgbClr val="000000"/>
                </a:solidFill>
                <a:uFill>
                  <a:solidFill>
                    <a:srgbClr val="ffffff"/>
                  </a:solidFill>
                </a:uFill>
                <a:latin typeface="Arial"/>
              </a:rPr>
              <a:t>wanting to show His wrath and to make His power known, endured with much longsuffering the </a:t>
            </a:r>
            <a:r>
              <a:rPr b="1" i="1" lang="en-US" sz="2400" spc="-1" strike="noStrike" u="sng">
                <a:solidFill>
                  <a:srgbClr val="000000"/>
                </a:solidFill>
                <a:uFill>
                  <a:solidFill>
                    <a:srgbClr val="ffffff"/>
                  </a:solidFill>
                </a:uFill>
                <a:latin typeface="Arial"/>
              </a:rPr>
              <a:t>vessels of wrath </a:t>
            </a:r>
            <a:r>
              <a:rPr b="1" i="1" lang="en-US" sz="2400" spc="-1" strike="noStrike" u="sng">
                <a:solidFill>
                  <a:srgbClr val="d1282e"/>
                </a:solidFill>
                <a:uFill>
                  <a:solidFill>
                    <a:srgbClr val="ffffff"/>
                  </a:solidFill>
                </a:uFill>
                <a:latin typeface="Arial"/>
              </a:rPr>
              <a:t>prepared</a:t>
            </a:r>
            <a:r>
              <a:rPr b="1" i="1" lang="en-US" sz="2400" spc="-1" strike="noStrike" u="sng">
                <a:solidFill>
                  <a:srgbClr val="000000"/>
                </a:solidFill>
                <a:uFill>
                  <a:solidFill>
                    <a:srgbClr val="ffffff"/>
                  </a:solidFill>
                </a:uFill>
                <a:latin typeface="Arial"/>
              </a:rPr>
              <a:t> for destruction</a:t>
            </a:r>
            <a:r>
              <a:rPr b="0" i="1" lang="en-US" sz="2400" spc="-1" strike="noStrike">
                <a:solidFill>
                  <a:srgbClr val="000000"/>
                </a:solidFill>
                <a:uFill>
                  <a:solidFill>
                    <a:srgbClr val="ffffff"/>
                  </a:solidFill>
                </a:uFill>
                <a:latin typeface="Arial"/>
              </a:rPr>
              <a:t>, and that He might make known the riches of His glory on the vessels of mercy, which </a:t>
            </a:r>
            <a:r>
              <a:rPr b="1" i="1" lang="en-US" sz="2400" spc="-1" strike="noStrike">
                <a:solidFill>
                  <a:srgbClr val="000000"/>
                </a:solidFill>
                <a:uFill>
                  <a:solidFill>
                    <a:srgbClr val="ffffff"/>
                  </a:solidFill>
                </a:uFill>
                <a:latin typeface="Arial"/>
              </a:rPr>
              <a:t>He had </a:t>
            </a:r>
            <a:r>
              <a:rPr b="1" i="1" lang="en-US" sz="2400" spc="-1" strike="noStrike" u="sng">
                <a:solidFill>
                  <a:srgbClr val="d1282e"/>
                </a:solidFill>
                <a:uFill>
                  <a:solidFill>
                    <a:srgbClr val="ffffff"/>
                  </a:solidFill>
                </a:uFill>
                <a:latin typeface="Arial"/>
              </a:rPr>
              <a:t>prepared</a:t>
            </a:r>
            <a:r>
              <a:rPr b="1" i="1" lang="en-US" sz="2400" spc="-1" strike="noStrike" u="sng">
                <a:solidFill>
                  <a:srgbClr val="000000"/>
                </a:solidFill>
                <a:uFill>
                  <a:solidFill>
                    <a:srgbClr val="ffffff"/>
                  </a:solidFill>
                </a:uFill>
                <a:latin typeface="Arial"/>
              </a:rPr>
              <a:t> beforehand</a:t>
            </a:r>
            <a:r>
              <a:rPr b="1" i="1" lang="en-US" sz="2400" spc="-1" strike="noStrike">
                <a:solidFill>
                  <a:srgbClr val="000000"/>
                </a:solidFill>
                <a:uFill>
                  <a:solidFill>
                    <a:srgbClr val="ffffff"/>
                  </a:solidFill>
                </a:uFill>
                <a:latin typeface="Arial"/>
              </a:rPr>
              <a:t> for glory</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 (</a:t>
            </a:r>
            <a:r>
              <a:rPr b="1" lang="en-US" sz="2400" spc="-1" strike="noStrike">
                <a:solidFill>
                  <a:srgbClr val="d1282e"/>
                </a:solidFill>
                <a:uFill>
                  <a:solidFill>
                    <a:srgbClr val="ffffff"/>
                  </a:solidFill>
                </a:uFill>
                <a:latin typeface="Arial"/>
              </a:rPr>
              <a:t>Romans 9:21-23</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Context:</a:t>
            </a:r>
            <a:r>
              <a:rPr b="0" lang="en-US" sz="2400" spc="-1" strike="noStrike">
                <a:solidFill>
                  <a:srgbClr val="000000"/>
                </a:solidFill>
                <a:uFill>
                  <a:solidFill>
                    <a:srgbClr val="ffffff"/>
                  </a:solidFill>
                </a:uFill>
                <a:latin typeface="Arial"/>
              </a:rPr>
              <a:t>  Preservation of obstinate Pharaoh &amp; Israel.</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0" i="1" lang="en-US" sz="2400" spc="-1" strike="noStrike">
                <a:solidFill>
                  <a:srgbClr val="d1282e"/>
                </a:solidFill>
                <a:uFill>
                  <a:solidFill>
                    <a:srgbClr val="ffffff"/>
                  </a:solidFill>
                </a:uFill>
                <a:latin typeface="Arial"/>
              </a:rPr>
              <a:t>“</a:t>
            </a:r>
            <a:r>
              <a:rPr b="0" i="1" lang="en-US" sz="2400" spc="-1" strike="noStrike">
                <a:solidFill>
                  <a:srgbClr val="d1282e"/>
                </a:solidFill>
                <a:uFill>
                  <a:solidFill>
                    <a:srgbClr val="ffffff"/>
                  </a:solidFill>
                </a:uFill>
                <a:latin typeface="Arial"/>
              </a:rPr>
              <a:t>Prepared”</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(Gr., </a:t>
            </a:r>
            <a:r>
              <a:rPr b="0" i="1" lang="en-US" sz="2400" spc="-1" strike="noStrike">
                <a:solidFill>
                  <a:srgbClr val="000000"/>
                </a:solidFill>
                <a:uFill>
                  <a:solidFill>
                    <a:srgbClr val="ffffff"/>
                  </a:solidFill>
                </a:uFill>
                <a:latin typeface="Arial"/>
              </a:rPr>
              <a:t>katartizo</a:t>
            </a:r>
            <a:r>
              <a:rPr b="0" lang="en-US" sz="2400" spc="-1" strike="noStrike">
                <a:solidFill>
                  <a:srgbClr val="000000"/>
                </a:solidFill>
                <a:uFill>
                  <a:solidFill>
                    <a:srgbClr val="ffffff"/>
                  </a:solidFill>
                </a:uFill>
                <a:latin typeface="Arial"/>
              </a:rPr>
              <a:t>, </a:t>
            </a:r>
            <a:r>
              <a:rPr b="1" lang="en-US" sz="2400" spc="-1" strike="noStrike">
                <a:solidFill>
                  <a:srgbClr val="000000"/>
                </a:solidFill>
                <a:uFill>
                  <a:solidFill>
                    <a:srgbClr val="ffffff"/>
                  </a:solidFill>
                </a:uFill>
                <a:latin typeface="Arial"/>
              </a:rPr>
              <a:t>passive</a:t>
            </a:r>
            <a:r>
              <a:rPr b="0" lang="en-US" sz="2400" spc="-1" strike="noStrike">
                <a:solidFill>
                  <a:srgbClr val="000000"/>
                </a:solidFill>
                <a:uFill>
                  <a:solidFill>
                    <a:srgbClr val="ffffff"/>
                  </a:solidFill>
                </a:uFill>
                <a:latin typeface="Arial"/>
              </a:rPr>
              <a:t>) to complete, ready</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0" i="1" lang="en-US" sz="2400" spc="-1" strike="noStrike">
                <a:solidFill>
                  <a:srgbClr val="d1282e"/>
                </a:solidFill>
                <a:uFill>
                  <a:solidFill>
                    <a:srgbClr val="ffffff"/>
                  </a:solidFill>
                </a:uFill>
                <a:latin typeface="Arial"/>
              </a:rPr>
              <a:t>“</a:t>
            </a:r>
            <a:r>
              <a:rPr b="0" i="1" lang="en-US" sz="2400" spc="-1" strike="noStrike">
                <a:solidFill>
                  <a:srgbClr val="d1282e"/>
                </a:solidFill>
                <a:uFill>
                  <a:solidFill>
                    <a:srgbClr val="ffffff"/>
                  </a:solidFill>
                </a:uFill>
                <a:latin typeface="Arial"/>
              </a:rPr>
              <a:t>Prepared”</a:t>
            </a:r>
            <a:r>
              <a:rPr b="0" lang="en-US" sz="2400" spc="-1" strike="noStrike">
                <a:solidFill>
                  <a:srgbClr val="000000"/>
                </a:solidFill>
                <a:uFill>
                  <a:solidFill>
                    <a:srgbClr val="ffffff"/>
                  </a:solidFill>
                </a:uFill>
                <a:latin typeface="Arial"/>
              </a:rPr>
              <a:t>: (Gr., </a:t>
            </a:r>
            <a:r>
              <a:rPr b="0" i="1" lang="en-US" sz="2400" spc="-1" strike="noStrike">
                <a:solidFill>
                  <a:srgbClr val="000000"/>
                </a:solidFill>
                <a:uFill>
                  <a:solidFill>
                    <a:srgbClr val="ffffff"/>
                  </a:solidFill>
                </a:uFill>
                <a:latin typeface="Arial"/>
              </a:rPr>
              <a:t>proetoimazo</a:t>
            </a:r>
            <a:r>
              <a:rPr b="0" lang="en-US" sz="2400" spc="-1" strike="noStrike">
                <a:solidFill>
                  <a:srgbClr val="000000"/>
                </a:solidFill>
                <a:uFill>
                  <a:solidFill>
                    <a:srgbClr val="ffffff"/>
                  </a:solidFill>
                </a:uFill>
                <a:latin typeface="Arial"/>
              </a:rPr>
              <a:t>, aorist) ready beforehand</a:t>
            </a:r>
            <a:endParaRPr b="1" lang="en-US" sz="2000" spc="-1" strike="noStrike">
              <a:solidFill>
                <a:srgbClr val="000000"/>
              </a:solidFill>
              <a:uFill>
                <a:solidFill>
                  <a:srgbClr val="ffffff"/>
                </a:solidFill>
              </a:uFill>
              <a:latin typeface="Arial"/>
            </a:endParaRPr>
          </a:p>
        </p:txBody>
      </p:sp>
      <p:sp>
        <p:nvSpPr>
          <p:cNvPr id="586" name="TextShape 3"/>
          <p:cNvSpPr txBox="1"/>
          <p:nvPr/>
        </p:nvSpPr>
        <p:spPr>
          <a:xfrm rot="16200000">
            <a:off x="8391600" y="4368600"/>
            <a:ext cx="986400" cy="364680"/>
          </a:xfrm>
          <a:prstGeom prst="rect">
            <a:avLst/>
          </a:prstGeom>
          <a:noFill/>
          <a:ln>
            <a:noFill/>
          </a:ln>
        </p:spPr>
        <p:txBody>
          <a:bodyPr anchor="ctr"/>
          <a:p>
            <a:pPr>
              <a:lnSpc>
                <a:spcPct val="100000"/>
              </a:lnSpc>
            </a:pPr>
            <a:fld id="{4BAB766A-B94A-4118-9601-A01BAC8EAFF9}"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508" dur="indefinite" restart="never" nodeType="tmRoot">
          <p:childTnLst>
            <p:seq>
              <p:cTn id="1509" dur="indefinite" nodeType="mainSeq">
                <p:childTnLst>
                  <p:par>
                    <p:cTn id="1510" fill="hold">
                      <p:stCondLst>
                        <p:cond delay="0"/>
                      </p:stCondLst>
                      <p:childTnLst>
                        <p:par>
                          <p:cTn id="1511" fill="hold">
                            <p:stCondLst>
                              <p:cond delay="0"/>
                            </p:stCondLst>
                            <p:childTnLst>
                              <p:par>
                                <p:cTn id="1512" nodeType="withEffect" fill="hold" presetClass="entr" presetID="42">
                                  <p:stCondLst>
                                    <p:cond delay="0"/>
                                  </p:stCondLst>
                                  <p:childTnLst>
                                    <p:set>
                                      <p:cBhvr>
                                        <p:cTn id="1513" dur="1" fill="hold">
                                          <p:stCondLst>
                                            <p:cond delay="0"/>
                                          </p:stCondLst>
                                        </p:cTn>
                                        <p:tgtEl>
                                          <p:spTgt spid="585">
                                            <p:txEl>
                                              <p:pRg st="0" end="408"/>
                                            </p:txEl>
                                          </p:spTgt>
                                        </p:tgtEl>
                                        <p:attrNameLst>
                                          <p:attrName>style.visibility</p:attrName>
                                        </p:attrNameLst>
                                      </p:cBhvr>
                                      <p:to>
                                        <p:strVal val="visible"/>
                                      </p:to>
                                    </p:set>
                                    <p:animEffect filter="fade" transition="in">
                                      <p:cBhvr additive="repl">
                                        <p:cTn id="1514" dur="1000"/>
                                        <p:tgtEl>
                                          <p:spTgt spid="585">
                                            <p:txEl>
                                              <p:pRg st="0" end="408"/>
                                            </p:txEl>
                                          </p:spTgt>
                                        </p:tgtEl>
                                      </p:cBhvr>
                                    </p:animEffect>
                                    <p:anim calcmode="lin" valueType="num">
                                      <p:cBhvr additive="repl">
                                        <p:cTn id="1515" dur="1000" fill="hold"/>
                                        <p:tgtEl>
                                          <p:spTgt spid="585">
                                            <p:txEl>
                                              <p:pRg st="0" end="408"/>
                                            </p:txEl>
                                          </p:spTgt>
                                        </p:tgtEl>
                                        <p:attrNameLst>
                                          <p:attrName>ppt_x</p:attrName>
                                        </p:attrNameLst>
                                      </p:cBhvr>
                                      <p:tavLst>
                                        <p:tav tm="0">
                                          <p:val>
                                            <p:strVal val="#ppt_x"/>
                                          </p:val>
                                        </p:tav>
                                        <p:tav tm="100000">
                                          <p:val>
                                            <p:strVal val="#ppt_x"/>
                                          </p:val>
                                        </p:tav>
                                      </p:tavLst>
                                    </p:anim>
                                    <p:anim calcmode="lin" valueType="num">
                                      <p:cBhvr additive="repl">
                                        <p:cTn id="1516" dur="1000" fill="hold"/>
                                        <p:tgtEl>
                                          <p:spTgt spid="585">
                                            <p:txEl>
                                              <p:pRg st="0" end="408"/>
                                            </p:txEl>
                                          </p:spTgt>
                                        </p:tgtEl>
                                        <p:attrNameLst>
                                          <p:attrName>ppt_y</p:attrName>
                                        </p:attrNameLst>
                                      </p:cBhvr>
                                      <p:tavLst>
                                        <p:tav tm="0">
                                          <p:val>
                                            <p:strVal val="#ppt_y+.1"/>
                                          </p:val>
                                        </p:tav>
                                        <p:tav tm="100000">
                                          <p:val>
                                            <p:strVal val="#ppt_y"/>
                                          </p:val>
                                        </p:tav>
                                      </p:tavLst>
                                    </p:anim>
                                  </p:childTnLst>
                                </p:cTn>
                              </p:par>
                            </p:childTnLst>
                          </p:cTn>
                        </p:par>
                        <p:par>
                          <p:cTn id="1517" fill="hold">
                            <p:stCondLst>
                              <p:cond delay="1000"/>
                            </p:stCondLst>
                            <p:childTnLst>
                              <p:par>
                                <p:cTn id="1518" nodeType="afterEffect" fill="hold" presetClass="entr" presetID="1">
                                  <p:stCondLst>
                                    <p:cond delay="2000"/>
                                  </p:stCondLst>
                                  <p:childTnLst>
                                    <p:set>
                                      <p:cBhvr>
                                        <p:cTn id="1519" dur="1" fill="hold">
                                          <p:stCondLst>
                                            <p:cond delay="0"/>
                                          </p:stCondLst>
                                        </p:cTn>
                                        <p:tgtEl>
                                          <p:spTgt spid="585">
                                            <p:txEl>
                                              <p:pRg st="408" end="462"/>
                                            </p:txEl>
                                          </p:spTgt>
                                        </p:tgtEl>
                                        <p:attrNameLst>
                                          <p:attrName>style.visibility</p:attrName>
                                        </p:attrNameLst>
                                      </p:cBhvr>
                                      <p:to>
                                        <p:strVal val="visible"/>
                                      </p:to>
                                    </p:set>
                                  </p:childTnLst>
                                </p:cTn>
                              </p:par>
                            </p:childTnLst>
                          </p:cTn>
                        </p:par>
                      </p:childTnLst>
                    </p:cTn>
                  </p:par>
                  <p:par>
                    <p:cTn id="1520" fill="hold">
                      <p:stCondLst>
                        <p:cond delay="indefinite"/>
                      </p:stCondLst>
                      <p:childTnLst>
                        <p:par>
                          <p:cTn id="1521" fill="hold">
                            <p:stCondLst>
                              <p:cond delay="0"/>
                            </p:stCondLst>
                            <p:childTnLst>
                              <p:par>
                                <p:cTn id="1522" nodeType="clickEffect" fill="hold" presetClass="entr" presetID="1">
                                  <p:stCondLst>
                                    <p:cond delay="0"/>
                                  </p:stCondLst>
                                  <p:childTnLst>
                                    <p:set>
                                      <p:cBhvr>
                                        <p:cTn id="1523" dur="1" fill="hold">
                                          <p:stCondLst>
                                            <p:cond delay="0"/>
                                          </p:stCondLst>
                                        </p:cTn>
                                        <p:tgtEl>
                                          <p:spTgt spid="585">
                                            <p:txEl>
                                              <p:pRg st="462" end="519"/>
                                            </p:txEl>
                                          </p:spTgt>
                                        </p:tgtEl>
                                        <p:attrNameLst>
                                          <p:attrName>style.visibility</p:attrName>
                                        </p:attrNameLst>
                                      </p:cBhvr>
                                      <p:to>
                                        <p:strVal val="visible"/>
                                      </p:to>
                                    </p:set>
                                  </p:childTnLst>
                                </p:cTn>
                              </p:par>
                            </p:childTnLst>
                          </p:cTn>
                        </p:par>
                      </p:childTnLst>
                    </p:cTn>
                  </p:par>
                  <p:par>
                    <p:cTn id="1524" fill="hold">
                      <p:stCondLst>
                        <p:cond delay="indefinite"/>
                      </p:stCondLst>
                      <p:childTnLst>
                        <p:par>
                          <p:cTn id="1525" fill="hold">
                            <p:stCondLst>
                              <p:cond delay="0"/>
                            </p:stCondLst>
                            <p:childTnLst>
                              <p:par>
                                <p:cTn id="1526" nodeType="clickEffect" fill="hold" presetClass="entr" presetID="1">
                                  <p:stCondLst>
                                    <p:cond delay="0"/>
                                  </p:stCondLst>
                                  <p:childTnLst>
                                    <p:set>
                                      <p:cBhvr>
                                        <p:cTn id="1527" dur="1" fill="hold">
                                          <p:stCondLst>
                                            <p:cond delay="0"/>
                                          </p:stCondLst>
                                        </p:cTn>
                                        <p:tgtEl>
                                          <p:spTgt spid="585">
                                            <p:txEl>
                                              <p:pRg st="519" end="57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7"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Why Longsuffering?</a:t>
            </a:r>
            <a:endParaRPr b="0" lang="en-US" sz="1800" spc="-1" strike="noStrike">
              <a:solidFill>
                <a:srgbClr val="000000"/>
              </a:solidFill>
              <a:uFill>
                <a:solidFill>
                  <a:srgbClr val="ffffff"/>
                </a:solidFill>
              </a:uFill>
              <a:latin typeface="Arial"/>
            </a:endParaRPr>
          </a:p>
        </p:txBody>
      </p:sp>
      <p:sp>
        <p:nvSpPr>
          <p:cNvPr id="588"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What if God, </a:t>
            </a:r>
            <a:r>
              <a:rPr b="1" i="1" lang="en-US" sz="2400" spc="-1" strike="noStrike">
                <a:solidFill>
                  <a:srgbClr val="000000"/>
                </a:solidFill>
                <a:uFill>
                  <a:solidFill>
                    <a:srgbClr val="ffffff"/>
                  </a:solidFill>
                </a:uFill>
                <a:latin typeface="Arial"/>
              </a:rPr>
              <a:t>wanting to show His wrath and to make His power known, </a:t>
            </a:r>
            <a:r>
              <a:rPr b="1" i="1" lang="en-US" sz="2400" spc="-1" strike="noStrike" u="sng">
                <a:solidFill>
                  <a:srgbClr val="d1282e"/>
                </a:solidFill>
                <a:uFill>
                  <a:solidFill>
                    <a:srgbClr val="ffffff"/>
                  </a:solidFill>
                </a:uFill>
                <a:latin typeface="Arial"/>
              </a:rPr>
              <a:t>endured</a:t>
            </a:r>
            <a:r>
              <a:rPr b="1" i="1" lang="en-US" sz="2400" spc="-1" strike="noStrike" u="sng">
                <a:solidFill>
                  <a:srgbClr val="000000"/>
                </a:solidFill>
                <a:uFill>
                  <a:solidFill>
                    <a:srgbClr val="ffffff"/>
                  </a:solidFill>
                </a:uFill>
                <a:latin typeface="Arial"/>
              </a:rPr>
              <a:t> with much </a:t>
            </a:r>
            <a:r>
              <a:rPr b="1" i="1" lang="en-US" sz="2400" spc="-1" strike="noStrike" u="sng">
                <a:solidFill>
                  <a:srgbClr val="d1282e"/>
                </a:solidFill>
                <a:uFill>
                  <a:solidFill>
                    <a:srgbClr val="ffffff"/>
                  </a:solidFill>
                </a:uFill>
                <a:latin typeface="Arial"/>
              </a:rPr>
              <a:t>longsuffering</a:t>
            </a:r>
            <a:r>
              <a:rPr b="1" i="1" lang="en-US" sz="2400" spc="-1" strike="noStrike" u="sng">
                <a:solidFill>
                  <a:srgbClr val="000000"/>
                </a:solidFill>
                <a:uFill>
                  <a:solidFill>
                    <a:srgbClr val="ffffff"/>
                  </a:solidFill>
                </a:uFill>
                <a:latin typeface="Arial"/>
              </a:rPr>
              <a:t> the vessels of wrath</a:t>
            </a:r>
            <a:r>
              <a:rPr b="1" i="1" lang="en-US" sz="2400" spc="-1" strike="noStrike">
                <a:solidFill>
                  <a:srgbClr val="000000"/>
                </a:solidFill>
                <a:uFill>
                  <a:solidFill>
                    <a:srgbClr val="ffffff"/>
                  </a:solidFill>
                </a:uFill>
                <a:latin typeface="Arial"/>
              </a:rPr>
              <a:t> prepared for destruction</a:t>
            </a:r>
            <a:r>
              <a:rPr b="0" i="1" lang="en-US" sz="2400" spc="-1" strike="noStrike">
                <a:solidFill>
                  <a:srgbClr val="000000"/>
                </a:solidFill>
                <a:uFill>
                  <a:solidFill>
                    <a:srgbClr val="ffffff"/>
                  </a:solidFill>
                </a:uFill>
                <a:latin typeface="Arial"/>
              </a:rPr>
              <a:t>, and that He might make known the riches of His glory on the vessels of mercy, which He had prepared beforehand for glory,</a:t>
            </a:r>
            <a:r>
              <a:rPr b="0" lang="en-US" sz="2400" spc="-1" strike="noStrike">
                <a:solidFill>
                  <a:srgbClr val="000000"/>
                </a:solidFill>
                <a:uFill>
                  <a:solidFill>
                    <a:srgbClr val="ffffff"/>
                  </a:solidFill>
                </a:uFill>
                <a:latin typeface="Arial"/>
              </a:rPr>
              <a:t> … (</a:t>
            </a:r>
            <a:r>
              <a:rPr b="1" lang="en-US" sz="2400" spc="-1" strike="noStrike">
                <a:solidFill>
                  <a:srgbClr val="d1282e"/>
                </a:solidFill>
                <a:uFill>
                  <a:solidFill>
                    <a:srgbClr val="ffffff"/>
                  </a:solidFill>
                </a:uFill>
                <a:latin typeface="Arial"/>
              </a:rPr>
              <a:t>Romans 9:21-23</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u="sng">
                <a:solidFill>
                  <a:srgbClr val="000000"/>
                </a:solidFill>
                <a:uFill>
                  <a:solidFill>
                    <a:srgbClr val="ffffff"/>
                  </a:solidFill>
                </a:uFill>
                <a:latin typeface="Arial"/>
              </a:rPr>
              <a:t>Who</a:t>
            </a:r>
            <a:r>
              <a:rPr b="0"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a:t>
            </a:r>
            <a:r>
              <a:rPr b="1" i="1" lang="en-US" sz="2400" spc="-1" strike="noStrike">
                <a:solidFill>
                  <a:srgbClr val="000000"/>
                </a:solidFill>
                <a:uFill>
                  <a:solidFill>
                    <a:srgbClr val="ffffff"/>
                  </a:solidFill>
                </a:uFill>
                <a:latin typeface="Arial"/>
              </a:rPr>
              <a:t>prepared</a:t>
            </a:r>
            <a:r>
              <a:rPr b="0" i="1" lang="en-US" sz="2400" spc="-1" strike="noStrike">
                <a:solidFill>
                  <a:srgbClr val="000000"/>
                </a:solidFill>
                <a:uFill>
                  <a:solidFill>
                    <a:srgbClr val="ffffff"/>
                  </a:solidFill>
                </a:uFill>
                <a:latin typeface="Arial"/>
              </a:rPr>
              <a:t> vessels of wrath for destruction”</a:t>
            </a:r>
            <a:r>
              <a:rPr b="0" lang="en-US" sz="2400" spc="-1" strike="noStrike">
                <a:solidFill>
                  <a:srgbClr val="000000"/>
                </a:solidFill>
                <a:uFill>
                  <a:solidFill>
                    <a:srgbClr val="ffffff"/>
                  </a:solidFill>
                </a:uFill>
                <a:latin typeface="Arial"/>
              </a:rPr>
              <a:t>?  </a:t>
            </a:r>
            <a:r>
              <a:rPr b="1" i="1" lang="en-US" sz="2400" spc="-1" strike="noStrike">
                <a:solidFill>
                  <a:srgbClr val="d1282e"/>
                </a:solidFill>
                <a:uFill>
                  <a:solidFill>
                    <a:srgbClr val="ffffff"/>
                  </a:solidFill>
                </a:uFill>
                <a:latin typeface="Arial"/>
              </a:rPr>
              <a:t>God!</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Why is God longsuffering with – ultimately – </a:t>
            </a:r>
            <a:r>
              <a:rPr b="1" i="1" lang="en-US" sz="2400" spc="-1" strike="noStrike">
                <a:solidFill>
                  <a:srgbClr val="000000"/>
                </a:solidFill>
                <a:uFill>
                  <a:solidFill>
                    <a:srgbClr val="ffffff"/>
                  </a:solidFill>
                </a:uFill>
                <a:latin typeface="Arial"/>
              </a:rPr>
              <a:t>Himself</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Did He </a:t>
            </a:r>
            <a:r>
              <a:rPr b="1" i="1" lang="en-US" sz="2400" spc="-1" strike="noStrike">
                <a:solidFill>
                  <a:srgbClr val="000000"/>
                </a:solidFill>
                <a:uFill>
                  <a:solidFill>
                    <a:srgbClr val="ffffff"/>
                  </a:solidFill>
                </a:uFill>
                <a:latin typeface="Arial"/>
              </a:rPr>
              <a:t>fail</a:t>
            </a:r>
            <a:r>
              <a:rPr b="0" lang="en-US" sz="2400" spc="-1" strike="noStrike">
                <a:solidFill>
                  <a:srgbClr val="000000"/>
                </a:solidFill>
                <a:uFill>
                  <a:solidFill>
                    <a:srgbClr val="ffffff"/>
                  </a:solidFill>
                </a:uFill>
                <a:latin typeface="Arial"/>
              </a:rPr>
              <a:t> to foresee or plan for these exasperating souls?</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Or, is He delaying punishment of those who have condemned themselves in abusing His granted freedom?</a:t>
            </a:r>
            <a:endParaRPr b="1" lang="en-US" sz="2000" spc="-1" strike="noStrike">
              <a:solidFill>
                <a:srgbClr val="000000"/>
              </a:solidFill>
              <a:uFill>
                <a:solidFill>
                  <a:srgbClr val="ffffff"/>
                </a:solidFill>
              </a:uFill>
              <a:latin typeface="Arial"/>
            </a:endParaRPr>
          </a:p>
        </p:txBody>
      </p:sp>
      <p:sp>
        <p:nvSpPr>
          <p:cNvPr id="589" name="TextShape 3"/>
          <p:cNvSpPr txBox="1"/>
          <p:nvPr/>
        </p:nvSpPr>
        <p:spPr>
          <a:xfrm rot="16200000">
            <a:off x="8391600" y="4368600"/>
            <a:ext cx="986400" cy="364680"/>
          </a:xfrm>
          <a:prstGeom prst="rect">
            <a:avLst/>
          </a:prstGeom>
          <a:noFill/>
          <a:ln>
            <a:noFill/>
          </a:ln>
        </p:spPr>
        <p:txBody>
          <a:bodyPr anchor="ctr"/>
          <a:p>
            <a:pPr>
              <a:lnSpc>
                <a:spcPct val="100000"/>
              </a:lnSpc>
            </a:pPr>
            <a:fld id="{538BB863-312E-42EC-905D-FF4B857A4218}"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528" dur="indefinite" restart="never" nodeType="tmRoot">
          <p:childTnLst>
            <p:seq>
              <p:cTn id="1529" dur="indefinite" nodeType="mainSeq">
                <p:childTnLst>
                  <p:par>
                    <p:cTn id="1530" fill="hold">
                      <p:stCondLst>
                        <p:cond delay="indefinite"/>
                      </p:stCondLst>
                      <p:childTnLst>
                        <p:par>
                          <p:cTn id="1531" fill="hold">
                            <p:stCondLst>
                              <p:cond delay="0"/>
                            </p:stCondLst>
                            <p:childTnLst>
                              <p:par>
                                <p:cTn id="1532" nodeType="clickEffect" fill="hold" presetClass="entr" presetID="1">
                                  <p:stCondLst>
                                    <p:cond delay="0"/>
                                  </p:stCondLst>
                                  <p:childTnLst>
                                    <p:set>
                                      <p:cBhvr>
                                        <p:cTn id="1533" dur="1" fill="hold">
                                          <p:stCondLst>
                                            <p:cond delay="0"/>
                                          </p:stCondLst>
                                        </p:cTn>
                                        <p:tgtEl>
                                          <p:spTgt spid="588">
                                            <p:txEl>
                                              <p:pRg st="288" end="343"/>
                                            </p:txEl>
                                          </p:spTgt>
                                        </p:tgtEl>
                                        <p:attrNameLst>
                                          <p:attrName>style.visibility</p:attrName>
                                        </p:attrNameLst>
                                      </p:cBhvr>
                                      <p:to>
                                        <p:strVal val="visible"/>
                                      </p:to>
                                    </p:set>
                                  </p:childTnLst>
                                </p:cTn>
                              </p:par>
                            </p:childTnLst>
                          </p:cTn>
                        </p:par>
                      </p:childTnLst>
                    </p:cTn>
                  </p:par>
                  <p:par>
                    <p:cTn id="1534" fill="hold">
                      <p:stCondLst>
                        <p:cond delay="indefinite"/>
                      </p:stCondLst>
                      <p:childTnLst>
                        <p:par>
                          <p:cTn id="1535" fill="hold">
                            <p:stCondLst>
                              <p:cond delay="0"/>
                            </p:stCondLst>
                            <p:childTnLst>
                              <p:par>
                                <p:cTn id="1536" nodeType="clickEffect" fill="hold" presetClass="entr" presetID="1">
                                  <p:stCondLst>
                                    <p:cond delay="0"/>
                                  </p:stCondLst>
                                  <p:childTnLst>
                                    <p:set>
                                      <p:cBhvr>
                                        <p:cTn id="1537" dur="1" fill="hold">
                                          <p:stCondLst>
                                            <p:cond delay="0"/>
                                          </p:stCondLst>
                                        </p:cTn>
                                        <p:tgtEl>
                                          <p:spTgt spid="588">
                                            <p:txEl>
                                              <p:pRg st="343" end="397"/>
                                            </p:txEl>
                                          </p:spTgt>
                                        </p:tgtEl>
                                        <p:attrNameLst>
                                          <p:attrName>style.visibility</p:attrName>
                                        </p:attrNameLst>
                                      </p:cBhvr>
                                      <p:to>
                                        <p:strVal val="visible"/>
                                      </p:to>
                                    </p:set>
                                  </p:childTnLst>
                                </p:cTn>
                              </p:par>
                            </p:childTnLst>
                          </p:cTn>
                        </p:par>
                      </p:childTnLst>
                    </p:cTn>
                  </p:par>
                  <p:par>
                    <p:cTn id="1538" fill="hold">
                      <p:stCondLst>
                        <p:cond delay="indefinite"/>
                      </p:stCondLst>
                      <p:childTnLst>
                        <p:par>
                          <p:cTn id="1539" fill="hold">
                            <p:stCondLst>
                              <p:cond delay="0"/>
                            </p:stCondLst>
                            <p:childTnLst>
                              <p:par>
                                <p:cTn id="1540" nodeType="clickEffect" fill="hold" presetClass="entr" presetID="1">
                                  <p:stCondLst>
                                    <p:cond delay="0"/>
                                  </p:stCondLst>
                                  <p:childTnLst>
                                    <p:set>
                                      <p:cBhvr>
                                        <p:cTn id="1541" dur="1" fill="hold">
                                          <p:stCondLst>
                                            <p:cond delay="0"/>
                                          </p:stCondLst>
                                        </p:cTn>
                                        <p:tgtEl>
                                          <p:spTgt spid="588">
                                            <p:txEl>
                                              <p:pRg st="397" end="458"/>
                                            </p:txEl>
                                          </p:spTgt>
                                        </p:tgtEl>
                                        <p:attrNameLst>
                                          <p:attrName>style.visibility</p:attrName>
                                        </p:attrNameLst>
                                      </p:cBhvr>
                                      <p:to>
                                        <p:strVal val="visible"/>
                                      </p:to>
                                    </p:set>
                                  </p:childTnLst>
                                </p:cTn>
                              </p:par>
                            </p:childTnLst>
                          </p:cTn>
                        </p:par>
                      </p:childTnLst>
                    </p:cTn>
                  </p:par>
                  <p:par>
                    <p:cTn id="1542" fill="hold">
                      <p:stCondLst>
                        <p:cond delay="indefinite"/>
                      </p:stCondLst>
                      <p:childTnLst>
                        <p:par>
                          <p:cTn id="1543" fill="hold">
                            <p:stCondLst>
                              <p:cond delay="0"/>
                            </p:stCondLst>
                            <p:childTnLst>
                              <p:par>
                                <p:cTn id="1544" nodeType="clickEffect" fill="hold" presetClass="entr" presetID="1">
                                  <p:stCondLst>
                                    <p:cond delay="0"/>
                                  </p:stCondLst>
                                  <p:childTnLst>
                                    <p:set>
                                      <p:cBhvr>
                                        <p:cTn id="1545" dur="1" fill="hold">
                                          <p:stCondLst>
                                            <p:cond delay="0"/>
                                          </p:stCondLst>
                                        </p:cTn>
                                        <p:tgtEl>
                                          <p:spTgt spid="588">
                                            <p:txEl>
                                              <p:pRg st="458" end="55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0"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Become a Vessel of Honor?</a:t>
            </a:r>
            <a:endParaRPr b="0" lang="en-US" sz="1800" spc="-1" strike="noStrike">
              <a:solidFill>
                <a:srgbClr val="000000"/>
              </a:solidFill>
              <a:uFill>
                <a:solidFill>
                  <a:srgbClr val="ffffff"/>
                </a:solidFill>
              </a:uFill>
              <a:latin typeface="Arial"/>
            </a:endParaRPr>
          </a:p>
        </p:txBody>
      </p:sp>
      <p:sp>
        <p:nvSpPr>
          <p:cNvPr id="591"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But in a great house there are not only </a:t>
            </a:r>
            <a:r>
              <a:rPr b="1" i="1" lang="en-US" sz="2400" spc="-1" strike="noStrike">
                <a:solidFill>
                  <a:srgbClr val="000000"/>
                </a:solidFill>
                <a:uFill>
                  <a:solidFill>
                    <a:srgbClr val="ffffff"/>
                  </a:solidFill>
                </a:uFill>
                <a:latin typeface="Arial"/>
              </a:rPr>
              <a:t>vessels</a:t>
            </a:r>
            <a:r>
              <a:rPr b="0" i="1" lang="en-US" sz="2400" spc="-1" strike="noStrike">
                <a:solidFill>
                  <a:srgbClr val="000000"/>
                </a:solidFill>
                <a:uFill>
                  <a:solidFill>
                    <a:srgbClr val="ffffff"/>
                  </a:solidFill>
                </a:uFill>
                <a:latin typeface="Arial"/>
              </a:rPr>
              <a:t> of gold and silver, but also of wood and clay, </a:t>
            </a:r>
            <a:r>
              <a:rPr b="1" i="1" lang="en-US" sz="2400" spc="-1" strike="noStrike">
                <a:solidFill>
                  <a:srgbClr val="000000"/>
                </a:solidFill>
                <a:uFill>
                  <a:solidFill>
                    <a:srgbClr val="ffffff"/>
                  </a:solidFill>
                </a:uFill>
                <a:latin typeface="Arial"/>
              </a:rPr>
              <a:t>some for honor and some for dishonor. Therefore </a:t>
            </a:r>
            <a:r>
              <a:rPr b="1" i="1" lang="en-US" sz="2400" spc="-1" strike="noStrike" u="sng">
                <a:solidFill>
                  <a:srgbClr val="d1282e"/>
                </a:solidFill>
                <a:uFill>
                  <a:solidFill>
                    <a:srgbClr val="ffffff"/>
                  </a:solidFill>
                </a:uFill>
                <a:latin typeface="Arial"/>
              </a:rPr>
              <a:t>if anyone cleanses himself</a:t>
            </a:r>
            <a:r>
              <a:rPr b="1" i="1" lang="en-US" sz="2400" spc="-1" strike="noStrike">
                <a:solidFill>
                  <a:srgbClr val="000000"/>
                </a:solidFill>
                <a:uFill>
                  <a:solidFill>
                    <a:srgbClr val="ffffff"/>
                  </a:solidFill>
                </a:uFill>
                <a:latin typeface="Arial"/>
              </a:rPr>
              <a:t> from the latter, </a:t>
            </a:r>
            <a:r>
              <a:rPr b="1" i="1" lang="en-US" sz="2400" spc="-1" strike="noStrike" u="sng">
                <a:solidFill>
                  <a:srgbClr val="000000"/>
                </a:solidFill>
                <a:uFill>
                  <a:solidFill>
                    <a:srgbClr val="ffffff"/>
                  </a:solidFill>
                </a:uFill>
                <a:latin typeface="Arial"/>
              </a:rPr>
              <a:t>he will be</a:t>
            </a:r>
            <a:r>
              <a:rPr b="1" i="1" lang="en-US" sz="2400" spc="-1" strike="noStrike">
                <a:solidFill>
                  <a:srgbClr val="000000"/>
                </a:solidFill>
                <a:uFill>
                  <a:solidFill>
                    <a:srgbClr val="ffffff"/>
                  </a:solidFill>
                </a:uFill>
                <a:latin typeface="Arial"/>
              </a:rPr>
              <a:t> a vessel for honor</a:t>
            </a:r>
            <a:r>
              <a:rPr b="0" i="1" lang="en-US" sz="2400" spc="-1" strike="noStrike">
                <a:solidFill>
                  <a:srgbClr val="000000"/>
                </a:solidFill>
                <a:uFill>
                  <a:solidFill>
                    <a:srgbClr val="ffffff"/>
                  </a:solidFill>
                </a:uFill>
                <a:latin typeface="Arial"/>
              </a:rPr>
              <a:t>, sanctified and useful for the Master, </a:t>
            </a:r>
            <a:r>
              <a:rPr b="1" i="1" lang="en-US" sz="2400" spc="-1" strike="noStrike" u="sng">
                <a:solidFill>
                  <a:srgbClr val="d1282e"/>
                </a:solidFill>
                <a:uFill>
                  <a:solidFill>
                    <a:srgbClr val="ffffff"/>
                  </a:solidFill>
                </a:uFill>
                <a:latin typeface="Arial"/>
              </a:rPr>
              <a:t>prepared</a:t>
            </a:r>
            <a:r>
              <a:rPr b="0" i="1" lang="en-US" sz="2400" spc="-1" strike="noStrike">
                <a:solidFill>
                  <a:srgbClr val="ff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for every good work.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II Timothy 2:20-21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Same Greek words as </a:t>
            </a:r>
            <a:r>
              <a:rPr b="1" lang="en-US" sz="2400" spc="-1" strike="noStrike">
                <a:solidFill>
                  <a:srgbClr val="d1282e"/>
                </a:solidFill>
                <a:uFill>
                  <a:solidFill>
                    <a:srgbClr val="ffffff"/>
                  </a:solidFill>
                </a:uFill>
                <a:latin typeface="Arial"/>
              </a:rPr>
              <a:t>Romans 9:22-23</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This verses focuses on </a:t>
            </a:r>
            <a:r>
              <a:rPr b="1" i="1" lang="en-US" sz="2400" spc="-1" strike="noStrike" u="sng">
                <a:solidFill>
                  <a:srgbClr val="000000"/>
                </a:solidFill>
                <a:uFill>
                  <a:solidFill>
                    <a:srgbClr val="ffffff"/>
                  </a:solidFill>
                </a:uFill>
                <a:latin typeface="Arial"/>
              </a:rPr>
              <a:t>our</a:t>
            </a:r>
            <a:r>
              <a:rPr b="0"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“preparation”</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400" spc="-1" strike="noStrike">
                <a:solidFill>
                  <a:srgbClr val="d1282e"/>
                </a:solidFill>
                <a:uFill>
                  <a:solidFill>
                    <a:srgbClr val="ffffff"/>
                  </a:solidFill>
                </a:uFill>
                <a:latin typeface="Arial"/>
              </a:rPr>
              <a:t>Romans 9:23</a:t>
            </a:r>
            <a:r>
              <a:rPr b="1" lang="en-US" sz="2400" spc="-1" strike="noStrike">
                <a:solidFill>
                  <a:srgbClr val="ff0000"/>
                </a:solidFill>
                <a:uFill>
                  <a:solidFill>
                    <a:srgbClr val="ffffff"/>
                  </a:solidFill>
                </a:uFill>
                <a:latin typeface="Arial"/>
              </a:rPr>
              <a:t> </a:t>
            </a:r>
            <a:r>
              <a:rPr b="0" lang="en-US" sz="2400" spc="-1" strike="noStrike">
                <a:solidFill>
                  <a:srgbClr val="000000"/>
                </a:solidFill>
                <a:uFill>
                  <a:solidFill>
                    <a:srgbClr val="ffffff"/>
                  </a:solidFill>
                </a:uFill>
                <a:latin typeface="Arial"/>
              </a:rPr>
              <a:t>focuses on God’s </a:t>
            </a:r>
            <a:r>
              <a:rPr b="1" i="1" lang="en-US" sz="2400" spc="-1" strike="noStrike">
                <a:solidFill>
                  <a:srgbClr val="000000"/>
                </a:solidFill>
                <a:uFill>
                  <a:solidFill>
                    <a:srgbClr val="ffffff"/>
                  </a:solidFill>
                </a:uFill>
                <a:latin typeface="Arial"/>
              </a:rPr>
              <a:t>advanced</a:t>
            </a:r>
            <a:r>
              <a:rPr b="0" lang="en-US" sz="2400" spc="-1" strike="noStrike">
                <a:solidFill>
                  <a:srgbClr val="000000"/>
                </a:solidFill>
                <a:uFill>
                  <a:solidFill>
                    <a:srgbClr val="ffffff"/>
                  </a:solidFill>
                </a:uFill>
                <a:latin typeface="Arial"/>
              </a:rPr>
              <a:t> preparation…  What did God do in advance?</a:t>
            </a:r>
            <a:endParaRPr b="1" lang="en-US" sz="2000" spc="-1" strike="noStrike">
              <a:solidFill>
                <a:srgbClr val="000000"/>
              </a:solidFill>
              <a:uFill>
                <a:solidFill>
                  <a:srgbClr val="ffffff"/>
                </a:solidFill>
              </a:uFill>
              <a:latin typeface="Arial"/>
            </a:endParaRPr>
          </a:p>
        </p:txBody>
      </p:sp>
      <p:sp>
        <p:nvSpPr>
          <p:cNvPr id="592" name="TextShape 3"/>
          <p:cNvSpPr txBox="1"/>
          <p:nvPr/>
        </p:nvSpPr>
        <p:spPr>
          <a:xfrm rot="16200000">
            <a:off x="8391600" y="4368600"/>
            <a:ext cx="986400" cy="364680"/>
          </a:xfrm>
          <a:prstGeom prst="rect">
            <a:avLst/>
          </a:prstGeom>
          <a:noFill/>
          <a:ln>
            <a:noFill/>
          </a:ln>
        </p:spPr>
        <p:txBody>
          <a:bodyPr anchor="ctr"/>
          <a:p>
            <a:pPr>
              <a:lnSpc>
                <a:spcPct val="100000"/>
              </a:lnSpc>
            </a:pPr>
            <a:fld id="{92FF8277-8F5D-470A-B9D0-6350B6C7087F}"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546" dur="indefinite" restart="never" nodeType="tmRoot">
          <p:childTnLst>
            <p:seq>
              <p:cTn id="1547" dur="indefinite" nodeType="mainSeq">
                <p:childTnLst>
                  <p:par>
                    <p:cTn id="1548" fill="hold">
                      <p:stCondLst>
                        <p:cond delay="indefinite"/>
                      </p:stCondLst>
                      <p:childTnLst>
                        <p:par>
                          <p:cTn id="1549" fill="hold">
                            <p:stCondLst>
                              <p:cond delay="0"/>
                            </p:stCondLst>
                            <p:childTnLst>
                              <p:par>
                                <p:cTn id="1550" nodeType="clickEffect" fill="hold" presetClass="entr" presetID="1">
                                  <p:stCondLst>
                                    <p:cond delay="0"/>
                                  </p:stCondLst>
                                  <p:childTnLst>
                                    <p:set>
                                      <p:cBhvr>
                                        <p:cTn id="1551" dur="1" fill="hold">
                                          <p:stCondLst>
                                            <p:cond delay="0"/>
                                          </p:stCondLst>
                                        </p:cTn>
                                        <p:tgtEl>
                                          <p:spTgt spid="591">
                                            <p:txEl>
                                              <p:pRg st="307" end="343"/>
                                            </p:txEl>
                                          </p:spTgt>
                                        </p:tgtEl>
                                        <p:attrNameLst>
                                          <p:attrName>style.visibility</p:attrName>
                                        </p:attrNameLst>
                                      </p:cBhvr>
                                      <p:to>
                                        <p:strVal val="visible"/>
                                      </p:to>
                                    </p:set>
                                  </p:childTnLst>
                                </p:cTn>
                              </p:par>
                            </p:childTnLst>
                          </p:cTn>
                        </p:par>
                      </p:childTnLst>
                    </p:cTn>
                  </p:par>
                  <p:par>
                    <p:cTn id="1552" fill="hold">
                      <p:stCondLst>
                        <p:cond delay="indefinite"/>
                      </p:stCondLst>
                      <p:childTnLst>
                        <p:par>
                          <p:cTn id="1553" fill="hold">
                            <p:stCondLst>
                              <p:cond delay="0"/>
                            </p:stCondLst>
                            <p:childTnLst>
                              <p:par>
                                <p:cTn id="1554" nodeType="clickEffect" fill="hold" presetClass="entr" presetID="1">
                                  <p:stCondLst>
                                    <p:cond delay="0"/>
                                  </p:stCondLst>
                                  <p:childTnLst>
                                    <p:set>
                                      <p:cBhvr>
                                        <p:cTn id="1555" dur="1" fill="hold">
                                          <p:stCondLst>
                                            <p:cond delay="0"/>
                                          </p:stCondLst>
                                        </p:cTn>
                                        <p:tgtEl>
                                          <p:spTgt spid="591">
                                            <p:txEl>
                                              <p:pRg st="343" end="385"/>
                                            </p:txEl>
                                          </p:spTgt>
                                        </p:tgtEl>
                                        <p:attrNameLst>
                                          <p:attrName>style.visibility</p:attrName>
                                        </p:attrNameLst>
                                      </p:cBhvr>
                                      <p:to>
                                        <p:strVal val="visible"/>
                                      </p:to>
                                    </p:set>
                                  </p:childTnLst>
                                </p:cTn>
                              </p:par>
                            </p:childTnLst>
                          </p:cTn>
                        </p:par>
                      </p:childTnLst>
                    </p:cTn>
                  </p:par>
                  <p:par>
                    <p:cTn id="1556" fill="hold">
                      <p:stCondLst>
                        <p:cond delay="indefinite"/>
                      </p:stCondLst>
                      <p:childTnLst>
                        <p:par>
                          <p:cTn id="1557" fill="hold">
                            <p:stCondLst>
                              <p:cond delay="0"/>
                            </p:stCondLst>
                            <p:childTnLst>
                              <p:par>
                                <p:cTn id="1558" nodeType="clickEffect" fill="hold" presetClass="entr" presetID="1">
                                  <p:stCondLst>
                                    <p:cond delay="0"/>
                                  </p:stCondLst>
                                  <p:childTnLst>
                                    <p:set>
                                      <p:cBhvr>
                                        <p:cTn id="1559" dur="1" fill="hold">
                                          <p:stCondLst>
                                            <p:cond delay="0"/>
                                          </p:stCondLst>
                                        </p:cTn>
                                        <p:tgtEl>
                                          <p:spTgt spid="591">
                                            <p:txEl>
                                              <p:pRg st="385" end="46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TextShape 1"/>
          <p:cNvSpPr txBox="1"/>
          <p:nvPr/>
        </p:nvSpPr>
        <p:spPr>
          <a:xfrm>
            <a:off x="457200" y="68760"/>
            <a:ext cx="8229240" cy="548280"/>
          </a:xfrm>
          <a:prstGeom prst="rect">
            <a:avLst/>
          </a:prstGeom>
          <a:noFill/>
          <a:ln>
            <a:noFill/>
          </a:ln>
        </p:spPr>
        <p:txBody>
          <a:bodyPr anchor="ctr"/>
          <a:p>
            <a:pPr>
              <a:lnSpc>
                <a:spcPct val="100000"/>
              </a:lnSpc>
            </a:pPr>
            <a:r>
              <a:rPr b="0" lang="en-US" sz="3200" spc="-58" strike="noStrike" cap="all">
                <a:solidFill>
                  <a:srgbClr val="d1282e"/>
                </a:solidFill>
                <a:uFill>
                  <a:solidFill>
                    <a:srgbClr val="ffffff"/>
                  </a:solidFill>
                </a:uFill>
                <a:latin typeface="Arial Black"/>
              </a:rPr>
              <a:t>God’s Advanced Preparation</a:t>
            </a:r>
            <a:endParaRPr b="0" lang="en-US" sz="1800" spc="-1" strike="noStrike">
              <a:solidFill>
                <a:srgbClr val="000000"/>
              </a:solidFill>
              <a:uFill>
                <a:solidFill>
                  <a:srgbClr val="ffffff"/>
                </a:solidFill>
              </a:uFill>
              <a:latin typeface="Arial"/>
            </a:endParaRPr>
          </a:p>
        </p:txBody>
      </p:sp>
      <p:sp>
        <p:nvSpPr>
          <p:cNvPr id="594" name="TextShape 2"/>
          <p:cNvSpPr txBox="1"/>
          <p:nvPr/>
        </p:nvSpPr>
        <p:spPr>
          <a:xfrm>
            <a:off x="457200" y="617400"/>
            <a:ext cx="8229240" cy="4320360"/>
          </a:xfrm>
          <a:prstGeom prst="rect">
            <a:avLst/>
          </a:prstGeom>
          <a:noFill/>
          <a:ln>
            <a:noFill/>
          </a:ln>
        </p:spPr>
        <p:txBody>
          <a:bodyPr/>
          <a:p>
            <a:pPr>
              <a:lnSpc>
                <a:spcPct val="100000"/>
              </a:lnSpc>
            </a:pPr>
            <a:r>
              <a:rPr b="0" i="1" lang="en-US" sz="2200" spc="-1" strike="noStrike">
                <a:solidFill>
                  <a:srgbClr val="000000"/>
                </a:solidFill>
                <a:uFill>
                  <a:solidFill>
                    <a:srgbClr val="ffffff"/>
                  </a:solidFill>
                </a:uFill>
                <a:latin typeface="Arial"/>
              </a:rPr>
              <a:t>... even us whom He called, </a:t>
            </a:r>
            <a:r>
              <a:rPr b="1" i="1" lang="en-US" sz="2200" spc="-1" strike="noStrike">
                <a:solidFill>
                  <a:srgbClr val="000000"/>
                </a:solidFill>
                <a:uFill>
                  <a:solidFill>
                    <a:srgbClr val="ffffff"/>
                  </a:solidFill>
                </a:uFill>
                <a:latin typeface="Arial"/>
              </a:rPr>
              <a:t>not of the Jews only, but also of the Gentiles</a:t>
            </a:r>
            <a:r>
              <a:rPr b="0" i="1" lang="en-US" sz="2200" spc="-1" strike="noStrike">
                <a:solidFill>
                  <a:srgbClr val="000000"/>
                </a:solidFill>
                <a:uFill>
                  <a:solidFill>
                    <a:srgbClr val="ffffff"/>
                  </a:solidFill>
                </a:uFill>
                <a:latin typeface="Arial"/>
              </a:rPr>
              <a:t>? As He says also in Hosea: “I </a:t>
            </a:r>
            <a:r>
              <a:rPr b="1" i="1" lang="en-US" sz="2200" spc="-1" strike="noStrike" u="sng">
                <a:solidFill>
                  <a:srgbClr val="000000"/>
                </a:solidFill>
                <a:uFill>
                  <a:solidFill>
                    <a:srgbClr val="ffffff"/>
                  </a:solidFill>
                </a:uFill>
                <a:latin typeface="Arial"/>
              </a:rPr>
              <a:t>will call</a:t>
            </a:r>
            <a:r>
              <a:rPr b="0" i="1" lang="en-US" sz="2200" spc="-1" strike="noStrike">
                <a:solidFill>
                  <a:srgbClr val="000000"/>
                </a:solidFill>
                <a:uFill>
                  <a:solidFill>
                    <a:srgbClr val="ffffff"/>
                  </a:solidFill>
                </a:uFill>
                <a:latin typeface="Arial"/>
              </a:rPr>
              <a:t> them My people, </a:t>
            </a:r>
            <a:r>
              <a:rPr b="1" i="1" lang="en-US" sz="2200" spc="-1" strike="noStrike">
                <a:solidFill>
                  <a:srgbClr val="000000"/>
                </a:solidFill>
                <a:uFill>
                  <a:solidFill>
                    <a:srgbClr val="ffffff"/>
                  </a:solidFill>
                </a:uFill>
                <a:latin typeface="Arial"/>
              </a:rPr>
              <a:t>who were not My people</a:t>
            </a:r>
            <a:r>
              <a:rPr b="0" i="1" lang="en-US" sz="2200" spc="-1" strike="noStrike">
                <a:solidFill>
                  <a:srgbClr val="000000"/>
                </a:solidFill>
                <a:uFill>
                  <a:solidFill>
                    <a:srgbClr val="ffffff"/>
                  </a:solidFill>
                </a:uFill>
                <a:latin typeface="Arial"/>
              </a:rPr>
              <a:t>, </a:t>
            </a:r>
            <a:r>
              <a:rPr b="1" i="1" lang="en-US" sz="2200" spc="-1" strike="noStrike" u="sng">
                <a:solidFill>
                  <a:srgbClr val="000000"/>
                </a:solidFill>
                <a:uFill>
                  <a:solidFill>
                    <a:srgbClr val="ffffff"/>
                  </a:solidFill>
                </a:uFill>
                <a:latin typeface="Arial"/>
              </a:rPr>
              <a:t>And her beloved</a:t>
            </a:r>
            <a:r>
              <a:rPr b="0" i="1" lang="en-US" sz="2200" spc="-1" strike="noStrike">
                <a:solidFill>
                  <a:srgbClr val="000000"/>
                </a:solidFill>
                <a:uFill>
                  <a:solidFill>
                    <a:srgbClr val="ffffff"/>
                  </a:solidFill>
                </a:uFill>
                <a:latin typeface="Arial"/>
              </a:rPr>
              <a:t>, </a:t>
            </a:r>
            <a:r>
              <a:rPr b="1" i="1" lang="en-US" sz="2200" spc="-1" strike="noStrike">
                <a:solidFill>
                  <a:srgbClr val="000000"/>
                </a:solidFill>
                <a:uFill>
                  <a:solidFill>
                    <a:srgbClr val="ffffff"/>
                  </a:solidFill>
                </a:uFill>
                <a:latin typeface="Arial"/>
              </a:rPr>
              <a:t>who was not beloved</a:t>
            </a:r>
            <a:r>
              <a:rPr b="0" i="1" lang="en-US" sz="2200" spc="-1" strike="noStrike">
                <a:solidFill>
                  <a:srgbClr val="000000"/>
                </a:solidFill>
                <a:uFill>
                  <a:solidFill>
                    <a:srgbClr val="ffffff"/>
                  </a:solidFill>
                </a:uFill>
                <a:latin typeface="Arial"/>
              </a:rPr>
              <a:t>. And </a:t>
            </a:r>
            <a:r>
              <a:rPr b="1" i="1" lang="en-US" sz="2200" spc="-1" strike="noStrike" u="sng">
                <a:solidFill>
                  <a:srgbClr val="000000"/>
                </a:solidFill>
                <a:uFill>
                  <a:solidFill>
                    <a:srgbClr val="ffffff"/>
                  </a:solidFill>
                </a:uFill>
                <a:latin typeface="Arial"/>
              </a:rPr>
              <a:t>it shall come to pass</a:t>
            </a:r>
            <a:r>
              <a:rPr b="1" i="1" lang="en-US" sz="2200" spc="-1" strike="noStrike">
                <a:solidFill>
                  <a:srgbClr val="000000"/>
                </a:solidFill>
                <a:uFill>
                  <a:solidFill>
                    <a:srgbClr val="ffffff"/>
                  </a:solidFill>
                </a:uFill>
                <a:latin typeface="Arial"/>
              </a:rPr>
              <a:t> </a:t>
            </a:r>
            <a:r>
              <a:rPr b="0" i="1" lang="en-US" sz="2200" spc="-1" strike="noStrike">
                <a:solidFill>
                  <a:srgbClr val="000000"/>
                </a:solidFill>
                <a:uFill>
                  <a:solidFill>
                    <a:srgbClr val="ffffff"/>
                  </a:solidFill>
                </a:uFill>
                <a:latin typeface="Arial"/>
              </a:rPr>
              <a:t>in the place where it was said to them, ‘You are not My people,’ There </a:t>
            </a:r>
            <a:r>
              <a:rPr b="1" i="1" lang="en-US" sz="2200" spc="-1" strike="noStrike" u="sng">
                <a:solidFill>
                  <a:srgbClr val="000000"/>
                </a:solidFill>
                <a:uFill>
                  <a:solidFill>
                    <a:srgbClr val="ffffff"/>
                  </a:solidFill>
                </a:uFill>
                <a:latin typeface="Arial"/>
              </a:rPr>
              <a:t>they shall be called</a:t>
            </a:r>
            <a:r>
              <a:rPr b="1" i="1" lang="en-US" sz="2200" spc="-1" strike="noStrike">
                <a:solidFill>
                  <a:srgbClr val="000000"/>
                </a:solidFill>
                <a:uFill>
                  <a:solidFill>
                    <a:srgbClr val="ffffff"/>
                  </a:solidFill>
                </a:uFill>
                <a:latin typeface="Arial"/>
              </a:rPr>
              <a:t> sons of the living God</a:t>
            </a:r>
            <a:r>
              <a:rPr b="0" i="1" lang="en-US" sz="2200" spc="-1" strike="noStrike">
                <a:solidFill>
                  <a:srgbClr val="000000"/>
                </a:solidFill>
                <a:uFill>
                  <a:solidFill>
                    <a:srgbClr val="ffffff"/>
                  </a:solidFill>
                </a:uFill>
                <a:latin typeface="Arial"/>
              </a:rPr>
              <a:t>.” Isaiah also cries out concerning Israel: “Though the number of the children of Israel be as the sand of the sea, </a:t>
            </a:r>
            <a:r>
              <a:rPr b="1" i="1" lang="en-US" sz="2200" spc="-1" strike="noStrike">
                <a:solidFill>
                  <a:srgbClr val="000000"/>
                </a:solidFill>
                <a:uFill>
                  <a:solidFill>
                    <a:srgbClr val="ffffff"/>
                  </a:solidFill>
                </a:uFill>
                <a:latin typeface="Arial"/>
              </a:rPr>
              <a:t>The remnant will be saved</a:t>
            </a:r>
            <a:r>
              <a:rPr b="0" i="1" lang="en-US" sz="2200" spc="-1" strike="noStrike">
                <a:solidFill>
                  <a:srgbClr val="000000"/>
                </a:solidFill>
                <a:uFill>
                  <a:solidFill>
                    <a:srgbClr val="ffffff"/>
                  </a:solidFill>
                </a:uFill>
                <a:latin typeface="Arial"/>
              </a:rPr>
              <a:t>. For He will finish the work and cut it short in righteousness, Because the LORD will make a short work upon the earth.” And as Isaiah said before: “</a:t>
            </a:r>
            <a:r>
              <a:rPr b="1" i="1" lang="en-US" sz="2200" spc="-1" strike="noStrike" u="sng">
                <a:solidFill>
                  <a:srgbClr val="000000"/>
                </a:solidFill>
                <a:uFill>
                  <a:solidFill>
                    <a:srgbClr val="ffffff"/>
                  </a:solidFill>
                </a:uFill>
                <a:latin typeface="Arial"/>
              </a:rPr>
              <a:t>Unless</a:t>
            </a:r>
            <a:r>
              <a:rPr b="1" i="1" lang="en-US" sz="2200" spc="-1" strike="noStrike">
                <a:solidFill>
                  <a:srgbClr val="000000"/>
                </a:solidFill>
                <a:uFill>
                  <a:solidFill>
                    <a:srgbClr val="ffffff"/>
                  </a:solidFill>
                </a:uFill>
                <a:latin typeface="Arial"/>
              </a:rPr>
              <a:t> the LORD of Sabaoth </a:t>
            </a:r>
            <a:r>
              <a:rPr b="1" i="1" lang="en-US" sz="2200" spc="-1" strike="noStrike" u="sng">
                <a:solidFill>
                  <a:srgbClr val="000000"/>
                </a:solidFill>
                <a:uFill>
                  <a:solidFill>
                    <a:srgbClr val="ffffff"/>
                  </a:solidFill>
                </a:uFill>
                <a:latin typeface="Arial"/>
              </a:rPr>
              <a:t>had left us a seed</a:t>
            </a:r>
            <a:r>
              <a:rPr b="1" i="1" lang="en-US" sz="2200" spc="-1" strike="noStrike">
                <a:solidFill>
                  <a:srgbClr val="000000"/>
                </a:solidFill>
                <a:uFill>
                  <a:solidFill>
                    <a:srgbClr val="ffffff"/>
                  </a:solidFill>
                </a:uFill>
                <a:latin typeface="Arial"/>
              </a:rPr>
              <a:t>, We would have become like Sodom</a:t>
            </a:r>
            <a:r>
              <a:rPr b="0" i="1" lang="en-US" sz="2200" spc="-1" strike="noStrike">
                <a:solidFill>
                  <a:srgbClr val="000000"/>
                </a:solidFill>
                <a:uFill>
                  <a:solidFill>
                    <a:srgbClr val="ffffff"/>
                  </a:solidFill>
                </a:uFill>
                <a:latin typeface="Arial"/>
              </a:rPr>
              <a:t>, And we would have been made like Gomorrah.” </a:t>
            </a:r>
            <a:r>
              <a:rPr b="0" lang="en-US" sz="2200" spc="-1" strike="noStrike">
                <a:solidFill>
                  <a:srgbClr val="000000"/>
                </a:solidFill>
                <a:uFill>
                  <a:solidFill>
                    <a:srgbClr val="ffffff"/>
                  </a:solidFill>
                </a:uFill>
                <a:latin typeface="Arial"/>
              </a:rPr>
              <a:t>(</a:t>
            </a:r>
            <a:r>
              <a:rPr b="1" lang="en-US" sz="2200" spc="-1" strike="noStrike">
                <a:solidFill>
                  <a:srgbClr val="d1282e"/>
                </a:solidFill>
                <a:uFill>
                  <a:solidFill>
                    <a:srgbClr val="ffffff"/>
                  </a:solidFill>
                </a:uFill>
                <a:latin typeface="Arial"/>
              </a:rPr>
              <a:t>Romans 9:24-29</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595" name="TextShape 3"/>
          <p:cNvSpPr txBox="1"/>
          <p:nvPr/>
        </p:nvSpPr>
        <p:spPr>
          <a:xfrm rot="16200000">
            <a:off x="8391600" y="4368600"/>
            <a:ext cx="986400" cy="364680"/>
          </a:xfrm>
          <a:prstGeom prst="rect">
            <a:avLst/>
          </a:prstGeom>
          <a:noFill/>
          <a:ln>
            <a:noFill/>
          </a:ln>
        </p:spPr>
        <p:txBody>
          <a:bodyPr anchor="ctr"/>
          <a:p>
            <a:pPr>
              <a:lnSpc>
                <a:spcPct val="100000"/>
              </a:lnSpc>
            </a:pPr>
            <a:fld id="{8FCD3D7E-4F36-400E-9009-FDABF8A640BE}"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560" dur="indefinite" restart="never" nodeType="tmRoot">
          <p:childTnLst>
            <p:seq>
              <p:cTn id="1561" nodeType="mainSeq"/>
              <p:prevCondLst>
                <p:cond delay="0" evt="onPrev">
                  <p:tgtEl>
                    <p:sldTgt/>
                  </p:tgtEl>
                </p:cond>
              </p:prevCondLst>
              <p:nextCondLst>
                <p:cond delay="0" evt="onNext">
                  <p:tgtEl>
                    <p:sldTgt/>
                  </p:tgtEl>
                </p:cond>
              </p:nextCondLst>
            </p:seq>
          </p:childTnLst>
        </p:cTn>
      </p:par>
    </p:tnLst>
  </p:timing>
</p:sld>
</file>

<file path=ppt/slides/slide1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Righteousness By Faith</a:t>
            </a:r>
            <a:endParaRPr b="0" lang="en-US" sz="1800" spc="-1" strike="noStrike">
              <a:solidFill>
                <a:srgbClr val="000000"/>
              </a:solidFill>
              <a:uFill>
                <a:solidFill>
                  <a:srgbClr val="ffffff"/>
                </a:solidFill>
              </a:uFill>
              <a:latin typeface="Arial"/>
            </a:endParaRPr>
          </a:p>
        </p:txBody>
      </p:sp>
      <p:sp>
        <p:nvSpPr>
          <p:cNvPr id="597"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What shall we say then? That Gentiles, who did not pursue righteousness, have attained to righteousness, even the righteousness of faith; but </a:t>
            </a:r>
            <a:r>
              <a:rPr b="1" i="1" lang="en-US" sz="2400" spc="-1" strike="noStrike">
                <a:solidFill>
                  <a:srgbClr val="000000"/>
                </a:solidFill>
                <a:uFill>
                  <a:solidFill>
                    <a:srgbClr val="ffffff"/>
                  </a:solidFill>
                </a:uFill>
                <a:latin typeface="Arial"/>
              </a:rPr>
              <a:t>Israel, pursuing the law of righteousness, has not attained to the law of righteousness. Why? </a:t>
            </a:r>
            <a:r>
              <a:rPr b="1" i="1" lang="en-US" sz="2400" spc="-1" strike="noStrike" u="sng">
                <a:solidFill>
                  <a:srgbClr val="000000"/>
                </a:solidFill>
                <a:uFill>
                  <a:solidFill>
                    <a:srgbClr val="ffffff"/>
                  </a:solidFill>
                </a:uFill>
                <a:latin typeface="Arial"/>
              </a:rPr>
              <a:t>Because they did not seek it </a:t>
            </a:r>
            <a:r>
              <a:rPr b="1" i="1" lang="en-US" sz="2400" spc="-1" strike="noStrike" u="sng">
                <a:solidFill>
                  <a:srgbClr val="d1282e"/>
                </a:solidFill>
                <a:uFill>
                  <a:solidFill>
                    <a:srgbClr val="ffffff"/>
                  </a:solidFill>
                </a:uFill>
                <a:latin typeface="Arial"/>
              </a:rPr>
              <a:t>by faith</a:t>
            </a:r>
            <a:r>
              <a:rPr b="1" i="1" lang="en-US" sz="2400" spc="-1" strike="noStrike">
                <a:solidFill>
                  <a:srgbClr val="000000"/>
                </a:solidFill>
                <a:uFill>
                  <a:solidFill>
                    <a:srgbClr val="ffffff"/>
                  </a:solidFill>
                </a:uFill>
                <a:latin typeface="Arial"/>
              </a:rPr>
              <a:t>, but as it were, </a:t>
            </a:r>
            <a:r>
              <a:rPr b="1" i="1" lang="en-US" sz="2400" spc="-1" strike="noStrike" u="sng">
                <a:solidFill>
                  <a:srgbClr val="000000"/>
                </a:solidFill>
                <a:uFill>
                  <a:solidFill>
                    <a:srgbClr val="ffffff"/>
                  </a:solidFill>
                </a:uFill>
                <a:latin typeface="Arial"/>
              </a:rPr>
              <a:t>by the works of the law</a:t>
            </a:r>
            <a:r>
              <a:rPr b="0" i="1" lang="en-US" sz="2400" spc="-1" strike="noStrike">
                <a:solidFill>
                  <a:srgbClr val="000000"/>
                </a:solidFill>
                <a:uFill>
                  <a:solidFill>
                    <a:srgbClr val="ffffff"/>
                  </a:solidFill>
                </a:uFill>
                <a:latin typeface="Arial"/>
              </a:rPr>
              <a:t>. For they stumbled at that stumbling stone. As it is written: “Behold, </a:t>
            </a:r>
            <a:r>
              <a:rPr b="1" i="1" lang="en-US" sz="2400" spc="-1" strike="noStrike">
                <a:solidFill>
                  <a:srgbClr val="d1282e"/>
                </a:solidFill>
                <a:uFill>
                  <a:solidFill>
                    <a:srgbClr val="ffffff"/>
                  </a:solidFill>
                </a:uFill>
                <a:latin typeface="Arial"/>
              </a:rPr>
              <a:t>I lay in Zion a stumbling stone and rock of offense</a:t>
            </a:r>
            <a:r>
              <a:rPr b="0" i="1" lang="en-US" sz="2400" spc="-1" strike="noStrike">
                <a:solidFill>
                  <a:srgbClr val="000000"/>
                </a:solidFill>
                <a:uFill>
                  <a:solidFill>
                    <a:srgbClr val="ffffff"/>
                  </a:solidFill>
                </a:uFill>
                <a:latin typeface="Arial"/>
              </a:rPr>
              <a:t>, And whoever believes on Him will not be put to shame.”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Romans 9:30-33</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Jews chose salvation through their law!</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But, God chose salvation through </a:t>
            </a:r>
            <a:r>
              <a:rPr b="1" i="1" lang="en-US" sz="2400" spc="-1" strike="noStrike">
                <a:solidFill>
                  <a:srgbClr val="000000"/>
                </a:solidFill>
                <a:uFill>
                  <a:solidFill>
                    <a:srgbClr val="ffffff"/>
                  </a:solidFill>
                </a:uFill>
                <a:latin typeface="Arial"/>
              </a:rPr>
              <a:t>faith</a:t>
            </a:r>
            <a:r>
              <a:rPr b="0" lang="en-US" sz="2400" spc="-1" strike="noStrike">
                <a:solidFill>
                  <a:srgbClr val="000000"/>
                </a:solidFill>
                <a:uFill>
                  <a:solidFill>
                    <a:srgbClr val="ffffff"/>
                  </a:solidFill>
                </a:uFill>
                <a:latin typeface="Arial"/>
              </a:rPr>
              <a:t>!  And, that’s </a:t>
            </a:r>
            <a:r>
              <a:rPr b="1" i="1" lang="en-US" sz="2400" spc="-1" strike="noStrike">
                <a:solidFill>
                  <a:srgbClr val="000000"/>
                </a:solidFill>
                <a:uFill>
                  <a:solidFill>
                    <a:srgbClr val="ffffff"/>
                  </a:solidFill>
                </a:uFill>
                <a:latin typeface="Arial"/>
              </a:rPr>
              <a:t>His</a:t>
            </a:r>
            <a:r>
              <a:rPr b="0" lang="en-US" sz="2400" spc="-1" strike="noStrike">
                <a:solidFill>
                  <a:srgbClr val="000000"/>
                </a:solidFill>
                <a:uFill>
                  <a:solidFill>
                    <a:srgbClr val="ffffff"/>
                  </a:solidFill>
                </a:uFill>
                <a:latin typeface="Arial"/>
              </a:rPr>
              <a:t> right!</a:t>
            </a:r>
            <a:endParaRPr b="1" lang="en-US" sz="2000" spc="-1" strike="noStrike">
              <a:solidFill>
                <a:srgbClr val="000000"/>
              </a:solidFill>
              <a:uFill>
                <a:solidFill>
                  <a:srgbClr val="ffffff"/>
                </a:solidFill>
              </a:uFill>
              <a:latin typeface="Arial"/>
            </a:endParaRPr>
          </a:p>
        </p:txBody>
      </p:sp>
      <p:sp>
        <p:nvSpPr>
          <p:cNvPr id="598" name="TextShape 3"/>
          <p:cNvSpPr txBox="1"/>
          <p:nvPr/>
        </p:nvSpPr>
        <p:spPr>
          <a:xfrm rot="16200000">
            <a:off x="8391600" y="4368600"/>
            <a:ext cx="986400" cy="364680"/>
          </a:xfrm>
          <a:prstGeom prst="rect">
            <a:avLst/>
          </a:prstGeom>
          <a:noFill/>
          <a:ln>
            <a:noFill/>
          </a:ln>
        </p:spPr>
        <p:txBody>
          <a:bodyPr anchor="ctr"/>
          <a:p>
            <a:pPr>
              <a:lnSpc>
                <a:spcPct val="100000"/>
              </a:lnSpc>
            </a:pPr>
            <a:fld id="{AA848703-FDBC-43C3-B526-EE023512CF2F}"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562" dur="indefinite" restart="never" nodeType="tmRoot">
          <p:childTnLst>
            <p:seq>
              <p:cTn id="1563" dur="indefinite" nodeType="mainSeq">
                <p:childTnLst>
                  <p:par>
                    <p:cTn id="1564" fill="hold">
                      <p:stCondLst>
                        <p:cond delay="indefinite"/>
                      </p:stCondLst>
                      <p:childTnLst>
                        <p:par>
                          <p:cTn id="1565" fill="hold">
                            <p:stCondLst>
                              <p:cond delay="0"/>
                            </p:stCondLst>
                            <p:childTnLst>
                              <p:par>
                                <p:cTn id="1566" nodeType="clickEffect" fill="hold" presetClass="entr" presetID="1">
                                  <p:stCondLst>
                                    <p:cond delay="0"/>
                                  </p:stCondLst>
                                  <p:childTnLst>
                                    <p:set>
                                      <p:cBhvr>
                                        <p:cTn id="1567" dur="1" fill="hold">
                                          <p:stCondLst>
                                            <p:cond delay="0"/>
                                          </p:stCondLst>
                                        </p:cTn>
                                        <p:tgtEl>
                                          <p:spTgt spid="597">
                                            <p:txEl>
                                              <p:pRg st="511" end="551"/>
                                            </p:txEl>
                                          </p:spTgt>
                                        </p:tgtEl>
                                        <p:attrNameLst>
                                          <p:attrName>style.visibility</p:attrName>
                                        </p:attrNameLst>
                                      </p:cBhvr>
                                      <p:to>
                                        <p:strVal val="visible"/>
                                      </p:to>
                                    </p:set>
                                  </p:childTnLst>
                                </p:cTn>
                              </p:par>
                            </p:childTnLst>
                          </p:cTn>
                        </p:par>
                      </p:childTnLst>
                    </p:cTn>
                  </p:par>
                  <p:par>
                    <p:cTn id="1568" fill="hold">
                      <p:stCondLst>
                        <p:cond delay="indefinite"/>
                      </p:stCondLst>
                      <p:childTnLst>
                        <p:par>
                          <p:cTn id="1569" fill="hold">
                            <p:stCondLst>
                              <p:cond delay="0"/>
                            </p:stCondLst>
                            <p:childTnLst>
                              <p:par>
                                <p:cTn id="1570" nodeType="clickEffect" fill="hold" presetClass="entr" presetID="1">
                                  <p:stCondLst>
                                    <p:cond delay="0"/>
                                  </p:stCondLst>
                                  <p:childTnLst>
                                    <p:set>
                                      <p:cBhvr>
                                        <p:cTn id="1571" dur="1" fill="hold">
                                          <p:stCondLst>
                                            <p:cond delay="0"/>
                                          </p:stCondLst>
                                        </p:cTn>
                                        <p:tgtEl>
                                          <p:spTgt spid="597">
                                            <p:txEl>
                                              <p:pRg st="551" end="61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9"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Romans 9 – Summary</a:t>
            </a:r>
            <a:endParaRPr b="0" lang="en-US" sz="1800" spc="-1" strike="noStrike">
              <a:solidFill>
                <a:srgbClr val="000000"/>
              </a:solidFill>
              <a:uFill>
                <a:solidFill>
                  <a:srgbClr val="ffffff"/>
                </a:solidFill>
              </a:uFill>
              <a:latin typeface="Arial"/>
            </a:endParaRPr>
          </a:p>
        </p:txBody>
      </p:sp>
      <p:sp>
        <p:nvSpPr>
          <p:cNvPr id="600" name="TextShape 2"/>
          <p:cNvSpPr txBox="1"/>
          <p:nvPr/>
        </p:nvSpPr>
        <p:spPr>
          <a:xfrm>
            <a:off x="457200" y="617400"/>
            <a:ext cx="8229240" cy="4320360"/>
          </a:xfrm>
          <a:prstGeom prst="rect">
            <a:avLst/>
          </a:prstGeom>
          <a:noFill/>
          <a:ln>
            <a:noFill/>
          </a:ln>
        </p:spPr>
        <p:txBody>
          <a:bodyPr/>
          <a:p>
            <a:pPr marL="343080" indent="-342720">
              <a:lnSpc>
                <a:spcPct val="100000"/>
              </a:lnSpc>
              <a:buClr>
                <a:srgbClr val="d1282e"/>
              </a:buClr>
              <a:buFont typeface="Arial"/>
              <a:buChar char="•"/>
            </a:pPr>
            <a:r>
              <a:rPr b="1" lang="en-US" sz="2200" spc="-1" strike="noStrike">
                <a:solidFill>
                  <a:srgbClr val="d1282e"/>
                </a:solidFill>
                <a:uFill>
                  <a:solidFill>
                    <a:srgbClr val="ffffff"/>
                  </a:solidFill>
                </a:uFill>
                <a:latin typeface="Arial"/>
              </a:rPr>
              <a:t>Key:</a:t>
            </a:r>
            <a:r>
              <a:rPr b="0" lang="en-US" sz="2200" spc="-1" strike="noStrike">
                <a:solidFill>
                  <a:srgbClr val="000000"/>
                </a:solidFill>
                <a:uFill>
                  <a:solidFill>
                    <a:srgbClr val="ffffff"/>
                  </a:solidFill>
                </a:uFill>
                <a:latin typeface="Arial"/>
              </a:rPr>
              <a:t>  Examine OT quoted proof-texts in </a:t>
            </a:r>
            <a:r>
              <a:rPr b="1" i="1" lang="en-US" sz="2200" spc="-1" strike="noStrike" u="sng">
                <a:solidFill>
                  <a:srgbClr val="000000"/>
                </a:solidFill>
                <a:uFill>
                  <a:solidFill>
                    <a:srgbClr val="ffffff"/>
                  </a:solidFill>
                </a:uFill>
                <a:latin typeface="Arial"/>
              </a:rPr>
              <a:t>their</a:t>
            </a:r>
            <a:r>
              <a:rPr b="0" lang="en-US" sz="2200" spc="-1" strike="noStrike">
                <a:solidFill>
                  <a:srgbClr val="000000"/>
                </a:solidFill>
                <a:uFill>
                  <a:solidFill>
                    <a:srgbClr val="ffffff"/>
                  </a:solidFill>
                </a:uFill>
                <a:latin typeface="Arial"/>
              </a:rPr>
              <a:t> context!</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200" spc="-1" strike="noStrike">
                <a:solidFill>
                  <a:srgbClr val="d1282e"/>
                </a:solidFill>
                <a:uFill>
                  <a:solidFill>
                    <a:srgbClr val="ffffff"/>
                  </a:solidFill>
                </a:uFill>
                <a:latin typeface="Arial"/>
              </a:rPr>
              <a:t>1-5</a:t>
            </a:r>
            <a:r>
              <a:rPr b="0" lang="en-US" sz="2200" spc="-1" strike="noStrike">
                <a:solidFill>
                  <a:srgbClr val="000000"/>
                </a:solidFill>
                <a:uFill>
                  <a:solidFill>
                    <a:srgbClr val="ffffff"/>
                  </a:solidFill>
                </a:uFill>
                <a:latin typeface="Arial"/>
              </a:rPr>
              <a:t>: Rejection of physical, national Israel.</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200" spc="-1" strike="noStrike">
                <a:solidFill>
                  <a:srgbClr val="d1282e"/>
                </a:solidFill>
                <a:uFill>
                  <a:solidFill>
                    <a:srgbClr val="ffffff"/>
                  </a:solidFill>
                </a:uFill>
                <a:latin typeface="Arial"/>
              </a:rPr>
              <a:t>6-13</a:t>
            </a:r>
            <a:r>
              <a:rPr b="0" lang="en-US" sz="2200" spc="-1" strike="noStrike">
                <a:solidFill>
                  <a:srgbClr val="000000"/>
                </a:solidFill>
                <a:uFill>
                  <a:solidFill>
                    <a:srgbClr val="ffffff"/>
                  </a:solidFill>
                </a:uFill>
                <a:latin typeface="Arial"/>
              </a:rPr>
              <a:t>: Vindication of God’s promise, word, and election.</a:t>
            </a:r>
            <a:endParaRPr b="1" lang="en-US" sz="2000" spc="-1" strike="noStrike">
              <a:solidFill>
                <a:srgbClr val="000000"/>
              </a:solidFill>
              <a:uFill>
                <a:solidFill>
                  <a:srgbClr val="ffffff"/>
                </a:solidFill>
              </a:uFill>
              <a:latin typeface="Arial"/>
            </a:endParaRPr>
          </a:p>
          <a:p>
            <a:pPr lvl="1" marL="685800" indent="-342720">
              <a:lnSpc>
                <a:spcPct val="100000"/>
              </a:lnSpc>
              <a:buClr>
                <a:srgbClr val="d1282e"/>
              </a:buClr>
              <a:buFont typeface="Arial"/>
              <a:buChar char="•"/>
            </a:pPr>
            <a:r>
              <a:rPr b="0" lang="en-US" sz="2200" spc="-1" strike="noStrike">
                <a:solidFill>
                  <a:srgbClr val="000000"/>
                </a:solidFill>
                <a:uFill>
                  <a:solidFill>
                    <a:srgbClr val="ffffff"/>
                  </a:solidFill>
                </a:uFill>
                <a:latin typeface="Arial"/>
              </a:rPr>
              <a:t>Election by promise, not ancestry.</a:t>
            </a:r>
            <a:endParaRPr b="0" lang="en-US" sz="1800" spc="-1" strike="noStrike">
              <a:solidFill>
                <a:srgbClr val="000000"/>
              </a:solidFill>
              <a:uFill>
                <a:solidFill>
                  <a:srgbClr val="ffffff"/>
                </a:solidFill>
              </a:uFill>
              <a:latin typeface="Arial"/>
            </a:endParaRPr>
          </a:p>
          <a:p>
            <a:pPr lvl="1" marL="685800" indent="-342720">
              <a:lnSpc>
                <a:spcPct val="100000"/>
              </a:lnSpc>
              <a:buClr>
                <a:srgbClr val="d1282e"/>
              </a:buClr>
              <a:buFont typeface="Arial"/>
              <a:buChar char="•"/>
            </a:pPr>
            <a:r>
              <a:rPr b="0" lang="en-US" sz="2200" spc="-1" strike="noStrike">
                <a:solidFill>
                  <a:srgbClr val="000000"/>
                </a:solidFill>
                <a:uFill>
                  <a:solidFill>
                    <a:srgbClr val="ffffff"/>
                  </a:solidFill>
                </a:uFill>
                <a:latin typeface="Arial"/>
              </a:rPr>
              <a:t>Examining roles of nations, not salvation of individuals.</a:t>
            </a:r>
            <a:endParaRPr b="0" lang="en-US" sz="18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200" spc="-1" strike="noStrike">
                <a:solidFill>
                  <a:srgbClr val="d1282e"/>
                </a:solidFill>
                <a:uFill>
                  <a:solidFill>
                    <a:srgbClr val="ffffff"/>
                  </a:solidFill>
                </a:uFill>
                <a:latin typeface="Arial"/>
              </a:rPr>
              <a:t>14-23</a:t>
            </a:r>
            <a:r>
              <a:rPr b="0" lang="en-US" sz="2200" spc="-1" strike="noStrike">
                <a:solidFill>
                  <a:srgbClr val="000000"/>
                </a:solidFill>
                <a:uFill>
                  <a:solidFill>
                    <a:srgbClr val="ffffff"/>
                  </a:solidFill>
                </a:uFill>
                <a:latin typeface="Arial"/>
              </a:rPr>
              <a:t>: Vindication of God’s justice.</a:t>
            </a:r>
            <a:endParaRPr b="1" lang="en-US" sz="2000" spc="-1" strike="noStrike">
              <a:solidFill>
                <a:srgbClr val="000000"/>
              </a:solidFill>
              <a:uFill>
                <a:solidFill>
                  <a:srgbClr val="ffffff"/>
                </a:solidFill>
              </a:uFill>
              <a:latin typeface="Arial"/>
            </a:endParaRPr>
          </a:p>
          <a:p>
            <a:pPr lvl="1" marL="685800" indent="-342720">
              <a:lnSpc>
                <a:spcPct val="100000"/>
              </a:lnSpc>
              <a:buClr>
                <a:srgbClr val="d1282e"/>
              </a:buClr>
              <a:buFont typeface="Arial"/>
              <a:buChar char="•"/>
            </a:pPr>
            <a:r>
              <a:rPr b="0" lang="en-US" sz="2200" spc="-1" strike="noStrike">
                <a:solidFill>
                  <a:srgbClr val="000000"/>
                </a:solidFill>
                <a:uFill>
                  <a:solidFill>
                    <a:srgbClr val="ffffff"/>
                  </a:solidFill>
                </a:uFill>
                <a:latin typeface="Arial"/>
              </a:rPr>
              <a:t>Right to determine basis of mercy.</a:t>
            </a:r>
            <a:endParaRPr b="0" lang="en-US" sz="1800" spc="-1" strike="noStrike">
              <a:solidFill>
                <a:srgbClr val="000000"/>
              </a:solidFill>
              <a:uFill>
                <a:solidFill>
                  <a:srgbClr val="ffffff"/>
                </a:solidFill>
              </a:uFill>
              <a:latin typeface="Arial"/>
            </a:endParaRPr>
          </a:p>
          <a:p>
            <a:pPr lvl="1" marL="685800" indent="-342720">
              <a:lnSpc>
                <a:spcPct val="100000"/>
              </a:lnSpc>
              <a:buClr>
                <a:srgbClr val="d1282e"/>
              </a:buClr>
              <a:buFont typeface="Arial"/>
              <a:buChar char="•"/>
            </a:pPr>
            <a:r>
              <a:rPr b="0" lang="en-US" sz="2200" spc="-1" strike="noStrike">
                <a:solidFill>
                  <a:srgbClr val="000000"/>
                </a:solidFill>
                <a:uFill>
                  <a:solidFill>
                    <a:srgbClr val="ffffff"/>
                  </a:solidFill>
                </a:uFill>
                <a:latin typeface="Arial"/>
              </a:rPr>
              <a:t>Right to use and harden those who hardened themselves.</a:t>
            </a:r>
            <a:endParaRPr b="0" lang="en-US" sz="18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200" spc="-1" strike="noStrike">
                <a:solidFill>
                  <a:srgbClr val="d1282e"/>
                </a:solidFill>
                <a:uFill>
                  <a:solidFill>
                    <a:srgbClr val="ffffff"/>
                  </a:solidFill>
                </a:uFill>
                <a:latin typeface="Arial"/>
              </a:rPr>
              <a:t>24-29</a:t>
            </a:r>
            <a:r>
              <a:rPr b="0" lang="en-US" sz="2200" spc="-1" strike="noStrike">
                <a:solidFill>
                  <a:srgbClr val="000000"/>
                </a:solidFill>
                <a:uFill>
                  <a:solidFill>
                    <a:srgbClr val="ffffff"/>
                  </a:solidFill>
                </a:uFill>
                <a:latin typeface="Arial"/>
              </a:rPr>
              <a:t>: Explanation of Jews’ continued existence.</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200" spc="-1" strike="noStrike">
                <a:solidFill>
                  <a:srgbClr val="d1282e"/>
                </a:solidFill>
                <a:uFill>
                  <a:solidFill>
                    <a:srgbClr val="ffffff"/>
                  </a:solidFill>
                </a:uFill>
                <a:latin typeface="Arial"/>
              </a:rPr>
              <a:t>30-33</a:t>
            </a:r>
            <a:r>
              <a:rPr b="0" lang="en-US" sz="2200" spc="-1" strike="noStrike">
                <a:solidFill>
                  <a:srgbClr val="000000"/>
                </a:solidFill>
                <a:uFill>
                  <a:solidFill>
                    <a:srgbClr val="ffffff"/>
                  </a:solidFill>
                </a:uFill>
                <a:latin typeface="Arial"/>
              </a:rPr>
              <a:t>: Explanation of Jews’ failure and </a:t>
            </a:r>
            <a:r>
              <a:rPr b="1" i="1" lang="en-US" sz="2200" spc="-1" strike="noStrike">
                <a:solidFill>
                  <a:srgbClr val="000000"/>
                </a:solidFill>
                <a:uFill>
                  <a:solidFill>
                    <a:srgbClr val="ffffff"/>
                  </a:solidFill>
                </a:uFill>
                <a:latin typeface="Arial"/>
              </a:rPr>
              <a:t>basis</a:t>
            </a:r>
            <a:r>
              <a:rPr b="0" lang="en-US" sz="2200" spc="-1" strike="noStrike">
                <a:solidFill>
                  <a:srgbClr val="000000"/>
                </a:solidFill>
                <a:uFill>
                  <a:solidFill>
                    <a:srgbClr val="ffffff"/>
                  </a:solidFill>
                </a:uFill>
                <a:latin typeface="Arial"/>
              </a:rPr>
              <a:t> of mercy – </a:t>
            </a:r>
            <a:r>
              <a:rPr b="0" i="1" lang="en-US" sz="2200" spc="-1" strike="noStrike" u="sng">
                <a:solidFill>
                  <a:srgbClr val="d1282e"/>
                </a:solidFill>
                <a:uFill>
                  <a:solidFill>
                    <a:srgbClr val="ffffff"/>
                  </a:solidFill>
                </a:uFill>
                <a:latin typeface="Arial"/>
              </a:rPr>
              <a:t>faith</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200" spc="-1" strike="noStrike">
                <a:solidFill>
                  <a:srgbClr val="d1282e"/>
                </a:solidFill>
                <a:uFill>
                  <a:solidFill>
                    <a:srgbClr val="ffffff"/>
                  </a:solidFill>
                </a:uFill>
                <a:latin typeface="Arial"/>
              </a:rPr>
              <a:t>10:1-3</a:t>
            </a:r>
            <a:r>
              <a:rPr b="0" lang="en-US" sz="2200" spc="-1" strike="noStrike">
                <a:solidFill>
                  <a:srgbClr val="000000"/>
                </a:solidFill>
                <a:uFill>
                  <a:solidFill>
                    <a:srgbClr val="ffffff"/>
                  </a:solidFill>
                </a:uFill>
                <a:latin typeface="Arial"/>
              </a:rPr>
              <a:t>: Ongoing concern for Israel’s national faithlessness.</a:t>
            </a:r>
            <a:endParaRPr b="1" lang="en-US" sz="2000" spc="-1" strike="noStrike">
              <a:solidFill>
                <a:srgbClr val="000000"/>
              </a:solidFill>
              <a:uFill>
                <a:solidFill>
                  <a:srgbClr val="ffffff"/>
                </a:solidFill>
              </a:uFill>
              <a:latin typeface="Arial"/>
            </a:endParaRPr>
          </a:p>
        </p:txBody>
      </p:sp>
      <p:sp>
        <p:nvSpPr>
          <p:cNvPr id="601" name="TextShape 3"/>
          <p:cNvSpPr txBox="1"/>
          <p:nvPr/>
        </p:nvSpPr>
        <p:spPr>
          <a:xfrm rot="16200000">
            <a:off x="8391600" y="4368600"/>
            <a:ext cx="986400" cy="364680"/>
          </a:xfrm>
          <a:prstGeom prst="rect">
            <a:avLst/>
          </a:prstGeom>
          <a:noFill/>
          <a:ln>
            <a:noFill/>
          </a:ln>
        </p:spPr>
        <p:txBody>
          <a:bodyPr anchor="ctr"/>
          <a:p>
            <a:pPr>
              <a:lnSpc>
                <a:spcPct val="100000"/>
              </a:lnSpc>
            </a:pPr>
            <a:fld id="{213929BB-9E85-4ADB-94A1-38F73D804B25}"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572" dur="indefinite" restart="never" nodeType="tmRoot">
          <p:childTnLst>
            <p:seq>
              <p:cTn id="1573" dur="indefinite" nodeType="mainSeq">
                <p:childTnLst>
                  <p:par>
                    <p:cTn id="1574" fill="hold">
                      <p:stCondLst>
                        <p:cond delay="indefinite"/>
                      </p:stCondLst>
                      <p:childTnLst>
                        <p:par>
                          <p:cTn id="1575" fill="hold">
                            <p:stCondLst>
                              <p:cond delay="0"/>
                            </p:stCondLst>
                            <p:childTnLst>
                              <p:par>
                                <p:cTn id="1576" nodeType="clickEffect" fill="hold" presetClass="entr" presetID="1">
                                  <p:stCondLst>
                                    <p:cond delay="0"/>
                                  </p:stCondLst>
                                  <p:childTnLst>
                                    <p:set>
                                      <p:cBhvr>
                                        <p:cTn id="1577" dur="1" fill="hold">
                                          <p:stCondLst>
                                            <p:cond delay="0"/>
                                          </p:stCondLst>
                                        </p:cTn>
                                        <p:tgtEl>
                                          <p:spTgt spid="600">
                                            <p:txEl>
                                              <p:pRg st="0" end="54"/>
                                            </p:txEl>
                                          </p:spTgt>
                                        </p:tgtEl>
                                        <p:attrNameLst>
                                          <p:attrName>style.visibility</p:attrName>
                                        </p:attrNameLst>
                                      </p:cBhvr>
                                      <p:to>
                                        <p:strVal val="visible"/>
                                      </p:to>
                                    </p:set>
                                  </p:childTnLst>
                                </p:cTn>
                              </p:par>
                            </p:childTnLst>
                          </p:cTn>
                        </p:par>
                      </p:childTnLst>
                    </p:cTn>
                  </p:par>
                  <p:par>
                    <p:cTn id="1578" fill="hold">
                      <p:stCondLst>
                        <p:cond delay="indefinite"/>
                      </p:stCondLst>
                      <p:childTnLst>
                        <p:par>
                          <p:cTn id="1579" fill="hold">
                            <p:stCondLst>
                              <p:cond delay="0"/>
                            </p:stCondLst>
                            <p:childTnLst>
                              <p:par>
                                <p:cTn id="1580" nodeType="clickEffect" fill="hold" presetClass="entr" presetID="1">
                                  <p:stCondLst>
                                    <p:cond delay="0"/>
                                  </p:stCondLst>
                                  <p:childTnLst>
                                    <p:set>
                                      <p:cBhvr>
                                        <p:cTn id="1581" dur="1" fill="hold">
                                          <p:stCondLst>
                                            <p:cond delay="0"/>
                                          </p:stCondLst>
                                        </p:cTn>
                                        <p:tgtEl>
                                          <p:spTgt spid="600">
                                            <p:txEl>
                                              <p:pRg st="54" end="99"/>
                                            </p:txEl>
                                          </p:spTgt>
                                        </p:tgtEl>
                                        <p:attrNameLst>
                                          <p:attrName>style.visibility</p:attrName>
                                        </p:attrNameLst>
                                      </p:cBhvr>
                                      <p:to>
                                        <p:strVal val="visible"/>
                                      </p:to>
                                    </p:set>
                                  </p:childTnLst>
                                </p:cTn>
                              </p:par>
                            </p:childTnLst>
                          </p:cTn>
                        </p:par>
                      </p:childTnLst>
                    </p:cTn>
                  </p:par>
                  <p:par>
                    <p:cTn id="1582" fill="hold">
                      <p:stCondLst>
                        <p:cond delay="indefinite"/>
                      </p:stCondLst>
                      <p:childTnLst>
                        <p:par>
                          <p:cTn id="1583" fill="hold">
                            <p:stCondLst>
                              <p:cond delay="0"/>
                            </p:stCondLst>
                            <p:childTnLst>
                              <p:par>
                                <p:cTn id="1584" nodeType="clickEffect" fill="hold" presetClass="entr" presetID="1">
                                  <p:stCondLst>
                                    <p:cond delay="0"/>
                                  </p:stCondLst>
                                  <p:childTnLst>
                                    <p:set>
                                      <p:cBhvr>
                                        <p:cTn id="1585" dur="1" fill="hold">
                                          <p:stCondLst>
                                            <p:cond delay="0"/>
                                          </p:stCondLst>
                                        </p:cTn>
                                        <p:tgtEl>
                                          <p:spTgt spid="600">
                                            <p:txEl>
                                              <p:pRg st="99" end="155"/>
                                            </p:txEl>
                                          </p:spTgt>
                                        </p:tgtEl>
                                        <p:attrNameLst>
                                          <p:attrName>style.visibility</p:attrName>
                                        </p:attrNameLst>
                                      </p:cBhvr>
                                      <p:to>
                                        <p:strVal val="visible"/>
                                      </p:to>
                                    </p:set>
                                  </p:childTnLst>
                                </p:cTn>
                              </p:par>
                              <p:par>
                                <p:cTn id="1586" nodeType="withEffect" fill="hold" presetClass="entr" presetID="1">
                                  <p:stCondLst>
                                    <p:cond delay="0"/>
                                  </p:stCondLst>
                                  <p:childTnLst>
                                    <p:set>
                                      <p:cBhvr>
                                        <p:cTn id="1587" dur="1" fill="hold">
                                          <p:stCondLst>
                                            <p:cond delay="0"/>
                                          </p:stCondLst>
                                        </p:cTn>
                                        <p:tgtEl>
                                          <p:spTgt spid="600">
                                            <p:txEl>
                                              <p:pRg st="155" end="190"/>
                                            </p:txEl>
                                          </p:spTgt>
                                        </p:tgtEl>
                                        <p:attrNameLst>
                                          <p:attrName>style.visibility</p:attrName>
                                        </p:attrNameLst>
                                      </p:cBhvr>
                                      <p:to>
                                        <p:strVal val="visible"/>
                                      </p:to>
                                    </p:set>
                                  </p:childTnLst>
                                </p:cTn>
                              </p:par>
                              <p:par>
                                <p:cTn id="1588" nodeType="withEffect" fill="hold" presetClass="entr" presetID="1">
                                  <p:stCondLst>
                                    <p:cond delay="0"/>
                                  </p:stCondLst>
                                  <p:childTnLst>
                                    <p:set>
                                      <p:cBhvr>
                                        <p:cTn id="1589" dur="1" fill="hold">
                                          <p:stCondLst>
                                            <p:cond delay="0"/>
                                          </p:stCondLst>
                                        </p:cTn>
                                        <p:tgtEl>
                                          <p:spTgt spid="600">
                                            <p:txEl>
                                              <p:pRg st="190" end="248"/>
                                            </p:txEl>
                                          </p:spTgt>
                                        </p:tgtEl>
                                        <p:attrNameLst>
                                          <p:attrName>style.visibility</p:attrName>
                                        </p:attrNameLst>
                                      </p:cBhvr>
                                      <p:to>
                                        <p:strVal val="visible"/>
                                      </p:to>
                                    </p:set>
                                  </p:childTnLst>
                                </p:cTn>
                              </p:par>
                            </p:childTnLst>
                          </p:cTn>
                        </p:par>
                      </p:childTnLst>
                    </p:cTn>
                  </p:par>
                  <p:par>
                    <p:cTn id="1590" fill="hold">
                      <p:stCondLst>
                        <p:cond delay="indefinite"/>
                      </p:stCondLst>
                      <p:childTnLst>
                        <p:par>
                          <p:cTn id="1591" fill="hold">
                            <p:stCondLst>
                              <p:cond delay="0"/>
                            </p:stCondLst>
                            <p:childTnLst>
                              <p:par>
                                <p:cTn id="1592" nodeType="clickEffect" fill="hold" presetClass="entr" presetID="1">
                                  <p:stCondLst>
                                    <p:cond delay="0"/>
                                  </p:stCondLst>
                                  <p:childTnLst>
                                    <p:set>
                                      <p:cBhvr>
                                        <p:cTn id="1593" dur="1" fill="hold">
                                          <p:stCondLst>
                                            <p:cond delay="0"/>
                                          </p:stCondLst>
                                        </p:cTn>
                                        <p:tgtEl>
                                          <p:spTgt spid="600">
                                            <p:txEl>
                                              <p:pRg st="248" end="285"/>
                                            </p:txEl>
                                          </p:spTgt>
                                        </p:tgtEl>
                                        <p:attrNameLst>
                                          <p:attrName>style.visibility</p:attrName>
                                        </p:attrNameLst>
                                      </p:cBhvr>
                                      <p:to>
                                        <p:strVal val="visible"/>
                                      </p:to>
                                    </p:set>
                                  </p:childTnLst>
                                </p:cTn>
                              </p:par>
                              <p:par>
                                <p:cTn id="1594" nodeType="withEffect" fill="hold" presetClass="entr" presetID="1">
                                  <p:stCondLst>
                                    <p:cond delay="0"/>
                                  </p:stCondLst>
                                  <p:childTnLst>
                                    <p:set>
                                      <p:cBhvr>
                                        <p:cTn id="1595" dur="1" fill="hold">
                                          <p:stCondLst>
                                            <p:cond delay="0"/>
                                          </p:stCondLst>
                                        </p:cTn>
                                        <p:tgtEl>
                                          <p:spTgt spid="600">
                                            <p:txEl>
                                              <p:pRg st="285" end="320"/>
                                            </p:txEl>
                                          </p:spTgt>
                                        </p:tgtEl>
                                        <p:attrNameLst>
                                          <p:attrName>style.visibility</p:attrName>
                                        </p:attrNameLst>
                                      </p:cBhvr>
                                      <p:to>
                                        <p:strVal val="visible"/>
                                      </p:to>
                                    </p:set>
                                  </p:childTnLst>
                                </p:cTn>
                              </p:par>
                              <p:par>
                                <p:cTn id="1596" nodeType="withEffect" fill="hold" presetClass="entr" presetID="1">
                                  <p:stCondLst>
                                    <p:cond delay="0"/>
                                  </p:stCondLst>
                                  <p:childTnLst>
                                    <p:set>
                                      <p:cBhvr>
                                        <p:cTn id="1597" dur="1" fill="hold">
                                          <p:stCondLst>
                                            <p:cond delay="0"/>
                                          </p:stCondLst>
                                        </p:cTn>
                                        <p:tgtEl>
                                          <p:spTgt spid="600">
                                            <p:txEl>
                                              <p:pRg st="320" end="375"/>
                                            </p:txEl>
                                          </p:spTgt>
                                        </p:tgtEl>
                                        <p:attrNameLst>
                                          <p:attrName>style.visibility</p:attrName>
                                        </p:attrNameLst>
                                      </p:cBhvr>
                                      <p:to>
                                        <p:strVal val="visible"/>
                                      </p:to>
                                    </p:set>
                                  </p:childTnLst>
                                </p:cTn>
                              </p:par>
                            </p:childTnLst>
                          </p:cTn>
                        </p:par>
                      </p:childTnLst>
                    </p:cTn>
                  </p:par>
                  <p:par>
                    <p:cTn id="1598" fill="hold">
                      <p:stCondLst>
                        <p:cond delay="indefinite"/>
                      </p:stCondLst>
                      <p:childTnLst>
                        <p:par>
                          <p:cTn id="1599" fill="hold">
                            <p:stCondLst>
                              <p:cond delay="0"/>
                            </p:stCondLst>
                            <p:childTnLst>
                              <p:par>
                                <p:cTn id="1600" nodeType="clickEffect" fill="hold" presetClass="entr" presetID="1">
                                  <p:stCondLst>
                                    <p:cond delay="0"/>
                                  </p:stCondLst>
                                  <p:childTnLst>
                                    <p:set>
                                      <p:cBhvr>
                                        <p:cTn id="1601" dur="1" fill="hold">
                                          <p:stCondLst>
                                            <p:cond delay="0"/>
                                          </p:stCondLst>
                                        </p:cTn>
                                        <p:tgtEl>
                                          <p:spTgt spid="600">
                                            <p:txEl>
                                              <p:pRg st="375" end="424"/>
                                            </p:txEl>
                                          </p:spTgt>
                                        </p:tgtEl>
                                        <p:attrNameLst>
                                          <p:attrName>style.visibility</p:attrName>
                                        </p:attrNameLst>
                                      </p:cBhvr>
                                      <p:to>
                                        <p:strVal val="visible"/>
                                      </p:to>
                                    </p:set>
                                  </p:childTnLst>
                                </p:cTn>
                              </p:par>
                            </p:childTnLst>
                          </p:cTn>
                        </p:par>
                      </p:childTnLst>
                    </p:cTn>
                  </p:par>
                  <p:par>
                    <p:cTn id="1602" fill="hold">
                      <p:stCondLst>
                        <p:cond delay="indefinite"/>
                      </p:stCondLst>
                      <p:childTnLst>
                        <p:par>
                          <p:cTn id="1603" fill="hold">
                            <p:stCondLst>
                              <p:cond delay="0"/>
                            </p:stCondLst>
                            <p:childTnLst>
                              <p:par>
                                <p:cTn id="1604" nodeType="clickEffect" fill="hold" presetClass="entr" presetID="1">
                                  <p:stCondLst>
                                    <p:cond delay="0"/>
                                  </p:stCondLst>
                                  <p:childTnLst>
                                    <p:set>
                                      <p:cBhvr>
                                        <p:cTn id="1605" dur="1" fill="hold">
                                          <p:stCondLst>
                                            <p:cond delay="0"/>
                                          </p:stCondLst>
                                        </p:cTn>
                                        <p:tgtEl>
                                          <p:spTgt spid="600">
                                            <p:txEl>
                                              <p:pRg st="424" end="488"/>
                                            </p:txEl>
                                          </p:spTgt>
                                        </p:tgtEl>
                                        <p:attrNameLst>
                                          <p:attrName>style.visibility</p:attrName>
                                        </p:attrNameLst>
                                      </p:cBhvr>
                                      <p:to>
                                        <p:strVal val="visible"/>
                                      </p:to>
                                    </p:set>
                                  </p:childTnLst>
                                </p:cTn>
                              </p:par>
                            </p:childTnLst>
                          </p:cTn>
                        </p:par>
                      </p:childTnLst>
                    </p:cTn>
                  </p:par>
                  <p:par>
                    <p:cTn id="1606" fill="hold">
                      <p:stCondLst>
                        <p:cond delay="indefinite"/>
                      </p:stCondLst>
                      <p:childTnLst>
                        <p:par>
                          <p:cTn id="1607" fill="hold">
                            <p:stCondLst>
                              <p:cond delay="0"/>
                            </p:stCondLst>
                            <p:childTnLst>
                              <p:par>
                                <p:cTn id="1608" nodeType="clickEffect" fill="hold" presetClass="entr" presetID="1">
                                  <p:stCondLst>
                                    <p:cond delay="0"/>
                                  </p:stCondLst>
                                  <p:childTnLst>
                                    <p:set>
                                      <p:cBhvr>
                                        <p:cTn id="1609" dur="1" fill="hold">
                                          <p:stCondLst>
                                            <p:cond delay="0"/>
                                          </p:stCondLst>
                                        </p:cTn>
                                        <p:tgtEl>
                                          <p:spTgt spid="600">
                                            <p:txEl>
                                              <p:pRg st="488" end="54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Earliest Uninspired Voices - #1</a:t>
            </a:r>
            <a:endParaRPr b="0" lang="en-US" sz="1800" spc="-1" strike="noStrike">
              <a:solidFill>
                <a:srgbClr val="000000"/>
              </a:solidFill>
              <a:uFill>
                <a:solidFill>
                  <a:srgbClr val="ffffff"/>
                </a:solidFill>
              </a:uFill>
              <a:latin typeface="Arial"/>
            </a:endParaRPr>
          </a:p>
        </p:txBody>
      </p:sp>
      <p:sp>
        <p:nvSpPr>
          <p:cNvPr id="175" name="TextShape 2"/>
          <p:cNvSpPr txBox="1"/>
          <p:nvPr/>
        </p:nvSpPr>
        <p:spPr>
          <a:xfrm>
            <a:off x="457200" y="617400"/>
            <a:ext cx="8229240" cy="4320360"/>
          </a:xfrm>
          <a:prstGeom prst="rect">
            <a:avLst/>
          </a:prstGeom>
          <a:noFill/>
          <a:ln>
            <a:noFill/>
          </a:ln>
        </p:spPr>
        <p:txBody>
          <a:bodyPr/>
          <a:p>
            <a:pPr>
              <a:lnSpc>
                <a:spcPct val="100000"/>
              </a:lnSpc>
            </a:pPr>
            <a:r>
              <a:rPr b="0" lang="en-US" sz="2200" spc="-1" strike="noStrike">
                <a:solidFill>
                  <a:srgbClr val="000000"/>
                </a:solidFill>
                <a:uFill>
                  <a:solidFill>
                    <a:srgbClr val="ffffff"/>
                  </a:solidFill>
                </a:uFill>
                <a:latin typeface="Arial"/>
              </a:rPr>
              <a:t>“</a:t>
            </a:r>
            <a:r>
              <a:rPr b="0" lang="en-US" sz="2200" spc="-1" strike="noStrike">
                <a:solidFill>
                  <a:srgbClr val="000000"/>
                </a:solidFill>
                <a:uFill>
                  <a:solidFill>
                    <a:srgbClr val="ffffff"/>
                  </a:solidFill>
                </a:uFill>
                <a:latin typeface="Arial"/>
              </a:rPr>
              <a:t>Let some suppose, from what has been said by us, that we say that whatever occurs happens by a fatal necessity, because it is foretold as known beforehand, this too we explain. We have learned from the prophets, and we hold it to be true, that punishments, chastisements, and good rewards, are rendered according to the merit of each man’s actions. Now, if this is not so, but all things happen by fate, then neither is anything at all in our own power. For if it is predetermined that this man will be good, and this other man will be evil, neither is the first one meritorious nor the latter man to be blamed. And again, </a:t>
            </a:r>
            <a:r>
              <a:rPr b="1" i="1" lang="en-US" sz="2200" spc="-1" strike="noStrike">
                <a:solidFill>
                  <a:srgbClr val="000000"/>
                </a:solidFill>
                <a:uFill>
                  <a:solidFill>
                    <a:srgbClr val="ffffff"/>
                  </a:solidFill>
                </a:uFill>
                <a:latin typeface="Arial"/>
              </a:rPr>
              <a:t>unless the human race has the power of avoiding evil and choosing good by free choice, they are </a:t>
            </a:r>
            <a:r>
              <a:rPr b="1" i="1" lang="en-US" sz="2200" spc="-1" strike="noStrike" u="sng">
                <a:solidFill>
                  <a:srgbClr val="000000"/>
                </a:solidFill>
                <a:uFill>
                  <a:solidFill>
                    <a:srgbClr val="ffffff"/>
                  </a:solidFill>
                </a:uFill>
                <a:latin typeface="Arial"/>
              </a:rPr>
              <a:t>not accountable</a:t>
            </a:r>
            <a:r>
              <a:rPr b="1" i="1" lang="en-US" sz="2200" spc="-1" strike="noStrike">
                <a:solidFill>
                  <a:srgbClr val="000000"/>
                </a:solidFill>
                <a:uFill>
                  <a:solidFill>
                    <a:srgbClr val="ffffff"/>
                  </a:solidFill>
                </a:uFill>
                <a:latin typeface="Arial"/>
              </a:rPr>
              <a:t> for their actions</a:t>
            </a:r>
            <a:r>
              <a:rPr b="0" lang="en-US" sz="2200" spc="-1" strike="noStrike">
                <a:solidFill>
                  <a:srgbClr val="000000"/>
                </a:solidFill>
                <a:uFill>
                  <a:solidFill>
                    <a:srgbClr val="ffffff"/>
                  </a:solidFill>
                </a:uFill>
                <a:latin typeface="Arial"/>
              </a:rPr>
              <a:t>.” (Justin Martyr, </a:t>
            </a:r>
            <a:r>
              <a:rPr b="1" lang="en-US" sz="2200" spc="-1" strike="noStrike">
                <a:solidFill>
                  <a:srgbClr val="d1282e"/>
                </a:solidFill>
                <a:uFill>
                  <a:solidFill>
                    <a:srgbClr val="ffffff"/>
                  </a:solidFill>
                </a:uFill>
                <a:latin typeface="Arial"/>
              </a:rPr>
              <a:t>AD 100-165</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176" name="TextShape 3"/>
          <p:cNvSpPr txBox="1"/>
          <p:nvPr/>
        </p:nvSpPr>
        <p:spPr>
          <a:xfrm rot="16200000">
            <a:off x="8391600" y="4368600"/>
            <a:ext cx="986400" cy="364680"/>
          </a:xfrm>
          <a:prstGeom prst="rect">
            <a:avLst/>
          </a:prstGeom>
          <a:noFill/>
          <a:ln>
            <a:noFill/>
          </a:ln>
        </p:spPr>
        <p:txBody>
          <a:bodyPr anchor="ctr"/>
          <a:p>
            <a:pPr>
              <a:lnSpc>
                <a:spcPct val="100000"/>
              </a:lnSpc>
            </a:pPr>
            <a:fld id="{858B7865-0098-48ED-B57A-FB9B281CE5BF}"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56" dur="indefinite" restart="never" nodeType="tmRoot">
          <p:childTnLst>
            <p:seq>
              <p:cTn id="157" nodeType="mainSeq"/>
              <p:prevCondLst>
                <p:cond delay="0" evt="onPrev">
                  <p:tgtEl>
                    <p:sldTgt/>
                  </p:tgtEl>
                </p:cond>
              </p:prevCondLst>
              <p:nextCondLst>
                <p:cond delay="0" evt="onNext">
                  <p:tgtEl>
                    <p:sldTgt/>
                  </p:tgtEl>
                </p:cond>
              </p:nextCondLst>
            </p:seq>
          </p:childTnLst>
        </p:cTn>
      </p:par>
    </p:tnLst>
  </p:timing>
</p:sld>
</file>

<file path=ppt/slides/slide1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Romans 9 – Conclusion</a:t>
            </a:r>
            <a:endParaRPr b="0" lang="en-US" sz="1800" spc="-1" strike="noStrike">
              <a:solidFill>
                <a:srgbClr val="000000"/>
              </a:solidFill>
              <a:uFill>
                <a:solidFill>
                  <a:srgbClr val="ffffff"/>
                </a:solidFill>
              </a:uFill>
              <a:latin typeface="Arial"/>
            </a:endParaRPr>
          </a:p>
        </p:txBody>
      </p:sp>
      <p:sp>
        <p:nvSpPr>
          <p:cNvPr id="603"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200" spc="-1" strike="noStrike">
                <a:solidFill>
                  <a:srgbClr val="000000"/>
                </a:solidFill>
                <a:uFill>
                  <a:solidFill>
                    <a:srgbClr val="ffffff"/>
                  </a:solidFill>
                </a:uFill>
                <a:latin typeface="Arial"/>
              </a:rPr>
              <a:t>Context of chapter and quotations shows election initially refers to </a:t>
            </a:r>
            <a:r>
              <a:rPr b="1" i="1" lang="en-US" sz="2200" spc="-1" strike="noStrike" u="sng">
                <a:solidFill>
                  <a:srgbClr val="000000"/>
                </a:solidFill>
                <a:uFill>
                  <a:solidFill>
                    <a:srgbClr val="ffffff"/>
                  </a:solidFill>
                </a:uFill>
                <a:latin typeface="Arial"/>
              </a:rPr>
              <a:t>role</a:t>
            </a:r>
            <a:r>
              <a:rPr b="0" lang="en-US" sz="2200" spc="-1" strike="noStrike">
                <a:solidFill>
                  <a:srgbClr val="000000"/>
                </a:solidFill>
                <a:uFill>
                  <a:solidFill>
                    <a:srgbClr val="ffffff"/>
                  </a:solidFill>
                </a:uFill>
                <a:latin typeface="Arial"/>
              </a:rPr>
              <a:t> of </a:t>
            </a:r>
            <a:r>
              <a:rPr b="1" i="1" lang="en-US" sz="2200" spc="-1" strike="noStrike" u="sng">
                <a:solidFill>
                  <a:srgbClr val="000000"/>
                </a:solidFill>
                <a:uFill>
                  <a:solidFill>
                    <a:srgbClr val="ffffff"/>
                  </a:solidFill>
                </a:uFill>
                <a:latin typeface="Arial"/>
              </a:rPr>
              <a:t>nations</a:t>
            </a:r>
            <a:r>
              <a:rPr b="0" lang="en-US" sz="2200" spc="-1" strike="noStrike">
                <a:solidFill>
                  <a:srgbClr val="000000"/>
                </a:solidFill>
                <a:uFill>
                  <a:solidFill>
                    <a:srgbClr val="ffffff"/>
                  </a:solidFill>
                </a:uFill>
                <a:latin typeface="Arial"/>
              </a:rPr>
              <a:t>, not the </a:t>
            </a:r>
            <a:r>
              <a:rPr b="1" i="1" lang="en-US" sz="2200" spc="-1" strike="noStrike">
                <a:solidFill>
                  <a:srgbClr val="000000"/>
                </a:solidFill>
                <a:uFill>
                  <a:solidFill>
                    <a:srgbClr val="ffffff"/>
                  </a:solidFill>
                </a:uFill>
                <a:latin typeface="Arial"/>
              </a:rPr>
              <a:t>salvation</a:t>
            </a:r>
            <a:r>
              <a:rPr b="0" lang="en-US" sz="2200" spc="-1" strike="noStrike">
                <a:solidFill>
                  <a:srgbClr val="000000"/>
                </a:solidFill>
                <a:uFill>
                  <a:solidFill>
                    <a:srgbClr val="ffffff"/>
                  </a:solidFill>
                </a:uFill>
                <a:latin typeface="Arial"/>
              </a:rPr>
              <a:t> of </a:t>
            </a:r>
            <a:r>
              <a:rPr b="1" i="1" lang="en-US" sz="2200" spc="-1" strike="noStrike">
                <a:solidFill>
                  <a:srgbClr val="000000"/>
                </a:solidFill>
                <a:uFill>
                  <a:solidFill>
                    <a:srgbClr val="ffffff"/>
                  </a:solidFill>
                </a:uFill>
                <a:latin typeface="Arial"/>
              </a:rPr>
              <a:t>individuals</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200" spc="-1" strike="noStrike">
                <a:solidFill>
                  <a:srgbClr val="000000"/>
                </a:solidFill>
                <a:uFill>
                  <a:solidFill>
                    <a:srgbClr val="ffffff"/>
                  </a:solidFill>
                </a:uFill>
                <a:latin typeface="Arial"/>
              </a:rPr>
              <a:t>God may judicially (punitively) harden, but only </a:t>
            </a:r>
            <a:r>
              <a:rPr b="1" i="1" lang="en-US" sz="2200" spc="-1" strike="noStrike">
                <a:solidFill>
                  <a:srgbClr val="000000"/>
                </a:solidFill>
                <a:uFill>
                  <a:solidFill>
                    <a:srgbClr val="ffffff"/>
                  </a:solidFill>
                </a:uFill>
                <a:latin typeface="Arial"/>
              </a:rPr>
              <a:t>after</a:t>
            </a:r>
            <a:r>
              <a:rPr b="0" lang="en-US" sz="2200" spc="-1" strike="noStrike">
                <a:solidFill>
                  <a:srgbClr val="000000"/>
                </a:solidFill>
                <a:uFill>
                  <a:solidFill>
                    <a:srgbClr val="ffffff"/>
                  </a:solidFill>
                </a:uFill>
                <a:latin typeface="Arial"/>
              </a:rPr>
              <a:t> man rejects God’s message, discipline, and mercy.</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200" spc="-1" strike="noStrike">
                <a:solidFill>
                  <a:srgbClr val="000000"/>
                </a:solidFill>
                <a:uFill>
                  <a:solidFill>
                    <a:srgbClr val="ffffff"/>
                  </a:solidFill>
                </a:uFill>
                <a:latin typeface="Arial"/>
              </a:rPr>
              <a:t>God’s original plans (i.e., judgment) can be changed </a:t>
            </a:r>
            <a:r>
              <a:rPr b="1" i="1" lang="en-US" sz="2200" spc="-1" strike="noStrike">
                <a:solidFill>
                  <a:srgbClr val="000000"/>
                </a:solidFill>
                <a:uFill>
                  <a:solidFill>
                    <a:srgbClr val="ffffff"/>
                  </a:solidFill>
                </a:uFill>
                <a:latin typeface="Arial"/>
              </a:rPr>
              <a:t>based</a:t>
            </a:r>
            <a:r>
              <a:rPr b="0" lang="en-US" sz="2200" spc="-1" strike="noStrike">
                <a:solidFill>
                  <a:srgbClr val="000000"/>
                </a:solidFill>
                <a:uFill>
                  <a:solidFill>
                    <a:srgbClr val="ffffff"/>
                  </a:solidFill>
                </a:uFill>
                <a:latin typeface="Arial"/>
              </a:rPr>
              <a:t> on a person or a nation’s choices (</a:t>
            </a:r>
            <a:r>
              <a:rPr b="1" lang="en-US" sz="2200" spc="-1" strike="noStrike">
                <a:solidFill>
                  <a:srgbClr val="d1282e"/>
                </a:solidFill>
                <a:uFill>
                  <a:solidFill>
                    <a:srgbClr val="ffffff"/>
                  </a:solidFill>
                </a:uFill>
                <a:latin typeface="Arial"/>
              </a:rPr>
              <a:t>Jeremiah 18:5-11</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200" spc="-1" strike="noStrike">
                <a:solidFill>
                  <a:srgbClr val="000000"/>
                </a:solidFill>
                <a:uFill>
                  <a:solidFill>
                    <a:srgbClr val="ffffff"/>
                  </a:solidFill>
                </a:uFill>
                <a:latin typeface="Arial"/>
              </a:rPr>
              <a:t>One can </a:t>
            </a:r>
            <a:r>
              <a:rPr b="0" i="1" lang="en-US" sz="2200" spc="-1" strike="noStrike">
                <a:solidFill>
                  <a:srgbClr val="000000"/>
                </a:solidFill>
                <a:uFill>
                  <a:solidFill>
                    <a:srgbClr val="ffffff"/>
                  </a:solidFill>
                </a:uFill>
                <a:latin typeface="Arial"/>
              </a:rPr>
              <a:t>“prepare himself”</a:t>
            </a:r>
            <a:r>
              <a:rPr b="0" lang="en-US" sz="2200" spc="-1" strike="noStrike">
                <a:solidFill>
                  <a:srgbClr val="000000"/>
                </a:solidFill>
                <a:uFill>
                  <a:solidFill>
                    <a:srgbClr val="ffffff"/>
                  </a:solidFill>
                </a:uFill>
                <a:latin typeface="Arial"/>
              </a:rPr>
              <a:t> to be a </a:t>
            </a:r>
            <a:r>
              <a:rPr b="0" i="1" lang="en-US" sz="2200" spc="-1" strike="noStrike">
                <a:solidFill>
                  <a:srgbClr val="000000"/>
                </a:solidFill>
                <a:uFill>
                  <a:solidFill>
                    <a:srgbClr val="ffffff"/>
                  </a:solidFill>
                </a:uFill>
                <a:latin typeface="Arial"/>
              </a:rPr>
              <a:t>“vessel of honor”</a:t>
            </a:r>
            <a:r>
              <a:rPr b="0" lang="en-US" sz="2200" spc="-1" strike="noStrike">
                <a:solidFill>
                  <a:srgbClr val="000000"/>
                </a:solidFill>
                <a:uFill>
                  <a:solidFill>
                    <a:srgbClr val="ffffff"/>
                  </a:solidFill>
                </a:uFill>
                <a:latin typeface="Arial"/>
              </a:rPr>
              <a:t>, </a:t>
            </a:r>
            <a:r>
              <a:rPr b="0" lang="en-US" sz="2200" spc="-1" strike="noStrike" u="sng">
                <a:solidFill>
                  <a:srgbClr val="000000"/>
                </a:solidFill>
                <a:uFill>
                  <a:solidFill>
                    <a:srgbClr val="ffffff"/>
                  </a:solidFill>
                </a:uFill>
                <a:latin typeface="Arial"/>
              </a:rPr>
              <a:t>if</a:t>
            </a:r>
            <a:r>
              <a:rPr b="0" lang="en-US" sz="2200" spc="-1" strike="noStrike">
                <a:solidFill>
                  <a:srgbClr val="000000"/>
                </a:solidFill>
                <a:uFill>
                  <a:solidFill>
                    <a:srgbClr val="ffffff"/>
                  </a:solidFill>
                </a:uFill>
                <a:latin typeface="Arial"/>
              </a:rPr>
              <a:t> he </a:t>
            </a:r>
            <a:r>
              <a:rPr b="0" i="1" lang="en-US" sz="2200" spc="-1" strike="noStrike">
                <a:solidFill>
                  <a:srgbClr val="000000"/>
                </a:solidFill>
                <a:uFill>
                  <a:solidFill>
                    <a:srgbClr val="ffffff"/>
                  </a:solidFill>
                </a:uFill>
                <a:latin typeface="Arial"/>
              </a:rPr>
              <a:t>“cleanses himself”</a:t>
            </a:r>
            <a:r>
              <a:rPr b="0" lang="en-US" sz="2200" spc="-1" strike="noStrike">
                <a:solidFill>
                  <a:srgbClr val="000000"/>
                </a:solidFill>
                <a:uFill>
                  <a:solidFill>
                    <a:srgbClr val="ffffff"/>
                  </a:solidFill>
                </a:uFill>
                <a:latin typeface="Arial"/>
              </a:rPr>
              <a:t> (</a:t>
            </a:r>
            <a:r>
              <a:rPr b="1" lang="en-US" sz="2200" spc="-1" strike="noStrike">
                <a:solidFill>
                  <a:srgbClr val="d1282e"/>
                </a:solidFill>
                <a:uFill>
                  <a:solidFill>
                    <a:srgbClr val="ffffff"/>
                  </a:solidFill>
                </a:uFill>
                <a:latin typeface="Arial"/>
              </a:rPr>
              <a:t>I Timothy 2:20-21</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200" spc="-1" strike="noStrike">
                <a:solidFill>
                  <a:srgbClr val="000000"/>
                </a:solidFill>
                <a:uFill>
                  <a:solidFill>
                    <a:srgbClr val="ffffff"/>
                  </a:solidFill>
                </a:uFill>
                <a:latin typeface="Arial"/>
              </a:rPr>
              <a:t>God can and </a:t>
            </a:r>
            <a:r>
              <a:rPr b="1" i="1" lang="en-US" sz="2200" spc="-1" strike="noStrike">
                <a:solidFill>
                  <a:srgbClr val="000000"/>
                </a:solidFill>
                <a:uFill>
                  <a:solidFill>
                    <a:srgbClr val="ffffff"/>
                  </a:solidFill>
                </a:uFill>
                <a:latin typeface="Arial"/>
              </a:rPr>
              <a:t>has chosen </a:t>
            </a:r>
            <a:r>
              <a:rPr b="0" lang="en-US" sz="2200" spc="-1" strike="noStrike">
                <a:solidFill>
                  <a:srgbClr val="000000"/>
                </a:solidFill>
                <a:uFill>
                  <a:solidFill>
                    <a:srgbClr val="ffffff"/>
                  </a:solidFill>
                </a:uFill>
                <a:latin typeface="Arial"/>
              </a:rPr>
              <a:t>terms of salvation – </a:t>
            </a:r>
            <a:r>
              <a:rPr b="1" i="1" lang="en-US" sz="2200" spc="-1" strike="noStrike" u="sng">
                <a:solidFill>
                  <a:srgbClr val="000000"/>
                </a:solidFill>
                <a:uFill>
                  <a:solidFill>
                    <a:srgbClr val="ffffff"/>
                  </a:solidFill>
                </a:uFill>
                <a:latin typeface="Arial"/>
              </a:rPr>
              <a:t>faith</a:t>
            </a:r>
            <a:r>
              <a:rPr b="0" lang="en-US" sz="2200" spc="-1" strike="noStrike">
                <a:solidFill>
                  <a:srgbClr val="000000"/>
                </a:solidFill>
                <a:uFill>
                  <a:solidFill>
                    <a:srgbClr val="ffffff"/>
                  </a:solidFill>
                </a:uFill>
                <a:latin typeface="Arial"/>
              </a:rPr>
              <a:t>, not law (</a:t>
            </a:r>
            <a:r>
              <a:rPr b="1" lang="en-US" sz="2200" spc="-1" strike="noStrike">
                <a:solidFill>
                  <a:srgbClr val="d1282e"/>
                </a:solidFill>
                <a:uFill>
                  <a:solidFill>
                    <a:srgbClr val="ffffff"/>
                  </a:solidFill>
                </a:uFill>
                <a:latin typeface="Arial"/>
              </a:rPr>
              <a:t>Proverbs 28:13; Isaiah 55:7; I Peter 5:5; Matthew 7:21-23</a:t>
            </a:r>
            <a:r>
              <a:rPr b="0" lang="en-US" sz="2200" spc="-1" strike="noStrike">
                <a:solidFill>
                  <a:srgbClr val="000000"/>
                </a:solidFill>
                <a:uFill>
                  <a:solidFill>
                    <a:srgbClr val="ffffff"/>
                  </a:solidFill>
                </a:uFill>
                <a:latin typeface="Arial"/>
              </a:rPr>
              <a:t>).  We don’t get to choose terms.  We can only accept or reject.</a:t>
            </a:r>
            <a:endParaRPr b="1" lang="en-US" sz="2000" spc="-1" strike="noStrike">
              <a:solidFill>
                <a:srgbClr val="000000"/>
              </a:solidFill>
              <a:uFill>
                <a:solidFill>
                  <a:srgbClr val="ffffff"/>
                </a:solidFill>
              </a:uFill>
              <a:latin typeface="Arial"/>
            </a:endParaRPr>
          </a:p>
        </p:txBody>
      </p:sp>
      <p:sp>
        <p:nvSpPr>
          <p:cNvPr id="604" name="TextShape 3"/>
          <p:cNvSpPr txBox="1"/>
          <p:nvPr/>
        </p:nvSpPr>
        <p:spPr>
          <a:xfrm rot="16200000">
            <a:off x="8391600" y="4368600"/>
            <a:ext cx="986400" cy="364680"/>
          </a:xfrm>
          <a:prstGeom prst="rect">
            <a:avLst/>
          </a:prstGeom>
          <a:noFill/>
          <a:ln>
            <a:noFill/>
          </a:ln>
        </p:spPr>
        <p:txBody>
          <a:bodyPr anchor="ctr"/>
          <a:p>
            <a:pPr>
              <a:lnSpc>
                <a:spcPct val="100000"/>
              </a:lnSpc>
            </a:pPr>
            <a:fld id="{A9B88EEA-390C-48E4-9FC0-76522334A39A}"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610" dur="indefinite" restart="never" nodeType="tmRoot">
          <p:childTnLst>
            <p:seq>
              <p:cTn id="1611" dur="indefinite" nodeType="mainSeq">
                <p:childTnLst>
                  <p:par>
                    <p:cTn id="1612" fill="hold">
                      <p:stCondLst>
                        <p:cond delay="0"/>
                      </p:stCondLst>
                      <p:childTnLst>
                        <p:par>
                          <p:cTn id="1613" fill="hold">
                            <p:stCondLst>
                              <p:cond delay="0"/>
                            </p:stCondLst>
                            <p:childTnLst>
                              <p:par>
                                <p:cTn id="1614" nodeType="afterEffect" fill="hold" presetClass="entr" presetID="10">
                                  <p:stCondLst>
                                    <p:cond delay="1000"/>
                                  </p:stCondLst>
                                  <p:childTnLst>
                                    <p:set>
                                      <p:cBhvr>
                                        <p:cTn id="1615" dur="1" fill="hold">
                                          <p:stCondLst>
                                            <p:cond delay="0"/>
                                          </p:stCondLst>
                                        </p:cTn>
                                        <p:tgtEl>
                                          <p:spTgt spid="603">
                                            <p:txEl>
                                              <p:pRg st="0" end="120"/>
                                            </p:txEl>
                                          </p:spTgt>
                                        </p:tgtEl>
                                        <p:attrNameLst>
                                          <p:attrName>style.visibility</p:attrName>
                                        </p:attrNameLst>
                                      </p:cBhvr>
                                      <p:to>
                                        <p:strVal val="visible"/>
                                      </p:to>
                                    </p:set>
                                    <p:animEffect filter="fade" transition="in">
                                      <p:cBhvr additive="repl">
                                        <p:cTn id="1616" dur="500"/>
                                        <p:tgtEl>
                                          <p:spTgt spid="603">
                                            <p:txEl>
                                              <p:pRg st="0" end="120"/>
                                            </p:txEl>
                                          </p:spTgt>
                                        </p:tgtEl>
                                      </p:cBhvr>
                                    </p:animEffect>
                                  </p:childTnLst>
                                </p:cTn>
                              </p:par>
                            </p:childTnLst>
                          </p:cTn>
                        </p:par>
                        <p:par>
                          <p:cTn id="1617" fill="hold">
                            <p:stCondLst>
                              <p:cond delay="1500"/>
                            </p:stCondLst>
                            <p:childTnLst>
                              <p:par>
                                <p:cTn id="1618" nodeType="afterEffect" fill="hold" presetClass="entr" presetID="10">
                                  <p:stCondLst>
                                    <p:cond delay="3000"/>
                                  </p:stCondLst>
                                  <p:childTnLst>
                                    <p:set>
                                      <p:cBhvr>
                                        <p:cTn id="1619" dur="1" fill="hold">
                                          <p:stCondLst>
                                            <p:cond delay="0"/>
                                          </p:stCondLst>
                                        </p:cTn>
                                        <p:tgtEl>
                                          <p:spTgt spid="603">
                                            <p:txEl>
                                              <p:pRg st="120" end="225"/>
                                            </p:txEl>
                                          </p:spTgt>
                                        </p:tgtEl>
                                        <p:attrNameLst>
                                          <p:attrName>style.visibility</p:attrName>
                                        </p:attrNameLst>
                                      </p:cBhvr>
                                      <p:to>
                                        <p:strVal val="visible"/>
                                      </p:to>
                                    </p:set>
                                    <p:animEffect filter="fade" transition="in">
                                      <p:cBhvr additive="repl">
                                        <p:cTn id="1620" dur="500"/>
                                        <p:tgtEl>
                                          <p:spTgt spid="603">
                                            <p:txEl>
                                              <p:pRg st="120" end="225"/>
                                            </p:txEl>
                                          </p:spTgt>
                                        </p:tgtEl>
                                      </p:cBhvr>
                                    </p:animEffect>
                                  </p:childTnLst>
                                </p:cTn>
                              </p:par>
                            </p:childTnLst>
                          </p:cTn>
                        </p:par>
                        <p:par>
                          <p:cTn id="1621" fill="hold">
                            <p:stCondLst>
                              <p:cond delay="5000"/>
                            </p:stCondLst>
                            <p:childTnLst>
                              <p:par>
                                <p:cTn id="1622" nodeType="afterEffect" fill="hold" presetClass="entr" presetID="10">
                                  <p:stCondLst>
                                    <p:cond delay="3000"/>
                                  </p:stCondLst>
                                  <p:childTnLst>
                                    <p:set>
                                      <p:cBhvr>
                                        <p:cTn id="1623" dur="1" fill="hold">
                                          <p:stCondLst>
                                            <p:cond delay="0"/>
                                          </p:stCondLst>
                                        </p:cTn>
                                        <p:tgtEl>
                                          <p:spTgt spid="603">
                                            <p:txEl>
                                              <p:pRg st="225" end="338"/>
                                            </p:txEl>
                                          </p:spTgt>
                                        </p:tgtEl>
                                        <p:attrNameLst>
                                          <p:attrName>style.visibility</p:attrName>
                                        </p:attrNameLst>
                                      </p:cBhvr>
                                      <p:to>
                                        <p:strVal val="visible"/>
                                      </p:to>
                                    </p:set>
                                    <p:animEffect filter="fade" transition="in">
                                      <p:cBhvr additive="repl">
                                        <p:cTn id="1624" dur="500"/>
                                        <p:tgtEl>
                                          <p:spTgt spid="603">
                                            <p:txEl>
                                              <p:pRg st="225" end="338"/>
                                            </p:txEl>
                                          </p:spTgt>
                                        </p:tgtEl>
                                      </p:cBhvr>
                                    </p:animEffect>
                                  </p:childTnLst>
                                </p:cTn>
                              </p:par>
                            </p:childTnLst>
                          </p:cTn>
                        </p:par>
                        <p:par>
                          <p:cTn id="1625" fill="hold">
                            <p:stCondLst>
                              <p:cond delay="8500"/>
                            </p:stCondLst>
                            <p:childTnLst>
                              <p:par>
                                <p:cTn id="1626" nodeType="afterEffect" fill="hold" presetClass="entr" presetID="10">
                                  <p:stCondLst>
                                    <p:cond delay="3000"/>
                                  </p:stCondLst>
                                  <p:childTnLst>
                                    <p:set>
                                      <p:cBhvr>
                                        <p:cTn id="1627" dur="1" fill="hold">
                                          <p:stCondLst>
                                            <p:cond delay="0"/>
                                          </p:stCondLst>
                                        </p:cTn>
                                        <p:tgtEl>
                                          <p:spTgt spid="603">
                                            <p:txEl>
                                              <p:pRg st="338" end="437"/>
                                            </p:txEl>
                                          </p:spTgt>
                                        </p:tgtEl>
                                        <p:attrNameLst>
                                          <p:attrName>style.visibility</p:attrName>
                                        </p:attrNameLst>
                                      </p:cBhvr>
                                      <p:to>
                                        <p:strVal val="visible"/>
                                      </p:to>
                                    </p:set>
                                    <p:animEffect filter="fade" transition="in">
                                      <p:cBhvr additive="repl">
                                        <p:cTn id="1628" dur="500"/>
                                        <p:tgtEl>
                                          <p:spTgt spid="603">
                                            <p:txEl>
                                              <p:pRg st="338" end="437"/>
                                            </p:txEl>
                                          </p:spTgt>
                                        </p:tgtEl>
                                      </p:cBhvr>
                                    </p:animEffect>
                                  </p:childTnLst>
                                </p:cTn>
                              </p:par>
                            </p:childTnLst>
                          </p:cTn>
                        </p:par>
                        <p:par>
                          <p:cTn id="1629" fill="hold">
                            <p:stCondLst>
                              <p:cond delay="12000"/>
                            </p:stCondLst>
                            <p:childTnLst>
                              <p:par>
                                <p:cTn id="1630" nodeType="afterEffect" fill="hold" presetClass="entr" presetID="10">
                                  <p:stCondLst>
                                    <p:cond delay="3000"/>
                                  </p:stCondLst>
                                  <p:childTnLst>
                                    <p:set>
                                      <p:cBhvr>
                                        <p:cTn id="1631" dur="1" fill="hold">
                                          <p:stCondLst>
                                            <p:cond delay="0"/>
                                          </p:stCondLst>
                                        </p:cTn>
                                        <p:tgtEl>
                                          <p:spTgt spid="603">
                                            <p:txEl>
                                              <p:pRg st="437" end="619"/>
                                            </p:txEl>
                                          </p:spTgt>
                                        </p:tgtEl>
                                        <p:attrNameLst>
                                          <p:attrName>style.visibility</p:attrName>
                                        </p:attrNameLst>
                                      </p:cBhvr>
                                      <p:to>
                                        <p:strVal val="visible"/>
                                      </p:to>
                                    </p:set>
                                    <p:animEffect filter="fade" transition="in">
                                      <p:cBhvr additive="repl">
                                        <p:cTn id="1632" dur="500"/>
                                        <p:tgtEl>
                                          <p:spTgt spid="603">
                                            <p:txEl>
                                              <p:pRg st="437" end="61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5"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For More Discussion …</a:t>
            </a:r>
            <a:endParaRPr b="0" lang="en-US" sz="1800" spc="-1" strike="noStrike">
              <a:solidFill>
                <a:srgbClr val="000000"/>
              </a:solidFill>
              <a:uFill>
                <a:solidFill>
                  <a:srgbClr val="ffffff"/>
                </a:solidFill>
              </a:uFill>
              <a:latin typeface="Arial"/>
            </a:endParaRPr>
          </a:p>
        </p:txBody>
      </p:sp>
      <p:sp>
        <p:nvSpPr>
          <p:cNvPr id="606" name="TextShape 2"/>
          <p:cNvSpPr txBox="1"/>
          <p:nvPr/>
        </p:nvSpPr>
        <p:spPr>
          <a:xfrm>
            <a:off x="457200" y="617400"/>
            <a:ext cx="8229240" cy="4320360"/>
          </a:xfrm>
          <a:prstGeom prst="rect">
            <a:avLst/>
          </a:prstGeom>
          <a:noFill/>
          <a:ln>
            <a:noFill/>
          </a:ln>
        </p:spPr>
        <p:txBody>
          <a:bodyPr/>
          <a:p>
            <a:pPr algn="ctr">
              <a:lnSpc>
                <a:spcPct val="100000"/>
              </a:lnSpc>
            </a:pPr>
            <a:endParaRPr b="1" lang="en-US" sz="2000" spc="-1" strike="noStrike">
              <a:solidFill>
                <a:srgbClr val="000000"/>
              </a:solidFill>
              <a:uFill>
                <a:solidFill>
                  <a:srgbClr val="ffffff"/>
                </a:solidFill>
              </a:uFill>
              <a:latin typeface="Arial"/>
            </a:endParaRPr>
          </a:p>
          <a:p>
            <a:pPr algn="ctr">
              <a:lnSpc>
                <a:spcPct val="100000"/>
              </a:lnSpc>
            </a:pPr>
            <a:endParaRPr b="1" lang="en-US" sz="2000" spc="-1" strike="noStrike">
              <a:solidFill>
                <a:srgbClr val="000000"/>
              </a:solidFill>
              <a:uFill>
                <a:solidFill>
                  <a:srgbClr val="ffffff"/>
                </a:solidFill>
              </a:uFill>
              <a:latin typeface="Arial"/>
            </a:endParaRPr>
          </a:p>
          <a:p>
            <a:pPr algn="ctr">
              <a:lnSpc>
                <a:spcPct val="100000"/>
              </a:lnSpc>
            </a:pPr>
            <a:endParaRPr b="1" lang="en-US" sz="2000" spc="-1" strike="noStrike">
              <a:solidFill>
                <a:srgbClr val="000000"/>
              </a:solidFill>
              <a:uFill>
                <a:solidFill>
                  <a:srgbClr val="ffffff"/>
                </a:solidFill>
              </a:uFill>
              <a:latin typeface="Arial"/>
            </a:endParaRPr>
          </a:p>
          <a:p>
            <a:pPr algn="ctr">
              <a:lnSpc>
                <a:spcPct val="100000"/>
              </a:lnSpc>
            </a:pPr>
            <a:endParaRPr b="1" lang="en-US" sz="2000" spc="-1" strike="noStrike">
              <a:solidFill>
                <a:srgbClr val="000000"/>
              </a:solidFill>
              <a:uFill>
                <a:solidFill>
                  <a:srgbClr val="ffffff"/>
                </a:solidFill>
              </a:uFill>
              <a:latin typeface="Arial"/>
            </a:endParaRPr>
          </a:p>
          <a:p>
            <a:pPr algn="ctr">
              <a:lnSpc>
                <a:spcPct val="100000"/>
              </a:lnSpc>
            </a:pPr>
            <a:r>
              <a:rPr b="1" lang="en-US" sz="2000" spc="-1" strike="noStrike" u="sng">
                <a:solidFill>
                  <a:srgbClr val="cc9900"/>
                </a:solidFill>
                <a:uFill>
                  <a:solidFill>
                    <a:srgbClr val="ffffff"/>
                  </a:solidFill>
                </a:uFill>
                <a:latin typeface="Arial"/>
                <a:hlinkClick r:id="rId1"/>
              </a:rPr>
              <a:t>http</a:t>
            </a:r>
            <a:r>
              <a:rPr b="1" lang="en-US" sz="2000" spc="-1" strike="noStrike" u="sng">
                <a:solidFill>
                  <a:srgbClr val="cc9900"/>
                </a:solidFill>
                <a:uFill>
                  <a:solidFill>
                    <a:srgbClr val="ffffff"/>
                  </a:solidFill>
                </a:uFill>
                <a:latin typeface="Arial"/>
                <a:hlinkClick r:id="rId2"/>
              </a:rPr>
              <a:t>://</a:t>
            </a:r>
            <a:r>
              <a:rPr b="1" lang="en-US" sz="2000" spc="-1" strike="noStrike" u="sng">
                <a:solidFill>
                  <a:srgbClr val="cc9900"/>
                </a:solidFill>
                <a:uFill>
                  <a:solidFill>
                    <a:srgbClr val="ffffff"/>
                  </a:solidFill>
                </a:uFill>
                <a:latin typeface="Arial"/>
                <a:hlinkClick r:id="rId3"/>
              </a:rPr>
              <a:t>insearchoftruth.org/articles/romans_9.html</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p:txBody>
      </p:sp>
      <p:sp>
        <p:nvSpPr>
          <p:cNvPr id="607" name="TextShape 3"/>
          <p:cNvSpPr txBox="1"/>
          <p:nvPr/>
        </p:nvSpPr>
        <p:spPr>
          <a:xfrm rot="16200000">
            <a:off x="8391600" y="4368600"/>
            <a:ext cx="986400" cy="364680"/>
          </a:xfrm>
          <a:prstGeom prst="rect">
            <a:avLst/>
          </a:prstGeom>
          <a:noFill/>
          <a:ln>
            <a:noFill/>
          </a:ln>
        </p:spPr>
        <p:txBody>
          <a:bodyPr anchor="ctr"/>
          <a:p>
            <a:pPr>
              <a:lnSpc>
                <a:spcPct val="100000"/>
              </a:lnSpc>
            </a:pPr>
            <a:fld id="{E4433C2D-7EA9-4BA9-9C82-BC095DBBAB4D}"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633" dur="indefinite" restart="never" nodeType="tmRoot">
          <p:childTnLst>
            <p:seq>
              <p:cTn id="1634" nodeType="mainSeq"/>
              <p:prevCondLst>
                <p:cond delay="0" evt="onPrev">
                  <p:tgtEl>
                    <p:sldTgt/>
                  </p:tgtEl>
                </p:cond>
              </p:prevCondLst>
              <p:nextCondLst>
                <p:cond delay="0" evt="onNext">
                  <p:tgtEl>
                    <p:sldTgt/>
                  </p:tgtEl>
                </p:cond>
              </p:nextCondLst>
            </p:seq>
          </p:childTnLst>
        </p:cTn>
      </p:par>
    </p:tnLst>
  </p:timing>
</p:sld>
</file>

<file path=ppt/slides/slide1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8" name="TextShape 1"/>
          <p:cNvSpPr txBox="1"/>
          <p:nvPr/>
        </p:nvSpPr>
        <p:spPr>
          <a:xfrm>
            <a:off x="457200" y="1085760"/>
            <a:ext cx="7772040" cy="3240360"/>
          </a:xfrm>
          <a:prstGeom prst="rect">
            <a:avLst/>
          </a:prstGeom>
          <a:noFill/>
          <a:ln>
            <a:noFill/>
          </a:ln>
        </p:spPr>
        <p:txBody>
          <a:bodyPr anchor="ctr"/>
          <a:p>
            <a:pPr>
              <a:lnSpc>
                <a:spcPct val="100000"/>
              </a:lnSpc>
            </a:pPr>
            <a:r>
              <a:rPr b="0" i="1" lang="en-US" sz="6000" spc="-77" strike="noStrike" cap="all">
                <a:solidFill>
                  <a:srgbClr val="000000"/>
                </a:solidFill>
                <a:uFill>
                  <a:solidFill>
                    <a:srgbClr val="ffffff"/>
                  </a:solidFill>
                </a:uFill>
                <a:latin typeface="Arial Black"/>
              </a:rPr>
              <a:t>Imputation of Sin and Righteousness</a:t>
            </a:r>
            <a:endParaRPr b="0" lang="en-US" sz="1800" spc="-1" strike="noStrike">
              <a:solidFill>
                <a:srgbClr val="000000"/>
              </a:solidFill>
              <a:uFill>
                <a:solidFill>
                  <a:srgbClr val="ffffff"/>
                </a:solidFill>
              </a:uFill>
              <a:latin typeface="Arial"/>
            </a:endParaRPr>
          </a:p>
        </p:txBody>
      </p:sp>
      <p:sp>
        <p:nvSpPr>
          <p:cNvPr id="609" name="TextShape 2"/>
          <p:cNvSpPr txBox="1"/>
          <p:nvPr/>
        </p:nvSpPr>
        <p:spPr>
          <a:xfrm>
            <a:off x="457200" y="171360"/>
            <a:ext cx="7772040" cy="799920"/>
          </a:xfrm>
          <a:prstGeom prst="rect">
            <a:avLst/>
          </a:prstGeom>
          <a:noFill/>
          <a:ln>
            <a:noFill/>
          </a:ln>
        </p:spPr>
        <p:txBody>
          <a:bodyPr anchor="b"/>
          <a:p>
            <a:pPr>
              <a:lnSpc>
                <a:spcPct val="100000"/>
              </a:lnSpc>
            </a:pPr>
            <a:r>
              <a:rPr b="0" lang="en-US" sz="3600" spc="117" strike="noStrike" cap="all">
                <a:solidFill>
                  <a:srgbClr val="d1282e"/>
                </a:solidFill>
                <a:uFill>
                  <a:solidFill>
                    <a:srgbClr val="ffffff"/>
                  </a:solidFill>
                </a:uFill>
                <a:latin typeface="Arial Black"/>
              </a:rPr>
              <a:t>Calvinism</a:t>
            </a:r>
            <a:endParaRPr b="1" lang="en-US" sz="2000" spc="-1" strike="noStrike">
              <a:solidFill>
                <a:srgbClr val="000000"/>
              </a:solidFill>
              <a:uFill>
                <a:solidFill>
                  <a:srgbClr val="ffffff"/>
                </a:solidFill>
              </a:uFill>
              <a:latin typeface="Arial"/>
            </a:endParaRPr>
          </a:p>
        </p:txBody>
      </p:sp>
      <p:sp>
        <p:nvSpPr>
          <p:cNvPr id="610" name="TextShape 3"/>
          <p:cNvSpPr txBox="1"/>
          <p:nvPr/>
        </p:nvSpPr>
        <p:spPr>
          <a:xfrm rot="16200000">
            <a:off x="8391600" y="4368600"/>
            <a:ext cx="986400" cy="364680"/>
          </a:xfrm>
          <a:prstGeom prst="rect">
            <a:avLst/>
          </a:prstGeom>
          <a:noFill/>
          <a:ln>
            <a:noFill/>
          </a:ln>
        </p:spPr>
        <p:txBody>
          <a:bodyPr anchor="ctr"/>
          <a:p>
            <a:pPr>
              <a:lnSpc>
                <a:spcPct val="100000"/>
              </a:lnSpc>
            </a:pPr>
            <a:fld id="{A29FA313-203D-4BF8-9F46-ABD4E49A0F19}"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635" dur="indefinite" restart="never" nodeType="tmRoot">
          <p:childTnLst>
            <p:seq>
              <p:cTn id="1636" nodeType="mainSeq"/>
              <p:prevCondLst>
                <p:cond delay="0" evt="onPrev">
                  <p:tgtEl>
                    <p:sldTgt/>
                  </p:tgtEl>
                </p:cond>
              </p:prevCondLst>
              <p:nextCondLst>
                <p:cond delay="0" evt="onNext">
                  <p:tgtEl>
                    <p:sldTgt/>
                  </p:tgtEl>
                </p:cond>
              </p:nextCondLst>
            </p:seq>
          </p:childTnLst>
        </p:cTn>
      </p:par>
    </p:tnLst>
  </p:timing>
</p:sld>
</file>

<file path=ppt/slides/slide1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1" name="TextShape 1"/>
          <p:cNvSpPr txBox="1"/>
          <p:nvPr/>
        </p:nvSpPr>
        <p:spPr>
          <a:xfrm>
            <a:off x="457200" y="68760"/>
            <a:ext cx="8229240" cy="548280"/>
          </a:xfrm>
          <a:prstGeom prst="rect">
            <a:avLst/>
          </a:prstGeom>
          <a:noFill/>
          <a:ln>
            <a:noFill/>
          </a:ln>
        </p:spPr>
        <p:txBody>
          <a:bodyPr anchor="ctr"/>
          <a:p>
            <a:pPr>
              <a:lnSpc>
                <a:spcPct val="100000"/>
              </a:lnSpc>
            </a:pPr>
            <a:r>
              <a:rPr b="0" lang="en-US" sz="3000" spc="-58" strike="noStrike" cap="all">
                <a:solidFill>
                  <a:srgbClr val="d1282e"/>
                </a:solidFill>
                <a:uFill>
                  <a:solidFill>
                    <a:srgbClr val="ffffff"/>
                  </a:solidFill>
                </a:uFill>
                <a:latin typeface="Arial Black"/>
              </a:rPr>
              <a:t>Imputed Righteousness of Christ</a:t>
            </a:r>
            <a:endParaRPr b="0" lang="en-US" sz="1800" spc="-1" strike="noStrike">
              <a:solidFill>
                <a:srgbClr val="000000"/>
              </a:solidFill>
              <a:uFill>
                <a:solidFill>
                  <a:srgbClr val="ffffff"/>
                </a:solidFill>
              </a:uFill>
              <a:latin typeface="Arial"/>
            </a:endParaRPr>
          </a:p>
        </p:txBody>
      </p:sp>
      <p:sp>
        <p:nvSpPr>
          <p:cNvPr id="612" name="TextShape 2"/>
          <p:cNvSpPr txBox="1"/>
          <p:nvPr/>
        </p:nvSpPr>
        <p:spPr>
          <a:xfrm>
            <a:off x="457200" y="617400"/>
            <a:ext cx="8229240" cy="4320360"/>
          </a:xfrm>
          <a:prstGeom prst="rect">
            <a:avLst/>
          </a:prstGeom>
          <a:noFill/>
          <a:ln>
            <a:noFill/>
          </a:ln>
        </p:spPr>
        <p:txBody>
          <a:bodyPr/>
          <a:p>
            <a:pPr>
              <a:lnSpc>
                <a:spcPct val="100000"/>
              </a:lnSpc>
            </a:pPr>
            <a:r>
              <a:rPr b="0" lang="en-US" sz="2400" spc="-1" strike="noStrike">
                <a:solidFill>
                  <a:srgbClr val="000000"/>
                </a:solidFill>
                <a:uFill>
                  <a:solidFill>
                    <a:srgbClr val="ffffff"/>
                  </a:solidFill>
                </a:uFill>
                <a:latin typeface="Arial"/>
              </a:rPr>
              <a:t>There are </a:t>
            </a:r>
            <a:r>
              <a:rPr b="1" lang="en-US" sz="2400" spc="-1" strike="noStrike">
                <a:solidFill>
                  <a:srgbClr val="000000"/>
                </a:solidFill>
                <a:uFill>
                  <a:solidFill>
                    <a:srgbClr val="ffffff"/>
                  </a:solidFill>
                </a:uFill>
                <a:latin typeface="Arial"/>
              </a:rPr>
              <a:t>two kinds of Christian righteousness</a:t>
            </a:r>
            <a:r>
              <a:rPr b="0" lang="en-US" sz="2400" spc="-1" strike="noStrike">
                <a:solidFill>
                  <a:srgbClr val="000000"/>
                </a:solidFill>
                <a:uFill>
                  <a:solidFill>
                    <a:srgbClr val="ffffff"/>
                  </a:solidFill>
                </a:uFill>
                <a:latin typeface="Arial"/>
              </a:rPr>
              <a:t>, just as man’s sin is of two kinds.  The </a:t>
            </a:r>
            <a:r>
              <a:rPr b="1" lang="en-US" sz="2400" spc="-1" strike="noStrike">
                <a:solidFill>
                  <a:srgbClr val="000000"/>
                </a:solidFill>
                <a:uFill>
                  <a:solidFill>
                    <a:srgbClr val="ffffff"/>
                  </a:solidFill>
                </a:uFill>
                <a:latin typeface="Arial"/>
              </a:rPr>
              <a:t>first is alien righteousness</a:t>
            </a:r>
            <a:r>
              <a:rPr b="0" lang="en-US" sz="2400" spc="-1" strike="noStrike">
                <a:solidFill>
                  <a:srgbClr val="000000"/>
                </a:solidFill>
                <a:uFill>
                  <a:solidFill>
                    <a:srgbClr val="ffffff"/>
                  </a:solidFill>
                </a:uFill>
                <a:latin typeface="Arial"/>
              </a:rPr>
              <a:t>, that is </a:t>
            </a:r>
            <a:r>
              <a:rPr b="1" lang="en-US" sz="2400" spc="-1" strike="noStrike">
                <a:solidFill>
                  <a:srgbClr val="000000"/>
                </a:solidFill>
                <a:uFill>
                  <a:solidFill>
                    <a:srgbClr val="ffffff"/>
                  </a:solidFill>
                </a:uFill>
                <a:latin typeface="Arial"/>
              </a:rPr>
              <a:t>the </a:t>
            </a:r>
            <a:r>
              <a:rPr b="1" lang="en-US" sz="2400" spc="-1" strike="noStrike" u="sng">
                <a:solidFill>
                  <a:srgbClr val="000000"/>
                </a:solidFill>
                <a:uFill>
                  <a:solidFill>
                    <a:srgbClr val="ffffff"/>
                  </a:solidFill>
                </a:uFill>
                <a:latin typeface="Arial"/>
              </a:rPr>
              <a:t>righteousness of another, instilled from without</a:t>
            </a:r>
            <a:r>
              <a:rPr b="0" lang="en-US" sz="2400" spc="-1" strike="noStrike">
                <a:solidFill>
                  <a:srgbClr val="000000"/>
                </a:solidFill>
                <a:uFill>
                  <a:solidFill>
                    <a:srgbClr val="ffffff"/>
                  </a:solidFill>
                </a:uFill>
                <a:latin typeface="Arial"/>
              </a:rPr>
              <a:t>.  This is the righteousness of Christ … Therefore a man can with confidence boast in Christ and say:  “Mine are Christ’s living, doing, and speaking, his suffering and dying, </a:t>
            </a:r>
            <a:r>
              <a:rPr b="1" lang="en-US" sz="2400" spc="-1" strike="noStrike">
                <a:solidFill>
                  <a:srgbClr val="000000"/>
                </a:solidFill>
                <a:uFill>
                  <a:solidFill>
                    <a:srgbClr val="ffffff"/>
                  </a:solidFill>
                </a:uFill>
                <a:latin typeface="Arial"/>
              </a:rPr>
              <a:t>mine </a:t>
            </a:r>
            <a:r>
              <a:rPr b="1" lang="en-US" sz="2400" spc="-1" strike="noStrike" u="sng">
                <a:solidFill>
                  <a:srgbClr val="000000"/>
                </a:solidFill>
                <a:uFill>
                  <a:solidFill>
                    <a:srgbClr val="ffffff"/>
                  </a:solidFill>
                </a:uFill>
                <a:latin typeface="Arial"/>
              </a:rPr>
              <a:t>as much as if I</a:t>
            </a:r>
            <a:r>
              <a:rPr b="1" lang="en-US" sz="2400" spc="-1" strike="noStrike">
                <a:solidFill>
                  <a:srgbClr val="000000"/>
                </a:solidFill>
                <a:uFill>
                  <a:solidFill>
                    <a:srgbClr val="ffffff"/>
                  </a:solidFill>
                </a:uFill>
                <a:latin typeface="Arial"/>
              </a:rPr>
              <a:t> had lived, done, spoken, suffered, and died as he did</a:t>
            </a:r>
            <a:r>
              <a:rPr b="0" lang="en-US" sz="2400" spc="-1" strike="noStrike">
                <a:solidFill>
                  <a:srgbClr val="000000"/>
                </a:solidFill>
                <a:uFill>
                  <a:solidFill>
                    <a:srgbClr val="ffffff"/>
                  </a:solidFill>
                </a:uFill>
                <a:latin typeface="Arial"/>
              </a:rPr>
              <a:t>.” (Martin Luther, “</a:t>
            </a:r>
            <a:r>
              <a:rPr b="0" i="1" lang="en-US" sz="2400" spc="-1" strike="noStrike">
                <a:solidFill>
                  <a:srgbClr val="000000"/>
                </a:solidFill>
                <a:uFill>
                  <a:solidFill>
                    <a:srgbClr val="ffffff"/>
                  </a:solidFill>
                </a:uFill>
                <a:latin typeface="Arial"/>
              </a:rPr>
              <a:t>Two Kinds of Righteousness”</a:t>
            </a:r>
            <a:r>
              <a:rPr b="0" lang="en-US" sz="2400" spc="-1" strike="noStrike">
                <a:solidFill>
                  <a:srgbClr val="000000"/>
                </a:solidFill>
                <a:uFill>
                  <a:solidFill>
                    <a:srgbClr val="ffffff"/>
                  </a:solidFill>
                </a:uFill>
                <a:latin typeface="Arial"/>
              </a:rPr>
              <a:t> – </a:t>
            </a:r>
            <a:r>
              <a:rPr b="1" i="1" lang="en-US" sz="2400" spc="-1" strike="noStrike">
                <a:solidFill>
                  <a:srgbClr val="000000"/>
                </a:solidFill>
                <a:uFill>
                  <a:solidFill>
                    <a:srgbClr val="ffffff"/>
                  </a:solidFill>
                </a:uFill>
                <a:latin typeface="Arial"/>
              </a:rPr>
              <a:t>Martin Luther’s Basic Theological Writings</a:t>
            </a:r>
            <a:r>
              <a:rPr b="0" lang="en-US" sz="2400" spc="-1" strike="noStrike">
                <a:solidFill>
                  <a:srgbClr val="000000"/>
                </a:solidFill>
                <a:uFill>
                  <a:solidFill>
                    <a:srgbClr val="ffffff"/>
                  </a:solidFill>
                </a:uFill>
                <a:latin typeface="Arial"/>
              </a:rPr>
              <a:t>, 2</a:t>
            </a:r>
            <a:r>
              <a:rPr b="0" lang="en-US" sz="2400" spc="-1" strike="noStrike" baseline="30000">
                <a:solidFill>
                  <a:srgbClr val="000000"/>
                </a:solidFill>
                <a:uFill>
                  <a:solidFill>
                    <a:srgbClr val="ffffff"/>
                  </a:solidFill>
                </a:uFill>
                <a:latin typeface="Arial"/>
              </a:rPr>
              <a:t>nd</a:t>
            </a:r>
            <a:r>
              <a:rPr b="0" lang="en-US" sz="2400" spc="-1" strike="noStrike">
                <a:solidFill>
                  <a:srgbClr val="000000"/>
                </a:solidFill>
                <a:uFill>
                  <a:solidFill>
                    <a:srgbClr val="ffffff"/>
                  </a:solidFill>
                </a:uFill>
                <a:latin typeface="Arial"/>
              </a:rPr>
              <a:t> Edition, p. 135)</a:t>
            </a:r>
            <a:endParaRPr b="1" lang="en-US" sz="2000" spc="-1" strike="noStrike">
              <a:solidFill>
                <a:srgbClr val="000000"/>
              </a:solidFill>
              <a:uFill>
                <a:solidFill>
                  <a:srgbClr val="ffffff"/>
                </a:solidFill>
              </a:uFill>
              <a:latin typeface="Arial"/>
            </a:endParaRPr>
          </a:p>
        </p:txBody>
      </p:sp>
      <p:sp>
        <p:nvSpPr>
          <p:cNvPr id="613" name="TextShape 3"/>
          <p:cNvSpPr txBox="1"/>
          <p:nvPr/>
        </p:nvSpPr>
        <p:spPr>
          <a:xfrm rot="16200000">
            <a:off x="8391600" y="4368600"/>
            <a:ext cx="986400" cy="364680"/>
          </a:xfrm>
          <a:prstGeom prst="rect">
            <a:avLst/>
          </a:prstGeom>
          <a:noFill/>
          <a:ln>
            <a:noFill/>
          </a:ln>
        </p:spPr>
        <p:txBody>
          <a:bodyPr anchor="ctr"/>
          <a:p>
            <a:pPr>
              <a:lnSpc>
                <a:spcPct val="100000"/>
              </a:lnSpc>
            </a:pPr>
            <a:fld id="{A504E5B3-D792-4FDA-9CAB-DDCACDE6B3C8}"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637" dur="indefinite" restart="never" nodeType="tmRoot">
          <p:childTnLst>
            <p:seq>
              <p:cTn id="1638" nodeType="mainSeq"/>
              <p:prevCondLst>
                <p:cond delay="0" evt="onPrev">
                  <p:tgtEl>
                    <p:sldTgt/>
                  </p:tgtEl>
                </p:cond>
              </p:prevCondLst>
              <p:nextCondLst>
                <p:cond delay="0" evt="onNext">
                  <p:tgtEl>
                    <p:sldTgt/>
                  </p:tgtEl>
                </p:cond>
              </p:nextCondLst>
            </p:seq>
          </p:childTnLst>
        </p:cTn>
      </p:par>
    </p:tnLst>
  </p:timing>
</p:sld>
</file>

<file path=ppt/slides/slide1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4" name="TextShape 1"/>
          <p:cNvSpPr txBox="1"/>
          <p:nvPr/>
        </p:nvSpPr>
        <p:spPr>
          <a:xfrm>
            <a:off x="457200" y="68760"/>
            <a:ext cx="8229240" cy="548280"/>
          </a:xfrm>
          <a:prstGeom prst="rect">
            <a:avLst/>
          </a:prstGeom>
          <a:noFill/>
          <a:ln>
            <a:noFill/>
          </a:ln>
        </p:spPr>
        <p:txBody>
          <a:bodyPr anchor="ctr"/>
          <a:p>
            <a:pPr>
              <a:lnSpc>
                <a:spcPct val="100000"/>
              </a:lnSpc>
            </a:pPr>
            <a:r>
              <a:rPr b="0" lang="en-US" sz="3000" spc="-58" strike="noStrike" cap="all">
                <a:solidFill>
                  <a:srgbClr val="d1282e"/>
                </a:solidFill>
                <a:uFill>
                  <a:solidFill>
                    <a:srgbClr val="ffffff"/>
                  </a:solidFill>
                </a:uFill>
                <a:latin typeface="Arial Black"/>
              </a:rPr>
              <a:t>Imputed Sins of Mankind</a:t>
            </a:r>
            <a:endParaRPr b="0" lang="en-US" sz="1800" spc="-1" strike="noStrike">
              <a:solidFill>
                <a:srgbClr val="000000"/>
              </a:solidFill>
              <a:uFill>
                <a:solidFill>
                  <a:srgbClr val="ffffff"/>
                </a:solidFill>
              </a:uFill>
              <a:latin typeface="Arial"/>
            </a:endParaRPr>
          </a:p>
        </p:txBody>
      </p:sp>
      <p:sp>
        <p:nvSpPr>
          <p:cNvPr id="615" name="TextShape 2"/>
          <p:cNvSpPr txBox="1"/>
          <p:nvPr/>
        </p:nvSpPr>
        <p:spPr>
          <a:xfrm>
            <a:off x="457200" y="617400"/>
            <a:ext cx="8229240" cy="4320360"/>
          </a:xfrm>
          <a:prstGeom prst="rect">
            <a:avLst/>
          </a:prstGeom>
          <a:noFill/>
          <a:ln>
            <a:noFill/>
          </a:ln>
        </p:spPr>
        <p:txBody>
          <a:bodyPr/>
          <a:p>
            <a:pPr>
              <a:lnSpc>
                <a:spcPct val="100000"/>
              </a:lnSpc>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All the prophets did foresee in Spirit that </a:t>
            </a:r>
            <a:r>
              <a:rPr b="1" lang="en-US" sz="2400" spc="-1" strike="noStrike" u="sng">
                <a:solidFill>
                  <a:srgbClr val="000000"/>
                </a:solidFill>
                <a:uFill>
                  <a:solidFill>
                    <a:srgbClr val="ffffff"/>
                  </a:solidFill>
                </a:uFill>
                <a:latin typeface="Arial"/>
              </a:rPr>
              <a:t>Christ should become the greatest transgressor</a:t>
            </a:r>
            <a:r>
              <a:rPr b="1" lang="en-US" sz="2400" spc="-1" strike="noStrike">
                <a:solidFill>
                  <a:srgbClr val="000000"/>
                </a:solidFill>
                <a:uFill>
                  <a:solidFill>
                    <a:srgbClr val="ffffff"/>
                  </a:solidFill>
                </a:uFill>
                <a:latin typeface="Arial"/>
              </a:rPr>
              <a:t>, murderer, adulterer, thief, rebel, blasphemer, etc., that ever was or could be in all the world</a:t>
            </a:r>
            <a:r>
              <a:rPr b="0" lang="en-US" sz="2400" spc="-1" strike="noStrike">
                <a:solidFill>
                  <a:srgbClr val="000000"/>
                </a:solidFill>
                <a:uFill>
                  <a:solidFill>
                    <a:srgbClr val="ffffff"/>
                  </a:solidFill>
                </a:uFill>
                <a:latin typeface="Arial"/>
              </a:rPr>
              <a:t>. For he, being made a sacrifice for the sins of the whole world is </a:t>
            </a:r>
            <a:r>
              <a:rPr b="1" lang="en-US" sz="2400" spc="-1" strike="noStrike" u="sng">
                <a:solidFill>
                  <a:srgbClr val="000000"/>
                </a:solidFill>
                <a:uFill>
                  <a:solidFill>
                    <a:srgbClr val="ffffff"/>
                  </a:solidFill>
                </a:uFill>
                <a:latin typeface="Arial"/>
              </a:rPr>
              <a:t>not</a:t>
            </a:r>
            <a:r>
              <a:rPr b="1" lang="en-US" sz="2400" spc="-1" strike="noStrike">
                <a:solidFill>
                  <a:srgbClr val="000000"/>
                </a:solidFill>
                <a:uFill>
                  <a:solidFill>
                    <a:srgbClr val="ffffff"/>
                  </a:solidFill>
                </a:uFill>
                <a:latin typeface="Arial"/>
              </a:rPr>
              <a:t> now an innocent person and without sins, but </a:t>
            </a:r>
            <a:r>
              <a:rPr b="1" lang="en-US" sz="2400" spc="-1" strike="noStrike" u="sng">
                <a:solidFill>
                  <a:srgbClr val="000000"/>
                </a:solidFill>
                <a:uFill>
                  <a:solidFill>
                    <a:srgbClr val="ffffff"/>
                  </a:solidFill>
                </a:uFill>
                <a:latin typeface="Arial"/>
              </a:rPr>
              <a:t>a sinner</a:t>
            </a:r>
            <a:r>
              <a:rPr b="0" lang="en-US" sz="2400" spc="-1" strike="noStrike">
                <a:solidFill>
                  <a:srgbClr val="000000"/>
                </a:solidFill>
                <a:uFill>
                  <a:solidFill>
                    <a:srgbClr val="ffffff"/>
                  </a:solidFill>
                </a:uFill>
                <a:latin typeface="Arial"/>
              </a:rPr>
              <a:t>.” (Martin Luther, on </a:t>
            </a:r>
            <a:r>
              <a:rPr b="1" lang="en-US" sz="2400" spc="-1" strike="noStrike">
                <a:solidFill>
                  <a:srgbClr val="d1282e"/>
                </a:solidFill>
                <a:uFill>
                  <a:solidFill>
                    <a:srgbClr val="ffffff"/>
                  </a:solidFill>
                </a:uFill>
                <a:latin typeface="Arial"/>
              </a:rPr>
              <a:t>Galatians 3:13</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616" name="TextShape 3"/>
          <p:cNvSpPr txBox="1"/>
          <p:nvPr/>
        </p:nvSpPr>
        <p:spPr>
          <a:xfrm rot="16200000">
            <a:off x="8391600" y="4368600"/>
            <a:ext cx="986400" cy="364680"/>
          </a:xfrm>
          <a:prstGeom prst="rect">
            <a:avLst/>
          </a:prstGeom>
          <a:noFill/>
          <a:ln>
            <a:noFill/>
          </a:ln>
        </p:spPr>
        <p:txBody>
          <a:bodyPr anchor="ctr"/>
          <a:p>
            <a:pPr>
              <a:lnSpc>
                <a:spcPct val="100000"/>
              </a:lnSpc>
            </a:pPr>
            <a:fld id="{B5821961-D79B-47F6-BEFB-3A6A1A167C85}"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639" dur="indefinite" restart="never" nodeType="tmRoot">
          <p:childTnLst>
            <p:seq>
              <p:cTn id="1640" nodeType="mainSeq"/>
              <p:prevCondLst>
                <p:cond delay="0" evt="onPrev">
                  <p:tgtEl>
                    <p:sldTgt/>
                  </p:tgtEl>
                </p:cond>
              </p:prevCondLst>
              <p:nextCondLst>
                <p:cond delay="0" evt="onNext">
                  <p:tgtEl>
                    <p:sldTgt/>
                  </p:tgtEl>
                </p:cond>
              </p:nextCondLst>
            </p:seq>
          </p:childTnLst>
        </p:cTn>
      </p:par>
    </p:tnLst>
  </p:timing>
</p:sld>
</file>

<file path=ppt/slides/slide1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617"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Wearing Robes Of Christ</a:t>
            </a:r>
            <a:endParaRPr b="0" lang="en-US" sz="1800" spc="-1" strike="noStrike">
              <a:solidFill>
                <a:srgbClr val="000000"/>
              </a:solidFill>
              <a:uFill>
                <a:solidFill>
                  <a:srgbClr val="ffffff"/>
                </a:solidFill>
              </a:uFill>
              <a:latin typeface="Arial"/>
            </a:endParaRPr>
          </a:p>
        </p:txBody>
      </p:sp>
      <p:sp>
        <p:nvSpPr>
          <p:cNvPr id="618" name="TextShape 2"/>
          <p:cNvSpPr txBox="1"/>
          <p:nvPr/>
        </p:nvSpPr>
        <p:spPr>
          <a:xfrm>
            <a:off x="457200" y="617400"/>
            <a:ext cx="8229240" cy="4320360"/>
          </a:xfrm>
          <a:prstGeom prst="rect">
            <a:avLst/>
          </a:prstGeom>
          <a:noFill/>
          <a:ln>
            <a:noFill/>
          </a:ln>
        </p:spPr>
        <p:txBody>
          <a:bodyPr/>
          <a:p>
            <a:pPr>
              <a:lnSpc>
                <a:spcPct val="100000"/>
              </a:lnSpc>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Many commentators (brethren and others) well point out that justification ‘is really a forensic justification, in </a:t>
            </a:r>
            <a:r>
              <a:rPr b="1" lang="en-US" sz="2400" spc="-1" strike="noStrike">
                <a:solidFill>
                  <a:srgbClr val="000000"/>
                </a:solidFill>
                <a:uFill>
                  <a:solidFill>
                    <a:srgbClr val="ffffff"/>
                  </a:solidFill>
                </a:uFill>
                <a:latin typeface="Arial"/>
              </a:rPr>
              <a:t>that we are declared righteous or counted as righteous by God, even though we actually, in our own right, are not truly righteous.  We are permitted to “wear the robes of Christ’s righteousness” since we have none of our own</a:t>
            </a:r>
            <a:r>
              <a:rPr b="0" lang="en-US" sz="2400" spc="-1" strike="noStrike">
                <a:solidFill>
                  <a:srgbClr val="000000"/>
                </a:solidFill>
                <a:uFill>
                  <a:solidFill>
                    <a:srgbClr val="ffffff"/>
                  </a:solidFill>
                </a:uFill>
                <a:latin typeface="Arial"/>
              </a:rPr>
              <a:t> that are presentable’” (Arnold Hardin, </a:t>
            </a:r>
            <a:r>
              <a:rPr b="0" i="1" lang="en-US" sz="2400" spc="-1" strike="noStrike">
                <a:solidFill>
                  <a:srgbClr val="000000"/>
                </a:solidFill>
                <a:uFill>
                  <a:solidFill>
                    <a:srgbClr val="ffffff"/>
                  </a:solidFill>
                </a:uFill>
                <a:latin typeface="Arial"/>
              </a:rPr>
              <a:t>The Persuader, </a:t>
            </a:r>
            <a:r>
              <a:rPr b="0" lang="en-US" sz="2400" spc="-1" strike="noStrike">
                <a:solidFill>
                  <a:srgbClr val="000000"/>
                </a:solidFill>
                <a:uFill>
                  <a:solidFill>
                    <a:srgbClr val="ffffff"/>
                  </a:solidFill>
                </a:uFill>
                <a:latin typeface="Arial"/>
              </a:rPr>
              <a:t>Vol. XI, No. VII, quoting from J. D. Thomas on Romans).</a:t>
            </a:r>
            <a:endParaRPr b="1" lang="en-US" sz="2000" spc="-1" strike="noStrike">
              <a:solidFill>
                <a:srgbClr val="000000"/>
              </a:solidFill>
              <a:uFill>
                <a:solidFill>
                  <a:srgbClr val="ffffff"/>
                </a:solidFill>
              </a:uFill>
              <a:latin typeface="Arial"/>
            </a:endParaRPr>
          </a:p>
          <a:p>
            <a:pPr algn="r">
              <a:lnSpc>
                <a:spcPct val="100000"/>
              </a:lnSpc>
            </a:pPr>
            <a:r>
              <a:rPr b="1" i="1" lang="en-US" sz="2400" spc="-1" strike="noStrike">
                <a:solidFill>
                  <a:srgbClr val="000000"/>
                </a:solidFill>
                <a:uFill>
                  <a:solidFill>
                    <a:srgbClr val="ffffff"/>
                  </a:solidFill>
                </a:uFill>
                <a:latin typeface="Arial"/>
              </a:rPr>
              <a:t>Neo-Calvinism in the Churches of Christ</a:t>
            </a:r>
            <a:r>
              <a:rPr b="0" lang="en-US" sz="2400" spc="-1" strike="noStrike">
                <a:solidFill>
                  <a:srgbClr val="000000"/>
                </a:solidFill>
                <a:uFill>
                  <a:solidFill>
                    <a:srgbClr val="ffffff"/>
                  </a:solidFill>
                </a:uFill>
                <a:latin typeface="Arial"/>
              </a:rPr>
              <a:t>, p. 39</a:t>
            </a:r>
            <a:endParaRPr b="1" lang="en-US" sz="2000" spc="-1" strike="noStrike">
              <a:solidFill>
                <a:srgbClr val="000000"/>
              </a:solidFill>
              <a:uFill>
                <a:solidFill>
                  <a:srgbClr val="ffffff"/>
                </a:solidFill>
              </a:uFill>
              <a:latin typeface="Arial"/>
            </a:endParaRPr>
          </a:p>
        </p:txBody>
      </p:sp>
      <p:sp>
        <p:nvSpPr>
          <p:cNvPr id="619" name="TextShape 3"/>
          <p:cNvSpPr txBox="1"/>
          <p:nvPr/>
        </p:nvSpPr>
        <p:spPr>
          <a:xfrm rot="16200000">
            <a:off x="8391600" y="4368600"/>
            <a:ext cx="986400" cy="364680"/>
          </a:xfrm>
          <a:prstGeom prst="rect">
            <a:avLst/>
          </a:prstGeom>
          <a:noFill/>
          <a:ln>
            <a:noFill/>
          </a:ln>
        </p:spPr>
        <p:txBody>
          <a:bodyPr anchor="ctr"/>
          <a:p>
            <a:pPr>
              <a:lnSpc>
                <a:spcPct val="100000"/>
              </a:lnSpc>
            </a:pPr>
            <a:fld id="{37E3DB64-D792-4AC1-B630-63484BA42520}"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641" dur="indefinite" restart="never" nodeType="tmRoot">
          <p:childTnLst>
            <p:seq>
              <p:cTn id="1642" nodeType="mainSeq"/>
              <p:prevCondLst>
                <p:cond delay="0" evt="onPrev">
                  <p:tgtEl>
                    <p:sldTgt/>
                  </p:tgtEl>
                </p:cond>
              </p:prevCondLst>
              <p:nextCondLst>
                <p:cond delay="0" evt="onNext">
                  <p:tgtEl>
                    <p:sldTgt/>
                  </p:tgtEl>
                </p:cond>
              </p:nextCondLst>
            </p:seq>
          </p:childTnLst>
        </p:cTn>
      </p:par>
    </p:tnLst>
  </p:timing>
</p:sld>
</file>

<file path=ppt/slides/slide1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What is It?</a:t>
            </a:r>
            <a:endParaRPr b="0" lang="en-US" sz="1800" spc="-1" strike="noStrike">
              <a:solidFill>
                <a:srgbClr val="000000"/>
              </a:solidFill>
              <a:uFill>
                <a:solidFill>
                  <a:srgbClr val="ffffff"/>
                </a:solidFill>
              </a:uFill>
              <a:latin typeface="Arial"/>
            </a:endParaRPr>
          </a:p>
        </p:txBody>
      </p:sp>
      <p:sp>
        <p:nvSpPr>
          <p:cNvPr id="621"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Arial"/>
              </a:rPr>
              <a:t>Three Imputations (Transfers) of Calvinism:</a:t>
            </a:r>
            <a:endParaRPr b="1" lang="en-US" sz="2000" spc="-1" strike="noStrike">
              <a:solidFill>
                <a:srgbClr val="000000"/>
              </a:solidFill>
              <a:uFill>
                <a:solidFill>
                  <a:srgbClr val="ffffff"/>
                </a:solidFill>
              </a:uFill>
              <a:latin typeface="Arial"/>
            </a:endParaRPr>
          </a:p>
          <a:p>
            <a:pPr lvl="1" marL="684360" indent="-337680">
              <a:lnSpc>
                <a:spcPct val="100000"/>
              </a:lnSpc>
              <a:buClr>
                <a:srgbClr val="d1282e"/>
              </a:buClr>
              <a:buFont typeface="Arial Black"/>
              <a:buAutoNum type="arabicPeriod"/>
            </a:pPr>
            <a:r>
              <a:rPr b="0" lang="en-US" sz="2400" spc="-1" strike="noStrike">
                <a:solidFill>
                  <a:srgbClr val="000000"/>
                </a:solidFill>
                <a:uFill>
                  <a:solidFill>
                    <a:srgbClr val="ffffff"/>
                  </a:solidFill>
                </a:uFill>
                <a:latin typeface="Arial"/>
              </a:rPr>
              <a:t>Adam’s sin to all of his descendants.</a:t>
            </a:r>
            <a:endParaRPr b="0" lang="en-US" sz="1800" spc="-1" strike="noStrike">
              <a:solidFill>
                <a:srgbClr val="000000"/>
              </a:solidFill>
              <a:uFill>
                <a:solidFill>
                  <a:srgbClr val="ffffff"/>
                </a:solidFill>
              </a:uFill>
              <a:latin typeface="Arial"/>
            </a:endParaRPr>
          </a:p>
          <a:p>
            <a:pPr lvl="1" marL="684360" indent="-337680">
              <a:lnSpc>
                <a:spcPct val="100000"/>
              </a:lnSpc>
              <a:buClr>
                <a:srgbClr val="d1282e"/>
              </a:buClr>
              <a:buFont typeface="Arial Black"/>
              <a:buAutoNum type="arabicPeriod"/>
            </a:pPr>
            <a:r>
              <a:rPr b="0" lang="en-US" sz="2400" spc="-1" strike="noStrike">
                <a:solidFill>
                  <a:srgbClr val="000000"/>
                </a:solidFill>
                <a:uFill>
                  <a:solidFill>
                    <a:srgbClr val="ffffff"/>
                  </a:solidFill>
                </a:uFill>
                <a:latin typeface="Arial"/>
              </a:rPr>
              <a:t>All of man’s (the elect’s) sins to Jesus.</a:t>
            </a:r>
            <a:endParaRPr b="0" lang="en-US" sz="1800" spc="-1" strike="noStrike">
              <a:solidFill>
                <a:srgbClr val="000000"/>
              </a:solidFill>
              <a:uFill>
                <a:solidFill>
                  <a:srgbClr val="ffffff"/>
                </a:solidFill>
              </a:uFill>
              <a:latin typeface="Arial"/>
            </a:endParaRPr>
          </a:p>
          <a:p>
            <a:pPr lvl="1" marL="684360" indent="-337680">
              <a:lnSpc>
                <a:spcPct val="100000"/>
              </a:lnSpc>
              <a:buClr>
                <a:srgbClr val="d1282e"/>
              </a:buClr>
              <a:buFont typeface="Arial Black"/>
              <a:buAutoNum type="arabicPeriod"/>
            </a:pPr>
            <a:r>
              <a:rPr b="0" lang="en-US" sz="2400" spc="-1" strike="noStrike">
                <a:solidFill>
                  <a:srgbClr val="000000"/>
                </a:solidFill>
                <a:uFill>
                  <a:solidFill>
                    <a:srgbClr val="ffffff"/>
                  </a:solidFill>
                </a:uFill>
                <a:latin typeface="Arial"/>
              </a:rPr>
              <a:t>Jesus’ righteousness to the elect.</a:t>
            </a:r>
            <a:endParaRPr b="0" lang="en-US" sz="1800" spc="-1" strike="noStrike">
              <a:solidFill>
                <a:srgbClr val="000000"/>
              </a:solidFill>
              <a:uFill>
                <a:solidFill>
                  <a:srgbClr val="ffffff"/>
                </a:solidFill>
              </a:uFill>
              <a:latin typeface="Arial"/>
            </a:endParaRPr>
          </a:p>
          <a:p>
            <a:pPr marL="345960" indent="-345600">
              <a:lnSpc>
                <a:spcPct val="100000"/>
              </a:lnSpc>
              <a:buClr>
                <a:srgbClr val="000000"/>
              </a:buClr>
              <a:buFont typeface="Arial"/>
              <a:buChar char="•"/>
            </a:pPr>
            <a:r>
              <a:rPr b="1" lang="en-US" sz="2800" spc="-1" strike="noStrike">
                <a:solidFill>
                  <a:srgbClr val="000000"/>
                </a:solidFill>
                <a:uFill>
                  <a:solidFill>
                    <a:srgbClr val="ffffff"/>
                  </a:solidFill>
                </a:uFill>
                <a:latin typeface="Arial"/>
              </a:rPr>
              <a:t>Three Words of Misunderstanding:</a:t>
            </a:r>
            <a:endParaRPr b="1" lang="en-US" sz="2000" spc="-1" strike="noStrike">
              <a:solidFill>
                <a:srgbClr val="000000"/>
              </a:solidFill>
              <a:uFill>
                <a:solidFill>
                  <a:srgbClr val="ffffff"/>
                </a:solidFill>
              </a:uFill>
              <a:latin typeface="Arial"/>
            </a:endParaRPr>
          </a:p>
          <a:p>
            <a:pPr lvl="1" marL="684360" indent="-337680">
              <a:lnSpc>
                <a:spcPct val="100000"/>
              </a:lnSpc>
              <a:buClr>
                <a:srgbClr val="d1282e"/>
              </a:buClr>
              <a:buFont typeface="Arial Black"/>
              <a:buAutoNum type="arabicPeriod"/>
            </a:pPr>
            <a:r>
              <a:rPr b="0" lang="en-US" sz="2400" spc="-1" strike="noStrike">
                <a:solidFill>
                  <a:srgbClr val="000000"/>
                </a:solidFill>
                <a:uFill>
                  <a:solidFill>
                    <a:srgbClr val="ffffff"/>
                  </a:solidFill>
                </a:uFill>
                <a:latin typeface="Arial"/>
              </a:rPr>
              <a:t>Impute – </a:t>
            </a:r>
            <a:r>
              <a:rPr b="1" lang="en-US" sz="2400" spc="-1" strike="noStrike">
                <a:solidFill>
                  <a:srgbClr val="d1282e"/>
                </a:solidFill>
                <a:uFill>
                  <a:solidFill>
                    <a:srgbClr val="ffffff"/>
                  </a:solidFill>
                </a:uFill>
                <a:latin typeface="Arial"/>
              </a:rPr>
              <a:t>Romans 4:3-6, 8-11, 22-24</a:t>
            </a:r>
            <a:endParaRPr b="0" lang="en-US" sz="1800" spc="-1" strike="noStrike">
              <a:solidFill>
                <a:srgbClr val="000000"/>
              </a:solidFill>
              <a:uFill>
                <a:solidFill>
                  <a:srgbClr val="ffffff"/>
                </a:solidFill>
              </a:uFill>
              <a:latin typeface="Arial"/>
            </a:endParaRPr>
          </a:p>
          <a:p>
            <a:pPr lvl="1" marL="684360" indent="-337680">
              <a:lnSpc>
                <a:spcPct val="100000"/>
              </a:lnSpc>
              <a:buClr>
                <a:srgbClr val="d1282e"/>
              </a:buClr>
              <a:buFont typeface="Arial Black"/>
              <a:buAutoNum type="arabicPeriod"/>
            </a:pPr>
            <a:r>
              <a:rPr b="0" lang="en-US" sz="2400" spc="-1" strike="noStrike">
                <a:solidFill>
                  <a:srgbClr val="000000"/>
                </a:solidFill>
                <a:uFill>
                  <a:solidFill>
                    <a:srgbClr val="ffffff"/>
                  </a:solidFill>
                </a:uFill>
                <a:latin typeface="Arial"/>
              </a:rPr>
              <a:t>Bear – </a:t>
            </a:r>
            <a:r>
              <a:rPr b="1" lang="en-US" sz="2400" spc="-1" strike="noStrike">
                <a:solidFill>
                  <a:srgbClr val="d1282e"/>
                </a:solidFill>
                <a:uFill>
                  <a:solidFill>
                    <a:srgbClr val="ffffff"/>
                  </a:solidFill>
                </a:uFill>
                <a:latin typeface="Arial"/>
              </a:rPr>
              <a:t>Isaiah 53:12; I Peter 2:24</a:t>
            </a:r>
            <a:endParaRPr b="0" lang="en-US" sz="1800" spc="-1" strike="noStrike">
              <a:solidFill>
                <a:srgbClr val="000000"/>
              </a:solidFill>
              <a:uFill>
                <a:solidFill>
                  <a:srgbClr val="ffffff"/>
                </a:solidFill>
              </a:uFill>
              <a:latin typeface="Arial"/>
            </a:endParaRPr>
          </a:p>
          <a:p>
            <a:pPr lvl="1" marL="684360" indent="-337680">
              <a:lnSpc>
                <a:spcPct val="100000"/>
              </a:lnSpc>
              <a:buClr>
                <a:srgbClr val="d1282e"/>
              </a:buClr>
              <a:buFont typeface="Arial Black"/>
              <a:buAutoNum type="arabicPeriod"/>
            </a:pPr>
            <a:r>
              <a:rPr b="0" lang="en-US" sz="2400" spc="-1" strike="noStrike">
                <a:solidFill>
                  <a:srgbClr val="000000"/>
                </a:solidFill>
                <a:uFill>
                  <a:solidFill>
                    <a:srgbClr val="ffffff"/>
                  </a:solidFill>
                </a:uFill>
                <a:latin typeface="Arial"/>
              </a:rPr>
              <a:t>Sin – </a:t>
            </a:r>
            <a:r>
              <a:rPr b="1" lang="en-US" sz="2400" spc="-1" strike="noStrike">
                <a:solidFill>
                  <a:srgbClr val="d1282e"/>
                </a:solidFill>
                <a:uFill>
                  <a:solidFill>
                    <a:srgbClr val="ffffff"/>
                  </a:solidFill>
                </a:uFill>
                <a:latin typeface="Arial"/>
              </a:rPr>
              <a:t>II Corinthians 5:21</a:t>
            </a:r>
            <a:endParaRPr b="0" lang="en-US" sz="1800" spc="-1" strike="noStrike">
              <a:solidFill>
                <a:srgbClr val="000000"/>
              </a:solidFill>
              <a:uFill>
                <a:solidFill>
                  <a:srgbClr val="ffffff"/>
                </a:solidFill>
              </a:uFill>
              <a:latin typeface="Arial"/>
            </a:endParaRPr>
          </a:p>
        </p:txBody>
      </p:sp>
      <p:sp>
        <p:nvSpPr>
          <p:cNvPr id="622" name="TextShape 3"/>
          <p:cNvSpPr txBox="1"/>
          <p:nvPr/>
        </p:nvSpPr>
        <p:spPr>
          <a:xfrm rot="16200000">
            <a:off x="8391600" y="4368600"/>
            <a:ext cx="986400" cy="364680"/>
          </a:xfrm>
          <a:prstGeom prst="rect">
            <a:avLst/>
          </a:prstGeom>
          <a:noFill/>
          <a:ln>
            <a:noFill/>
          </a:ln>
        </p:spPr>
        <p:txBody>
          <a:bodyPr anchor="ctr"/>
          <a:p>
            <a:pPr>
              <a:lnSpc>
                <a:spcPct val="100000"/>
              </a:lnSpc>
            </a:pPr>
            <a:fld id="{2DF07B57-5458-4D9C-B413-536461435ED2}"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643" dur="indefinite" restart="never" nodeType="tmRoot">
          <p:childTnLst>
            <p:seq>
              <p:cTn id="1644" dur="indefinite" nodeType="mainSeq">
                <p:childTnLst>
                  <p:par>
                    <p:cTn id="1645" fill="hold">
                      <p:stCondLst>
                        <p:cond delay="indefinite"/>
                      </p:stCondLst>
                      <p:childTnLst>
                        <p:par>
                          <p:cTn id="1646" fill="hold">
                            <p:stCondLst>
                              <p:cond delay="0"/>
                            </p:stCondLst>
                            <p:childTnLst>
                              <p:par>
                                <p:cTn id="1647" nodeType="clickEffect" fill="hold" presetClass="entr" presetID="1">
                                  <p:stCondLst>
                                    <p:cond delay="0"/>
                                  </p:stCondLst>
                                  <p:childTnLst>
                                    <p:set>
                                      <p:cBhvr>
                                        <p:cTn id="1648" dur="1" fill="hold">
                                          <p:stCondLst>
                                            <p:cond delay="0"/>
                                          </p:stCondLst>
                                        </p:cTn>
                                        <p:tgtEl>
                                          <p:spTgt spid="621">
                                            <p:txEl>
                                              <p:pRg st="0" end="44"/>
                                            </p:txEl>
                                          </p:spTgt>
                                        </p:tgtEl>
                                        <p:attrNameLst>
                                          <p:attrName>style.visibility</p:attrName>
                                        </p:attrNameLst>
                                      </p:cBhvr>
                                      <p:to>
                                        <p:strVal val="visible"/>
                                      </p:to>
                                    </p:set>
                                  </p:childTnLst>
                                </p:cTn>
                              </p:par>
                            </p:childTnLst>
                          </p:cTn>
                        </p:par>
                        <p:par>
                          <p:cTn id="1649" fill="hold">
                            <p:stCondLst>
                              <p:cond delay="0"/>
                            </p:stCondLst>
                            <p:childTnLst>
                              <p:par>
                                <p:cTn id="1650" nodeType="afterEffect" fill="hold" presetClass="entr" presetID="10">
                                  <p:stCondLst>
                                    <p:cond delay="1000"/>
                                  </p:stCondLst>
                                  <p:childTnLst>
                                    <p:set>
                                      <p:cBhvr>
                                        <p:cTn id="1651" dur="1" fill="hold">
                                          <p:stCondLst>
                                            <p:cond delay="0"/>
                                          </p:stCondLst>
                                        </p:cTn>
                                        <p:tgtEl>
                                          <p:spTgt spid="621">
                                            <p:txEl>
                                              <p:pRg st="44" end="82"/>
                                            </p:txEl>
                                          </p:spTgt>
                                        </p:tgtEl>
                                        <p:attrNameLst>
                                          <p:attrName>style.visibility</p:attrName>
                                        </p:attrNameLst>
                                      </p:cBhvr>
                                      <p:to>
                                        <p:strVal val="visible"/>
                                      </p:to>
                                    </p:set>
                                    <p:animEffect filter="fade" transition="in">
                                      <p:cBhvr additive="repl">
                                        <p:cTn id="1652" dur="500"/>
                                        <p:tgtEl>
                                          <p:spTgt spid="621">
                                            <p:txEl>
                                              <p:pRg st="44" end="82"/>
                                            </p:txEl>
                                          </p:spTgt>
                                        </p:tgtEl>
                                      </p:cBhvr>
                                    </p:animEffect>
                                  </p:childTnLst>
                                </p:cTn>
                              </p:par>
                            </p:childTnLst>
                          </p:cTn>
                        </p:par>
                        <p:par>
                          <p:cTn id="1653" fill="hold">
                            <p:stCondLst>
                              <p:cond delay="1500"/>
                            </p:stCondLst>
                            <p:childTnLst>
                              <p:par>
                                <p:cTn id="1654" nodeType="afterEffect" fill="hold" presetClass="entr" presetID="10">
                                  <p:stCondLst>
                                    <p:cond delay="1000"/>
                                  </p:stCondLst>
                                  <p:childTnLst>
                                    <p:set>
                                      <p:cBhvr>
                                        <p:cTn id="1655" dur="1" fill="hold">
                                          <p:stCondLst>
                                            <p:cond delay="0"/>
                                          </p:stCondLst>
                                        </p:cTn>
                                        <p:tgtEl>
                                          <p:spTgt spid="621">
                                            <p:txEl>
                                              <p:pRg st="82" end="124"/>
                                            </p:txEl>
                                          </p:spTgt>
                                        </p:tgtEl>
                                        <p:attrNameLst>
                                          <p:attrName>style.visibility</p:attrName>
                                        </p:attrNameLst>
                                      </p:cBhvr>
                                      <p:to>
                                        <p:strVal val="visible"/>
                                      </p:to>
                                    </p:set>
                                    <p:animEffect filter="fade" transition="in">
                                      <p:cBhvr additive="repl">
                                        <p:cTn id="1656" dur="500"/>
                                        <p:tgtEl>
                                          <p:spTgt spid="621">
                                            <p:txEl>
                                              <p:pRg st="82" end="124"/>
                                            </p:txEl>
                                          </p:spTgt>
                                        </p:tgtEl>
                                      </p:cBhvr>
                                    </p:animEffect>
                                  </p:childTnLst>
                                </p:cTn>
                              </p:par>
                            </p:childTnLst>
                          </p:cTn>
                        </p:par>
                        <p:par>
                          <p:cTn id="1657" fill="hold">
                            <p:stCondLst>
                              <p:cond delay="3000"/>
                            </p:stCondLst>
                            <p:childTnLst>
                              <p:par>
                                <p:cTn id="1658" nodeType="afterEffect" fill="hold" presetClass="entr" presetID="10">
                                  <p:stCondLst>
                                    <p:cond delay="1000"/>
                                  </p:stCondLst>
                                  <p:childTnLst>
                                    <p:set>
                                      <p:cBhvr>
                                        <p:cTn id="1659" dur="1" fill="hold">
                                          <p:stCondLst>
                                            <p:cond delay="0"/>
                                          </p:stCondLst>
                                        </p:cTn>
                                        <p:tgtEl>
                                          <p:spTgt spid="621">
                                            <p:txEl>
                                              <p:pRg st="124" end="159"/>
                                            </p:txEl>
                                          </p:spTgt>
                                        </p:tgtEl>
                                        <p:attrNameLst>
                                          <p:attrName>style.visibility</p:attrName>
                                        </p:attrNameLst>
                                      </p:cBhvr>
                                      <p:to>
                                        <p:strVal val="visible"/>
                                      </p:to>
                                    </p:set>
                                    <p:animEffect filter="fade" transition="in">
                                      <p:cBhvr additive="repl">
                                        <p:cTn id="1660" dur="500"/>
                                        <p:tgtEl>
                                          <p:spTgt spid="621">
                                            <p:txEl>
                                              <p:pRg st="124" end="159"/>
                                            </p:txEl>
                                          </p:spTgt>
                                        </p:tgtEl>
                                      </p:cBhvr>
                                    </p:animEffect>
                                  </p:childTnLst>
                                </p:cTn>
                              </p:par>
                            </p:childTnLst>
                          </p:cTn>
                        </p:par>
                      </p:childTnLst>
                    </p:cTn>
                  </p:par>
                  <p:par>
                    <p:cTn id="1661" fill="hold">
                      <p:stCondLst>
                        <p:cond delay="indefinite"/>
                      </p:stCondLst>
                      <p:childTnLst>
                        <p:par>
                          <p:cTn id="1662" fill="hold">
                            <p:stCondLst>
                              <p:cond delay="0"/>
                            </p:stCondLst>
                            <p:childTnLst>
                              <p:par>
                                <p:cTn id="1663" nodeType="clickEffect" fill="hold" presetClass="entr" presetID="1">
                                  <p:stCondLst>
                                    <p:cond delay="0"/>
                                  </p:stCondLst>
                                  <p:childTnLst>
                                    <p:set>
                                      <p:cBhvr>
                                        <p:cTn id="1664" dur="1" fill="hold">
                                          <p:stCondLst>
                                            <p:cond delay="0"/>
                                          </p:stCondLst>
                                        </p:cTn>
                                        <p:tgtEl>
                                          <p:spTgt spid="621">
                                            <p:txEl>
                                              <p:pRg st="159" end="192"/>
                                            </p:txEl>
                                          </p:spTgt>
                                        </p:tgtEl>
                                        <p:attrNameLst>
                                          <p:attrName>style.visibility</p:attrName>
                                        </p:attrNameLst>
                                      </p:cBhvr>
                                      <p:to>
                                        <p:strVal val="visible"/>
                                      </p:to>
                                    </p:set>
                                  </p:childTnLst>
                                </p:cTn>
                              </p:par>
                            </p:childTnLst>
                          </p:cTn>
                        </p:par>
                        <p:par>
                          <p:cTn id="1665" fill="hold">
                            <p:stCondLst>
                              <p:cond delay="0"/>
                            </p:stCondLst>
                            <p:childTnLst>
                              <p:par>
                                <p:cTn id="1666" nodeType="afterEffect" fill="hold" presetClass="entr" presetID="10">
                                  <p:stCondLst>
                                    <p:cond delay="1000"/>
                                  </p:stCondLst>
                                  <p:childTnLst>
                                    <p:set>
                                      <p:cBhvr>
                                        <p:cTn id="1667" dur="1" fill="hold">
                                          <p:stCondLst>
                                            <p:cond delay="0"/>
                                          </p:stCondLst>
                                        </p:cTn>
                                        <p:tgtEl>
                                          <p:spTgt spid="621">
                                            <p:txEl>
                                              <p:pRg st="192" end="227"/>
                                            </p:txEl>
                                          </p:spTgt>
                                        </p:tgtEl>
                                        <p:attrNameLst>
                                          <p:attrName>style.visibility</p:attrName>
                                        </p:attrNameLst>
                                      </p:cBhvr>
                                      <p:to>
                                        <p:strVal val="visible"/>
                                      </p:to>
                                    </p:set>
                                    <p:animEffect filter="fade" transition="in">
                                      <p:cBhvr additive="repl">
                                        <p:cTn id="1668" dur="500"/>
                                        <p:tgtEl>
                                          <p:spTgt spid="621">
                                            <p:txEl>
                                              <p:pRg st="192" end="227"/>
                                            </p:txEl>
                                          </p:spTgt>
                                        </p:tgtEl>
                                      </p:cBhvr>
                                    </p:animEffect>
                                  </p:childTnLst>
                                </p:cTn>
                              </p:par>
                            </p:childTnLst>
                          </p:cTn>
                        </p:par>
                        <p:par>
                          <p:cTn id="1669" fill="hold">
                            <p:stCondLst>
                              <p:cond delay="1500"/>
                            </p:stCondLst>
                            <p:childTnLst>
                              <p:par>
                                <p:cTn id="1670" nodeType="afterEffect" fill="hold" presetClass="entr" presetID="10">
                                  <p:stCondLst>
                                    <p:cond delay="1000"/>
                                  </p:stCondLst>
                                  <p:childTnLst>
                                    <p:set>
                                      <p:cBhvr>
                                        <p:cTn id="1671" dur="1" fill="hold">
                                          <p:stCondLst>
                                            <p:cond delay="0"/>
                                          </p:stCondLst>
                                        </p:cTn>
                                        <p:tgtEl>
                                          <p:spTgt spid="621">
                                            <p:txEl>
                                              <p:pRg st="227" end="261"/>
                                            </p:txEl>
                                          </p:spTgt>
                                        </p:tgtEl>
                                        <p:attrNameLst>
                                          <p:attrName>style.visibility</p:attrName>
                                        </p:attrNameLst>
                                      </p:cBhvr>
                                      <p:to>
                                        <p:strVal val="visible"/>
                                      </p:to>
                                    </p:set>
                                    <p:animEffect filter="fade" transition="in">
                                      <p:cBhvr additive="repl">
                                        <p:cTn id="1672" dur="500"/>
                                        <p:tgtEl>
                                          <p:spTgt spid="621">
                                            <p:txEl>
                                              <p:pRg st="227" end="261"/>
                                            </p:txEl>
                                          </p:spTgt>
                                        </p:tgtEl>
                                      </p:cBhvr>
                                    </p:animEffect>
                                  </p:childTnLst>
                                </p:cTn>
                              </p:par>
                            </p:childTnLst>
                          </p:cTn>
                        </p:par>
                        <p:par>
                          <p:cTn id="1673" fill="hold">
                            <p:stCondLst>
                              <p:cond delay="3000"/>
                            </p:stCondLst>
                            <p:childTnLst>
                              <p:par>
                                <p:cTn id="1674" nodeType="afterEffect" fill="hold" presetClass="entr" presetID="10">
                                  <p:stCondLst>
                                    <p:cond delay="1000"/>
                                  </p:stCondLst>
                                  <p:childTnLst>
                                    <p:set>
                                      <p:cBhvr>
                                        <p:cTn id="1675" dur="1" fill="hold">
                                          <p:stCondLst>
                                            <p:cond delay="0"/>
                                          </p:stCondLst>
                                        </p:cTn>
                                        <p:tgtEl>
                                          <p:spTgt spid="621">
                                            <p:txEl>
                                              <p:pRg st="261" end="287"/>
                                            </p:txEl>
                                          </p:spTgt>
                                        </p:tgtEl>
                                        <p:attrNameLst>
                                          <p:attrName>style.visibility</p:attrName>
                                        </p:attrNameLst>
                                      </p:cBhvr>
                                      <p:to>
                                        <p:strVal val="visible"/>
                                      </p:to>
                                    </p:set>
                                    <p:animEffect filter="fade" transition="in">
                                      <p:cBhvr additive="repl">
                                        <p:cTn id="1676" dur="500"/>
                                        <p:tgtEl>
                                          <p:spTgt spid="621">
                                            <p:txEl>
                                              <p:pRg st="261" end="28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623"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History &amp; Concerns</a:t>
            </a:r>
            <a:endParaRPr b="0" lang="en-US" sz="1800" spc="-1" strike="noStrike">
              <a:solidFill>
                <a:srgbClr val="000000"/>
              </a:solidFill>
              <a:uFill>
                <a:solidFill>
                  <a:srgbClr val="ffffff"/>
                </a:solidFill>
              </a:uFill>
              <a:latin typeface="Arial"/>
            </a:endParaRPr>
          </a:p>
        </p:txBody>
      </p:sp>
      <p:sp>
        <p:nvSpPr>
          <p:cNvPr id="624"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1" lang="en-US" sz="2000" spc="-1" strike="noStrike">
                <a:solidFill>
                  <a:srgbClr val="000000"/>
                </a:solidFill>
                <a:uFill>
                  <a:solidFill>
                    <a:srgbClr val="ffffff"/>
                  </a:solidFill>
                </a:uFill>
                <a:latin typeface="Arial"/>
              </a:rPr>
              <a:t>Logical Roots in Calvinism:</a:t>
            </a:r>
            <a:endParaRPr b="1" lang="en-US" sz="2000" spc="-1" strike="noStrike">
              <a:solidFill>
                <a:srgbClr val="000000"/>
              </a:solidFill>
              <a:uFill>
                <a:solidFill>
                  <a:srgbClr val="ffffff"/>
                </a:solidFill>
              </a:uFill>
              <a:latin typeface="Arial"/>
            </a:endParaRPr>
          </a:p>
          <a:p>
            <a:pPr lvl="1" marL="685800" indent="-342720">
              <a:lnSpc>
                <a:spcPct val="100000"/>
              </a:lnSpc>
              <a:buClr>
                <a:srgbClr val="d1282e"/>
              </a:buClr>
              <a:buFont typeface="Arial"/>
              <a:buChar char="•"/>
            </a:pPr>
            <a:r>
              <a:rPr b="0" lang="en-US" sz="2000" spc="-1" strike="noStrike">
                <a:solidFill>
                  <a:srgbClr val="000000"/>
                </a:solidFill>
                <a:uFill>
                  <a:solidFill>
                    <a:srgbClr val="ffffff"/>
                  </a:solidFill>
                </a:uFill>
                <a:latin typeface="Arial"/>
              </a:rPr>
              <a:t>Consistency will regrow the tree from the faulty fruit.</a:t>
            </a:r>
            <a:endParaRPr b="0" lang="en-US" sz="1800" spc="-1" strike="noStrike">
              <a:solidFill>
                <a:srgbClr val="000000"/>
              </a:solidFill>
              <a:uFill>
                <a:solidFill>
                  <a:srgbClr val="ffffff"/>
                </a:solidFill>
              </a:uFill>
              <a:latin typeface="Arial"/>
            </a:endParaRPr>
          </a:p>
          <a:p>
            <a:pPr lvl="1" marL="685800" indent="-342720">
              <a:lnSpc>
                <a:spcPct val="100000"/>
              </a:lnSpc>
              <a:buClr>
                <a:srgbClr val="d1282e"/>
              </a:buClr>
              <a:buFont typeface="Arial"/>
              <a:buChar char="•"/>
            </a:pPr>
            <a:r>
              <a:rPr b="0" lang="en-US" sz="2000" spc="-1" strike="noStrike">
                <a:solidFill>
                  <a:srgbClr val="000000"/>
                </a:solidFill>
                <a:uFill>
                  <a:solidFill>
                    <a:srgbClr val="ffffff"/>
                  </a:solidFill>
                </a:uFill>
                <a:latin typeface="Arial"/>
              </a:rPr>
              <a:t>Confusion for babes – children and converts.</a:t>
            </a:r>
            <a:endParaRPr b="0" lang="en-US" sz="1800" spc="-1" strike="noStrike">
              <a:solidFill>
                <a:srgbClr val="000000"/>
              </a:solidFill>
              <a:uFill>
                <a:solidFill>
                  <a:srgbClr val="ffffff"/>
                </a:solidFill>
              </a:uFill>
              <a:latin typeface="Arial"/>
            </a:endParaRPr>
          </a:p>
          <a:p>
            <a:pPr lvl="1" marL="685800" indent="-342720">
              <a:lnSpc>
                <a:spcPct val="100000"/>
              </a:lnSpc>
              <a:buClr>
                <a:srgbClr val="d1282e"/>
              </a:buClr>
              <a:buFont typeface="Arial"/>
              <a:buChar char="•"/>
            </a:pPr>
            <a:r>
              <a:rPr b="0" lang="en-US" sz="2000" spc="-1" strike="noStrike">
                <a:solidFill>
                  <a:srgbClr val="000000"/>
                </a:solidFill>
                <a:uFill>
                  <a:solidFill>
                    <a:srgbClr val="ffffff"/>
                  </a:solidFill>
                </a:uFill>
                <a:latin typeface="Arial"/>
              </a:rPr>
              <a:t>Does it </a:t>
            </a:r>
            <a:r>
              <a:rPr b="0" i="1" lang="en-US" sz="2000" spc="-1" strike="noStrike">
                <a:solidFill>
                  <a:srgbClr val="000000"/>
                </a:solidFill>
                <a:uFill>
                  <a:solidFill>
                    <a:srgbClr val="ffffff"/>
                  </a:solidFill>
                </a:uFill>
                <a:latin typeface="Arial"/>
              </a:rPr>
              <a:t>“demonstrate”</a:t>
            </a:r>
            <a:r>
              <a:rPr b="0" lang="en-US" sz="2000" spc="-1" strike="noStrike">
                <a:solidFill>
                  <a:srgbClr val="000000"/>
                </a:solidFill>
                <a:uFill>
                  <a:solidFill>
                    <a:srgbClr val="ffffff"/>
                  </a:solidFill>
                </a:uFill>
                <a:latin typeface="Arial"/>
              </a:rPr>
              <a:t> God as </a:t>
            </a:r>
            <a:r>
              <a:rPr b="0" i="1" lang="en-US" sz="2000" spc="-1" strike="noStrike">
                <a:solidFill>
                  <a:srgbClr val="000000"/>
                </a:solidFill>
                <a:uFill>
                  <a:solidFill>
                    <a:srgbClr val="ffffff"/>
                  </a:solidFill>
                </a:uFill>
                <a:latin typeface="Arial"/>
              </a:rPr>
              <a:t>“just and the justifier”</a:t>
            </a:r>
            <a:r>
              <a:rPr b="0" lang="en-US" sz="2000" spc="-1" strike="noStrike">
                <a:solidFill>
                  <a:srgbClr val="000000"/>
                </a:solidFill>
                <a:uFill>
                  <a:solidFill>
                    <a:srgbClr val="ffffff"/>
                  </a:solidFill>
                </a:uFill>
                <a:latin typeface="Arial"/>
              </a:rPr>
              <a:t> (</a:t>
            </a:r>
            <a:r>
              <a:rPr b="1" lang="en-US" sz="2000" spc="-1" strike="noStrike">
                <a:solidFill>
                  <a:srgbClr val="d1282e"/>
                </a:solidFill>
                <a:uFill>
                  <a:solidFill>
                    <a:srgbClr val="ffffff"/>
                  </a:solidFill>
                </a:uFill>
                <a:latin typeface="Arial"/>
              </a:rPr>
              <a:t>Rom. 3:26</a:t>
            </a:r>
            <a:r>
              <a:rPr b="0" lang="en-US" sz="20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000" spc="-1" strike="noStrike">
                <a:solidFill>
                  <a:srgbClr val="d1282e"/>
                </a:solidFill>
                <a:uFill>
                  <a:solidFill>
                    <a:srgbClr val="ffffff"/>
                  </a:solidFill>
                </a:uFill>
                <a:latin typeface="Arial"/>
              </a:rPr>
              <a:t>1980</a:t>
            </a:r>
            <a:r>
              <a:rPr b="1" lang="en-US" sz="2000" spc="-1" strike="noStrike">
                <a:solidFill>
                  <a:srgbClr val="000000"/>
                </a:solidFill>
                <a:uFill>
                  <a:solidFill>
                    <a:srgbClr val="ffffff"/>
                  </a:solidFill>
                </a:uFill>
                <a:latin typeface="Arial"/>
              </a:rPr>
              <a:t> – </a:t>
            </a:r>
            <a:r>
              <a:rPr b="1" i="1" lang="en-US" sz="2000" spc="-1" strike="noStrike">
                <a:solidFill>
                  <a:srgbClr val="000000"/>
                </a:solidFill>
                <a:uFill>
                  <a:solidFill>
                    <a:srgbClr val="ffffff"/>
                  </a:solidFill>
                </a:uFill>
                <a:latin typeface="Arial"/>
              </a:rPr>
              <a:t>Neo-Calvinism In the Churches of Christ</a:t>
            </a:r>
            <a:r>
              <a:rPr b="1" lang="en-US" sz="2000" spc="-1" strike="noStrike">
                <a:solidFill>
                  <a:srgbClr val="000000"/>
                </a:solidFill>
                <a:uFill>
                  <a:solidFill>
                    <a:srgbClr val="ffffff"/>
                  </a:solidFill>
                </a:uFill>
                <a:latin typeface="Arial"/>
              </a:rPr>
              <a:t>, answering the “Imputed Righteousness of Christ”, which was used to:</a:t>
            </a:r>
            <a:endParaRPr b="1" lang="en-US" sz="2000" spc="-1" strike="noStrike">
              <a:solidFill>
                <a:srgbClr val="000000"/>
              </a:solidFill>
              <a:uFill>
                <a:solidFill>
                  <a:srgbClr val="ffffff"/>
                </a:solidFill>
              </a:uFill>
              <a:latin typeface="Arial"/>
            </a:endParaRPr>
          </a:p>
          <a:p>
            <a:pPr lvl="1" marL="685800" indent="-342720">
              <a:lnSpc>
                <a:spcPct val="100000"/>
              </a:lnSpc>
              <a:buClr>
                <a:srgbClr val="d1282e"/>
              </a:buClr>
              <a:buFont typeface="Arial"/>
              <a:buChar char="•"/>
            </a:pPr>
            <a:r>
              <a:rPr b="0" lang="en-US" sz="2000" spc="-1" strike="noStrike">
                <a:solidFill>
                  <a:srgbClr val="000000"/>
                </a:solidFill>
                <a:uFill>
                  <a:solidFill>
                    <a:srgbClr val="ffffff"/>
                  </a:solidFill>
                </a:uFill>
                <a:latin typeface="Arial"/>
              </a:rPr>
              <a:t>Increased emphasis on grace, accusations of legalism, …</a:t>
            </a:r>
            <a:endParaRPr b="0" lang="en-US" sz="1800" spc="-1" strike="noStrike">
              <a:solidFill>
                <a:srgbClr val="000000"/>
              </a:solidFill>
              <a:uFill>
                <a:solidFill>
                  <a:srgbClr val="ffffff"/>
                </a:solidFill>
              </a:uFill>
              <a:latin typeface="Arial"/>
            </a:endParaRPr>
          </a:p>
          <a:p>
            <a:pPr lvl="1" marL="685800" indent="-342720">
              <a:lnSpc>
                <a:spcPct val="100000"/>
              </a:lnSpc>
              <a:buClr>
                <a:srgbClr val="d1282e"/>
              </a:buClr>
              <a:buFont typeface="Arial"/>
              <a:buChar char="•"/>
            </a:pPr>
            <a:r>
              <a:rPr b="0" lang="en-US" sz="2000" spc="-1" strike="noStrike">
                <a:solidFill>
                  <a:srgbClr val="000000"/>
                </a:solidFill>
                <a:uFill>
                  <a:solidFill>
                    <a:srgbClr val="ffffff"/>
                  </a:solidFill>
                </a:uFill>
                <a:latin typeface="Arial"/>
              </a:rPr>
              <a:t>Marginalized obedience – </a:t>
            </a:r>
            <a:r>
              <a:rPr b="0" i="1" lang="en-US" sz="2000" spc="-1" strike="noStrike">
                <a:solidFill>
                  <a:srgbClr val="000000"/>
                </a:solidFill>
                <a:uFill>
                  <a:solidFill>
                    <a:srgbClr val="ffffff"/>
                  </a:solidFill>
                </a:uFill>
                <a:latin typeface="Arial"/>
              </a:rPr>
              <a:t>“once saved, always saved”</a:t>
            </a:r>
            <a:endParaRPr b="0" lang="en-US" sz="1800" spc="-1" strike="noStrike">
              <a:solidFill>
                <a:srgbClr val="000000"/>
              </a:solidFill>
              <a:uFill>
                <a:solidFill>
                  <a:srgbClr val="ffffff"/>
                </a:solidFill>
              </a:uFill>
              <a:latin typeface="Arial"/>
            </a:endParaRPr>
          </a:p>
          <a:p>
            <a:pPr lvl="1" marL="685800" indent="-342720">
              <a:lnSpc>
                <a:spcPct val="100000"/>
              </a:lnSpc>
              <a:buClr>
                <a:srgbClr val="d1282e"/>
              </a:buClr>
              <a:buFont typeface="Arial"/>
              <a:buChar char="•"/>
            </a:pPr>
            <a:r>
              <a:rPr b="0" lang="en-US" sz="2000" spc="-1" strike="noStrike">
                <a:solidFill>
                  <a:srgbClr val="000000"/>
                </a:solidFill>
                <a:uFill>
                  <a:solidFill>
                    <a:srgbClr val="ffffff"/>
                  </a:solidFill>
                </a:uFill>
                <a:latin typeface="Arial"/>
              </a:rPr>
              <a:t>Virtually unlimited fellowship – </a:t>
            </a:r>
            <a:r>
              <a:rPr b="0" i="1" lang="en-US" sz="2000" spc="-1" strike="noStrike">
                <a:solidFill>
                  <a:srgbClr val="000000"/>
                </a:solidFill>
                <a:uFill>
                  <a:solidFill>
                    <a:srgbClr val="ffffff"/>
                  </a:solidFill>
                </a:uFill>
                <a:latin typeface="Arial"/>
              </a:rPr>
              <a:t>“How can you disfellowship those whom God accepts?”</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lang="en-US" sz="2000" spc="-1" strike="noStrike">
                <a:solidFill>
                  <a:srgbClr val="000000"/>
                </a:solidFill>
                <a:uFill>
                  <a:solidFill>
                    <a:srgbClr val="ffffff"/>
                  </a:solidFill>
                </a:uFill>
                <a:latin typeface="Arial"/>
              </a:rPr>
              <a:t>Recently – “Imputed Sins of Man onto Christ”:</a:t>
            </a:r>
            <a:endParaRPr b="1" lang="en-US" sz="2000" spc="-1" strike="noStrike">
              <a:solidFill>
                <a:srgbClr val="000000"/>
              </a:solidFill>
              <a:uFill>
                <a:solidFill>
                  <a:srgbClr val="ffffff"/>
                </a:solidFill>
              </a:uFill>
              <a:latin typeface="Arial"/>
            </a:endParaRPr>
          </a:p>
          <a:p>
            <a:pPr lvl="1" marL="685800" indent="-342720">
              <a:lnSpc>
                <a:spcPct val="100000"/>
              </a:lnSpc>
              <a:buClr>
                <a:srgbClr val="d1282e"/>
              </a:buClr>
              <a:buFont typeface="Arial"/>
              <a:buChar char="•"/>
            </a:pPr>
            <a:r>
              <a:rPr b="0" lang="en-US" sz="2000" spc="-1" strike="noStrike">
                <a:solidFill>
                  <a:srgbClr val="000000"/>
                </a:solidFill>
                <a:uFill>
                  <a:solidFill>
                    <a:srgbClr val="ffffff"/>
                  </a:solidFill>
                </a:uFill>
                <a:latin typeface="Arial"/>
              </a:rPr>
              <a:t>Increased emphasis on grace, accusations of legalism - related?</a:t>
            </a:r>
            <a:endParaRPr b="0" lang="en-US" sz="1800" spc="-1" strike="noStrike">
              <a:solidFill>
                <a:srgbClr val="000000"/>
              </a:solidFill>
              <a:uFill>
                <a:solidFill>
                  <a:srgbClr val="ffffff"/>
                </a:solidFill>
              </a:uFill>
              <a:latin typeface="Arial"/>
            </a:endParaRPr>
          </a:p>
        </p:txBody>
      </p:sp>
      <p:sp>
        <p:nvSpPr>
          <p:cNvPr id="625" name="TextShape 3"/>
          <p:cNvSpPr txBox="1"/>
          <p:nvPr/>
        </p:nvSpPr>
        <p:spPr>
          <a:xfrm rot="16200000">
            <a:off x="8391600" y="4368600"/>
            <a:ext cx="986400" cy="364680"/>
          </a:xfrm>
          <a:prstGeom prst="rect">
            <a:avLst/>
          </a:prstGeom>
          <a:noFill/>
          <a:ln>
            <a:noFill/>
          </a:ln>
        </p:spPr>
        <p:txBody>
          <a:bodyPr anchor="ctr"/>
          <a:p>
            <a:pPr>
              <a:lnSpc>
                <a:spcPct val="100000"/>
              </a:lnSpc>
            </a:pPr>
            <a:fld id="{8029B952-A9B9-48E1-A386-9519F50D367B}"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677" dur="indefinite" restart="never" nodeType="tmRoot">
          <p:childTnLst>
            <p:seq>
              <p:cTn id="1678" dur="indefinite" nodeType="mainSeq">
                <p:childTnLst>
                  <p:par>
                    <p:cTn id="1679" fill="hold">
                      <p:stCondLst>
                        <p:cond delay="indefinite"/>
                      </p:stCondLst>
                      <p:childTnLst>
                        <p:par>
                          <p:cTn id="1680" fill="hold">
                            <p:stCondLst>
                              <p:cond delay="0"/>
                            </p:stCondLst>
                            <p:childTnLst>
                              <p:par>
                                <p:cTn id="1681" nodeType="clickEffect" fill="hold" presetClass="entr" presetID="1">
                                  <p:stCondLst>
                                    <p:cond delay="0"/>
                                  </p:stCondLst>
                                  <p:childTnLst>
                                    <p:set>
                                      <p:cBhvr>
                                        <p:cTn id="1682" dur="1" fill="hold">
                                          <p:stCondLst>
                                            <p:cond delay="0"/>
                                          </p:stCondLst>
                                        </p:cTn>
                                        <p:tgtEl>
                                          <p:spTgt spid="624">
                                            <p:txEl>
                                              <p:pRg st="0" end="28"/>
                                            </p:txEl>
                                          </p:spTgt>
                                        </p:tgtEl>
                                        <p:attrNameLst>
                                          <p:attrName>style.visibility</p:attrName>
                                        </p:attrNameLst>
                                      </p:cBhvr>
                                      <p:to>
                                        <p:strVal val="visible"/>
                                      </p:to>
                                    </p:set>
                                  </p:childTnLst>
                                </p:cTn>
                              </p:par>
                              <p:par>
                                <p:cTn id="1683" nodeType="withEffect" fill="hold" presetClass="entr" presetID="1">
                                  <p:stCondLst>
                                    <p:cond delay="0"/>
                                  </p:stCondLst>
                                  <p:childTnLst>
                                    <p:set>
                                      <p:cBhvr>
                                        <p:cTn id="1684" dur="1" fill="hold">
                                          <p:stCondLst>
                                            <p:cond delay="0"/>
                                          </p:stCondLst>
                                        </p:cTn>
                                        <p:tgtEl>
                                          <p:spTgt spid="624">
                                            <p:txEl>
                                              <p:pRg st="28" end="84"/>
                                            </p:txEl>
                                          </p:spTgt>
                                        </p:tgtEl>
                                        <p:attrNameLst>
                                          <p:attrName>style.visibility</p:attrName>
                                        </p:attrNameLst>
                                      </p:cBhvr>
                                      <p:to>
                                        <p:strVal val="visible"/>
                                      </p:to>
                                    </p:set>
                                  </p:childTnLst>
                                </p:cTn>
                              </p:par>
                              <p:par>
                                <p:cTn id="1685" nodeType="withEffect" fill="hold" presetClass="entr" presetID="1">
                                  <p:stCondLst>
                                    <p:cond delay="0"/>
                                  </p:stCondLst>
                                  <p:childTnLst>
                                    <p:set>
                                      <p:cBhvr>
                                        <p:cTn id="1686" dur="1" fill="hold">
                                          <p:stCondLst>
                                            <p:cond delay="0"/>
                                          </p:stCondLst>
                                        </p:cTn>
                                        <p:tgtEl>
                                          <p:spTgt spid="624">
                                            <p:txEl>
                                              <p:pRg st="84" end="129"/>
                                            </p:txEl>
                                          </p:spTgt>
                                        </p:tgtEl>
                                        <p:attrNameLst>
                                          <p:attrName>style.visibility</p:attrName>
                                        </p:attrNameLst>
                                      </p:cBhvr>
                                      <p:to>
                                        <p:strVal val="visible"/>
                                      </p:to>
                                    </p:set>
                                  </p:childTnLst>
                                </p:cTn>
                              </p:par>
                              <p:par>
                                <p:cTn id="1687" nodeType="withEffect" fill="hold" presetClass="entr" presetID="1">
                                  <p:stCondLst>
                                    <p:cond delay="0"/>
                                  </p:stCondLst>
                                  <p:childTnLst>
                                    <p:set>
                                      <p:cBhvr>
                                        <p:cTn id="1688" dur="1" fill="hold">
                                          <p:stCondLst>
                                            <p:cond delay="0"/>
                                          </p:stCondLst>
                                        </p:cTn>
                                        <p:tgtEl>
                                          <p:spTgt spid="624">
                                            <p:txEl>
                                              <p:pRg st="129" end="196"/>
                                            </p:txEl>
                                          </p:spTgt>
                                        </p:tgtEl>
                                        <p:attrNameLst>
                                          <p:attrName>style.visibility</p:attrName>
                                        </p:attrNameLst>
                                      </p:cBhvr>
                                      <p:to>
                                        <p:strVal val="visible"/>
                                      </p:to>
                                    </p:set>
                                  </p:childTnLst>
                                </p:cTn>
                              </p:par>
                            </p:childTnLst>
                          </p:cTn>
                        </p:par>
                      </p:childTnLst>
                    </p:cTn>
                  </p:par>
                  <p:par>
                    <p:cTn id="1689" fill="hold">
                      <p:stCondLst>
                        <p:cond delay="indefinite"/>
                      </p:stCondLst>
                      <p:childTnLst>
                        <p:par>
                          <p:cTn id="1690" fill="hold">
                            <p:stCondLst>
                              <p:cond delay="0"/>
                            </p:stCondLst>
                            <p:childTnLst>
                              <p:par>
                                <p:cTn id="1691" nodeType="clickEffect" fill="hold" presetClass="entr" presetID="1">
                                  <p:stCondLst>
                                    <p:cond delay="0"/>
                                  </p:stCondLst>
                                  <p:childTnLst>
                                    <p:set>
                                      <p:cBhvr>
                                        <p:cTn id="1692" dur="1" fill="hold">
                                          <p:stCondLst>
                                            <p:cond delay="0"/>
                                          </p:stCondLst>
                                        </p:cTn>
                                        <p:tgtEl>
                                          <p:spTgt spid="624">
                                            <p:txEl>
                                              <p:pRg st="196" end="312"/>
                                            </p:txEl>
                                          </p:spTgt>
                                        </p:tgtEl>
                                        <p:attrNameLst>
                                          <p:attrName>style.visibility</p:attrName>
                                        </p:attrNameLst>
                                      </p:cBhvr>
                                      <p:to>
                                        <p:strVal val="visible"/>
                                      </p:to>
                                    </p:set>
                                  </p:childTnLst>
                                </p:cTn>
                              </p:par>
                              <p:par>
                                <p:cTn id="1693" nodeType="withEffect" fill="hold" presetClass="entr" presetID="1">
                                  <p:stCondLst>
                                    <p:cond delay="0"/>
                                  </p:stCondLst>
                                  <p:childTnLst>
                                    <p:set>
                                      <p:cBhvr>
                                        <p:cTn id="1694" dur="1" fill="hold">
                                          <p:stCondLst>
                                            <p:cond delay="0"/>
                                          </p:stCondLst>
                                        </p:cTn>
                                        <p:tgtEl>
                                          <p:spTgt spid="624">
                                            <p:txEl>
                                              <p:pRg st="312" end="368"/>
                                            </p:txEl>
                                          </p:spTgt>
                                        </p:tgtEl>
                                        <p:attrNameLst>
                                          <p:attrName>style.visibility</p:attrName>
                                        </p:attrNameLst>
                                      </p:cBhvr>
                                      <p:to>
                                        <p:strVal val="visible"/>
                                      </p:to>
                                    </p:set>
                                  </p:childTnLst>
                                </p:cTn>
                              </p:par>
                              <p:par>
                                <p:cTn id="1695" nodeType="withEffect" fill="hold" presetClass="entr" presetID="1">
                                  <p:stCondLst>
                                    <p:cond delay="0"/>
                                  </p:stCondLst>
                                  <p:childTnLst>
                                    <p:set>
                                      <p:cBhvr>
                                        <p:cTn id="1696" dur="1" fill="hold">
                                          <p:stCondLst>
                                            <p:cond delay="0"/>
                                          </p:stCondLst>
                                        </p:cTn>
                                        <p:tgtEl>
                                          <p:spTgt spid="624">
                                            <p:txEl>
                                              <p:pRg st="368" end="420"/>
                                            </p:txEl>
                                          </p:spTgt>
                                        </p:tgtEl>
                                        <p:attrNameLst>
                                          <p:attrName>style.visibility</p:attrName>
                                        </p:attrNameLst>
                                      </p:cBhvr>
                                      <p:to>
                                        <p:strVal val="visible"/>
                                      </p:to>
                                    </p:set>
                                  </p:childTnLst>
                                </p:cTn>
                              </p:par>
                              <p:par>
                                <p:cTn id="1697" nodeType="withEffect" fill="hold" presetClass="entr" presetID="1">
                                  <p:stCondLst>
                                    <p:cond delay="0"/>
                                  </p:stCondLst>
                                  <p:childTnLst>
                                    <p:set>
                                      <p:cBhvr>
                                        <p:cTn id="1698" dur="1" fill="hold">
                                          <p:stCondLst>
                                            <p:cond delay="0"/>
                                          </p:stCondLst>
                                        </p:cTn>
                                        <p:tgtEl>
                                          <p:spTgt spid="624">
                                            <p:txEl>
                                              <p:pRg st="420" end="505"/>
                                            </p:txEl>
                                          </p:spTgt>
                                        </p:tgtEl>
                                        <p:attrNameLst>
                                          <p:attrName>style.visibility</p:attrName>
                                        </p:attrNameLst>
                                      </p:cBhvr>
                                      <p:to>
                                        <p:strVal val="visible"/>
                                      </p:to>
                                    </p:set>
                                  </p:childTnLst>
                                </p:cTn>
                              </p:par>
                            </p:childTnLst>
                          </p:cTn>
                        </p:par>
                      </p:childTnLst>
                    </p:cTn>
                  </p:par>
                  <p:par>
                    <p:cTn id="1699" fill="hold">
                      <p:stCondLst>
                        <p:cond delay="indefinite"/>
                      </p:stCondLst>
                      <p:childTnLst>
                        <p:par>
                          <p:cTn id="1700" fill="hold">
                            <p:stCondLst>
                              <p:cond delay="0"/>
                            </p:stCondLst>
                            <p:childTnLst>
                              <p:par>
                                <p:cTn id="1701" nodeType="clickEffect" fill="hold" presetClass="entr" presetID="1">
                                  <p:stCondLst>
                                    <p:cond delay="0"/>
                                  </p:stCondLst>
                                  <p:childTnLst>
                                    <p:set>
                                      <p:cBhvr>
                                        <p:cTn id="1702" dur="1" fill="hold">
                                          <p:stCondLst>
                                            <p:cond delay="0"/>
                                          </p:stCondLst>
                                        </p:cTn>
                                        <p:tgtEl>
                                          <p:spTgt spid="624">
                                            <p:txEl>
                                              <p:pRg st="505" end="55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6"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Problems with Premise</a:t>
            </a:r>
            <a:endParaRPr b="0" lang="en-US" sz="1800" spc="-1" strike="noStrike">
              <a:solidFill>
                <a:srgbClr val="000000"/>
              </a:solidFill>
              <a:uFill>
                <a:solidFill>
                  <a:srgbClr val="ffffff"/>
                </a:solidFill>
              </a:uFill>
              <a:latin typeface="Arial"/>
            </a:endParaRPr>
          </a:p>
        </p:txBody>
      </p:sp>
      <p:sp>
        <p:nvSpPr>
          <p:cNvPr id="627"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Premise results in fatalism - Calvinism.</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God must be </a:t>
            </a:r>
            <a:r>
              <a:rPr b="0" i="1" lang="en-US" sz="2400" spc="-1" strike="noStrike">
                <a:solidFill>
                  <a:srgbClr val="000000"/>
                </a:solidFill>
                <a:uFill>
                  <a:solidFill>
                    <a:srgbClr val="ffffff"/>
                  </a:solidFill>
                </a:uFill>
                <a:latin typeface="Arial"/>
              </a:rPr>
              <a:t>“just and the justifier”</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Romans 3:25-26</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No transfer of </a:t>
            </a:r>
            <a:r>
              <a:rPr b="1" i="1" lang="en-US" sz="2400" spc="-1" strike="noStrike">
                <a:solidFill>
                  <a:srgbClr val="000000"/>
                </a:solidFill>
                <a:uFill>
                  <a:solidFill>
                    <a:srgbClr val="ffffff"/>
                  </a:solidFill>
                </a:uFill>
                <a:latin typeface="Arial"/>
              </a:rPr>
              <a:t>guilt</a:t>
            </a:r>
            <a:r>
              <a:rPr b="0" lang="en-US" sz="2400" spc="-1" strike="noStrike">
                <a:solidFill>
                  <a:srgbClr val="000000"/>
                </a:solidFill>
                <a:uFill>
                  <a:solidFill>
                    <a:srgbClr val="ffffff"/>
                  </a:solidFill>
                </a:uFill>
                <a:latin typeface="Arial"/>
              </a:rPr>
              <a:t> </a:t>
            </a:r>
            <a:r>
              <a:rPr b="1" i="1" lang="en-US" sz="2400" spc="-1" strike="noStrike" u="sng">
                <a:solidFill>
                  <a:srgbClr val="000000"/>
                </a:solidFill>
                <a:uFill>
                  <a:solidFill>
                    <a:srgbClr val="ffffff"/>
                  </a:solidFill>
                </a:uFill>
                <a:latin typeface="Arial"/>
              </a:rPr>
              <a:t>or</a:t>
            </a:r>
            <a:r>
              <a:rPr b="0" lang="en-US" sz="2400" spc="-1" strike="noStrike">
                <a:solidFill>
                  <a:srgbClr val="000000"/>
                </a:solidFill>
                <a:uFill>
                  <a:solidFill>
                    <a:srgbClr val="ffffff"/>
                  </a:solidFill>
                </a:uFill>
                <a:latin typeface="Arial"/>
              </a:rPr>
              <a:t> </a:t>
            </a:r>
            <a:r>
              <a:rPr b="1" i="1" lang="en-US" sz="2400" spc="-1" strike="noStrike">
                <a:solidFill>
                  <a:srgbClr val="000000"/>
                </a:solidFill>
                <a:uFill>
                  <a:solidFill>
                    <a:srgbClr val="ffffff"/>
                  </a:solidFill>
                </a:uFill>
                <a:latin typeface="Arial"/>
              </a:rPr>
              <a:t>righteousness</a:t>
            </a:r>
            <a:r>
              <a:rPr b="0" lang="en-US" sz="2400" spc="-1" strike="noStrike">
                <a:solidFill>
                  <a:srgbClr val="000000"/>
                </a:solidFill>
                <a:uFill>
                  <a:solidFill>
                    <a:srgbClr val="ffffff"/>
                  </a:solidFill>
                </a:uFill>
                <a:latin typeface="Arial"/>
              </a:rPr>
              <a:t> – </a:t>
            </a:r>
            <a:r>
              <a:rPr b="1" lang="en-US" sz="2400" spc="-1" strike="noStrike">
                <a:solidFill>
                  <a:srgbClr val="d1282e"/>
                </a:solidFill>
                <a:uFill>
                  <a:solidFill>
                    <a:srgbClr val="ffffff"/>
                  </a:solidFill>
                </a:uFill>
                <a:latin typeface="Arial"/>
              </a:rPr>
              <a:t>Ez. 18:20; Rom. 2:6</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God does “see” our righteousness – </a:t>
            </a:r>
            <a:r>
              <a:rPr b="1" lang="en-US" sz="2400" spc="-1" strike="noStrike">
                <a:solidFill>
                  <a:srgbClr val="d1282e"/>
                </a:solidFill>
                <a:uFill>
                  <a:solidFill>
                    <a:srgbClr val="ffffff"/>
                  </a:solidFill>
                </a:uFill>
                <a:latin typeface="Arial"/>
              </a:rPr>
              <a:t>I John 3:7; Revelation 19:8</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What about “oneness” of Jesus and the Father? </a:t>
            </a:r>
            <a:r>
              <a:rPr b="1" lang="en-US" sz="2400" spc="-1" strike="noStrike">
                <a:solidFill>
                  <a:srgbClr val="d1282e"/>
                </a:solidFill>
                <a:uFill>
                  <a:solidFill>
                    <a:srgbClr val="ffffff"/>
                  </a:solidFill>
                </a:uFill>
                <a:latin typeface="Arial"/>
              </a:rPr>
              <a:t>John 10:30</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God spiritually separated from Christ, but heard His prayer?  </a:t>
            </a:r>
            <a:r>
              <a:rPr b="1" lang="en-US" sz="2400" spc="-1" strike="noStrike">
                <a:solidFill>
                  <a:srgbClr val="d1282e"/>
                </a:solidFill>
                <a:uFill>
                  <a:solidFill>
                    <a:srgbClr val="ffffff"/>
                  </a:solidFill>
                </a:uFill>
                <a:latin typeface="Arial"/>
              </a:rPr>
              <a:t>Psalm 22:21; Isaiah 1:15; I Peter 3:12</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How could Jesus could be a sinner and divine? </a:t>
            </a:r>
            <a:r>
              <a:rPr b="1" lang="en-US" sz="2400" spc="-1" strike="noStrike">
                <a:solidFill>
                  <a:srgbClr val="d1282e"/>
                </a:solidFill>
                <a:uFill>
                  <a:solidFill>
                    <a:srgbClr val="ffffff"/>
                  </a:solidFill>
                </a:uFill>
                <a:latin typeface="Arial"/>
              </a:rPr>
              <a:t>Habakkuk 1:13; Psalm 45:7; 97:10</a:t>
            </a:r>
            <a:endParaRPr b="1" lang="en-US" sz="2000" spc="-1" strike="noStrike">
              <a:solidFill>
                <a:srgbClr val="000000"/>
              </a:solidFill>
              <a:uFill>
                <a:solidFill>
                  <a:srgbClr val="ffffff"/>
                </a:solidFill>
              </a:uFill>
              <a:latin typeface="Arial"/>
            </a:endParaRPr>
          </a:p>
        </p:txBody>
      </p:sp>
      <p:sp>
        <p:nvSpPr>
          <p:cNvPr id="628" name="TextShape 3"/>
          <p:cNvSpPr txBox="1"/>
          <p:nvPr/>
        </p:nvSpPr>
        <p:spPr>
          <a:xfrm rot="16200000">
            <a:off x="8391600" y="4368600"/>
            <a:ext cx="986400" cy="364680"/>
          </a:xfrm>
          <a:prstGeom prst="rect">
            <a:avLst/>
          </a:prstGeom>
          <a:noFill/>
          <a:ln>
            <a:noFill/>
          </a:ln>
        </p:spPr>
        <p:txBody>
          <a:bodyPr anchor="ctr"/>
          <a:p>
            <a:pPr>
              <a:lnSpc>
                <a:spcPct val="100000"/>
              </a:lnSpc>
            </a:pPr>
            <a:fld id="{DC70EB9C-CCEF-4A22-8BDD-7AE2945B08A7}"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703" dur="indefinite" restart="never" nodeType="tmRoot">
          <p:childTnLst>
            <p:seq>
              <p:cTn id="1704" dur="indefinite" nodeType="mainSeq">
                <p:childTnLst>
                  <p:par>
                    <p:cTn id="1705" fill="hold">
                      <p:stCondLst>
                        <p:cond delay="indefinite"/>
                      </p:stCondLst>
                      <p:childTnLst>
                        <p:par>
                          <p:cTn id="1706" fill="hold">
                            <p:stCondLst>
                              <p:cond delay="0"/>
                            </p:stCondLst>
                            <p:childTnLst>
                              <p:par>
                                <p:cTn id="1707" nodeType="clickEffect" fill="hold" presetClass="entr" presetID="1">
                                  <p:stCondLst>
                                    <p:cond delay="0"/>
                                  </p:stCondLst>
                                  <p:childTnLst>
                                    <p:set>
                                      <p:cBhvr>
                                        <p:cTn id="1708" dur="1" fill="hold">
                                          <p:stCondLst>
                                            <p:cond delay="0"/>
                                          </p:stCondLst>
                                        </p:cTn>
                                        <p:tgtEl>
                                          <p:spTgt spid="627">
                                            <p:txEl>
                                              <p:pRg st="41" end="96"/>
                                            </p:txEl>
                                          </p:spTgt>
                                        </p:tgtEl>
                                        <p:attrNameLst>
                                          <p:attrName>style.visibility</p:attrName>
                                        </p:attrNameLst>
                                      </p:cBhvr>
                                      <p:to>
                                        <p:strVal val="visible"/>
                                      </p:to>
                                    </p:set>
                                  </p:childTnLst>
                                </p:cTn>
                              </p:par>
                            </p:childTnLst>
                          </p:cTn>
                        </p:par>
                      </p:childTnLst>
                    </p:cTn>
                  </p:par>
                  <p:par>
                    <p:cTn id="1709" fill="hold">
                      <p:stCondLst>
                        <p:cond delay="indefinite"/>
                      </p:stCondLst>
                      <p:childTnLst>
                        <p:par>
                          <p:cTn id="1710" fill="hold">
                            <p:stCondLst>
                              <p:cond delay="0"/>
                            </p:stCondLst>
                            <p:childTnLst>
                              <p:par>
                                <p:cTn id="1711" nodeType="clickEffect" fill="hold" presetClass="entr" presetID="1">
                                  <p:stCondLst>
                                    <p:cond delay="0"/>
                                  </p:stCondLst>
                                  <p:childTnLst>
                                    <p:set>
                                      <p:cBhvr>
                                        <p:cTn id="1712" dur="1" fill="hold">
                                          <p:stCondLst>
                                            <p:cond delay="0"/>
                                          </p:stCondLst>
                                        </p:cTn>
                                        <p:tgtEl>
                                          <p:spTgt spid="627">
                                            <p:txEl>
                                              <p:pRg st="96" end="156"/>
                                            </p:txEl>
                                          </p:spTgt>
                                        </p:tgtEl>
                                        <p:attrNameLst>
                                          <p:attrName>style.visibility</p:attrName>
                                        </p:attrNameLst>
                                      </p:cBhvr>
                                      <p:to>
                                        <p:strVal val="visible"/>
                                      </p:to>
                                    </p:set>
                                  </p:childTnLst>
                                </p:cTn>
                              </p:par>
                            </p:childTnLst>
                          </p:cTn>
                        </p:par>
                      </p:childTnLst>
                    </p:cTn>
                  </p:par>
                  <p:par>
                    <p:cTn id="1713" fill="hold">
                      <p:stCondLst>
                        <p:cond delay="indefinite"/>
                      </p:stCondLst>
                      <p:childTnLst>
                        <p:par>
                          <p:cTn id="1714" fill="hold">
                            <p:stCondLst>
                              <p:cond delay="0"/>
                            </p:stCondLst>
                            <p:childTnLst>
                              <p:par>
                                <p:cTn id="1715" nodeType="clickEffect" fill="hold" presetClass="entr" presetID="1">
                                  <p:stCondLst>
                                    <p:cond delay="0"/>
                                  </p:stCondLst>
                                  <p:childTnLst>
                                    <p:set>
                                      <p:cBhvr>
                                        <p:cTn id="1716" dur="1" fill="hold">
                                          <p:stCondLst>
                                            <p:cond delay="0"/>
                                          </p:stCondLst>
                                        </p:cTn>
                                        <p:tgtEl>
                                          <p:spTgt spid="627">
                                            <p:txEl>
                                              <p:pRg st="156" end="220"/>
                                            </p:txEl>
                                          </p:spTgt>
                                        </p:tgtEl>
                                        <p:attrNameLst>
                                          <p:attrName>style.visibility</p:attrName>
                                        </p:attrNameLst>
                                      </p:cBhvr>
                                      <p:to>
                                        <p:strVal val="visible"/>
                                      </p:to>
                                    </p:set>
                                  </p:childTnLst>
                                </p:cTn>
                              </p:par>
                            </p:childTnLst>
                          </p:cTn>
                        </p:par>
                      </p:childTnLst>
                    </p:cTn>
                  </p:par>
                  <p:par>
                    <p:cTn id="1717" fill="hold">
                      <p:stCondLst>
                        <p:cond delay="indefinite"/>
                      </p:stCondLst>
                      <p:childTnLst>
                        <p:par>
                          <p:cTn id="1718" fill="hold">
                            <p:stCondLst>
                              <p:cond delay="0"/>
                            </p:stCondLst>
                            <p:childTnLst>
                              <p:par>
                                <p:cTn id="1719" nodeType="clickEffect" fill="hold" presetClass="entr" presetID="1">
                                  <p:stCondLst>
                                    <p:cond delay="0"/>
                                  </p:stCondLst>
                                  <p:childTnLst>
                                    <p:set>
                                      <p:cBhvr>
                                        <p:cTn id="1720" dur="1" fill="hold">
                                          <p:stCondLst>
                                            <p:cond delay="0"/>
                                          </p:stCondLst>
                                        </p:cTn>
                                        <p:tgtEl>
                                          <p:spTgt spid="627">
                                            <p:txEl>
                                              <p:pRg st="277" end="378"/>
                                            </p:txEl>
                                          </p:spTgt>
                                        </p:tgtEl>
                                        <p:attrNameLst>
                                          <p:attrName>style.visibility</p:attrName>
                                        </p:attrNameLst>
                                      </p:cBhvr>
                                      <p:to>
                                        <p:strVal val="visible"/>
                                      </p:to>
                                    </p:set>
                                  </p:childTnLst>
                                </p:cTn>
                              </p:par>
                            </p:childTnLst>
                          </p:cTn>
                        </p:par>
                      </p:childTnLst>
                    </p:cTn>
                  </p:par>
                  <p:par>
                    <p:cTn id="1721" fill="hold">
                      <p:stCondLst>
                        <p:cond delay="indefinite"/>
                      </p:stCondLst>
                      <p:childTnLst>
                        <p:par>
                          <p:cTn id="1722" fill="hold">
                            <p:stCondLst>
                              <p:cond delay="0"/>
                            </p:stCondLst>
                            <p:childTnLst>
                              <p:par>
                                <p:cTn id="1723" nodeType="clickEffect" fill="hold" presetClass="entr" presetID="1">
                                  <p:stCondLst>
                                    <p:cond delay="0"/>
                                  </p:stCondLst>
                                  <p:childTnLst>
                                    <p:set>
                                      <p:cBhvr>
                                        <p:cTn id="1724" dur="1" fill="hold">
                                          <p:stCondLst>
                                            <p:cond delay="0"/>
                                          </p:stCondLst>
                                        </p:cTn>
                                        <p:tgtEl>
                                          <p:spTgt spid="627">
                                            <p:txEl>
                                              <p:pRg st="220" end="277"/>
                                            </p:txEl>
                                          </p:spTgt>
                                        </p:tgtEl>
                                        <p:attrNameLst>
                                          <p:attrName>style.visibility</p:attrName>
                                        </p:attrNameLst>
                                      </p:cBhvr>
                                      <p:to>
                                        <p:strVal val="visible"/>
                                      </p:to>
                                    </p:set>
                                  </p:childTnLst>
                                </p:cTn>
                              </p:par>
                            </p:childTnLst>
                          </p:cTn>
                        </p:par>
                      </p:childTnLst>
                    </p:cTn>
                  </p:par>
                  <p:par>
                    <p:cTn id="1725" fill="hold">
                      <p:stCondLst>
                        <p:cond delay="indefinite"/>
                      </p:stCondLst>
                      <p:childTnLst>
                        <p:par>
                          <p:cTn id="1726" fill="hold">
                            <p:stCondLst>
                              <p:cond delay="0"/>
                            </p:stCondLst>
                            <p:childTnLst>
                              <p:par>
                                <p:cTn id="1727" nodeType="clickEffect" fill="hold" presetClass="entr" presetID="1">
                                  <p:stCondLst>
                                    <p:cond delay="0"/>
                                  </p:stCondLst>
                                  <p:childTnLst>
                                    <p:set>
                                      <p:cBhvr>
                                        <p:cTn id="1728" dur="1" fill="hold">
                                          <p:stCondLst>
                                            <p:cond delay="0"/>
                                          </p:stCondLst>
                                        </p:cTn>
                                        <p:tgtEl>
                                          <p:spTgt spid="627">
                                            <p:txEl>
                                              <p:pRg st="378" end="45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629"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3 Kinds of Righteousness</a:t>
            </a:r>
            <a:endParaRPr b="0" lang="en-US" sz="1800" spc="-1" strike="noStrike">
              <a:solidFill>
                <a:srgbClr val="000000"/>
              </a:solidFill>
              <a:uFill>
                <a:solidFill>
                  <a:srgbClr val="ffffff"/>
                </a:solidFill>
              </a:uFill>
              <a:latin typeface="Arial"/>
            </a:endParaRPr>
          </a:p>
        </p:txBody>
      </p:sp>
      <p:sp>
        <p:nvSpPr>
          <p:cNvPr id="630"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Little children, let no one deceive you. He who </a:t>
            </a:r>
            <a:r>
              <a:rPr b="1" i="1" lang="en-US" sz="2400" spc="-1" strike="noStrike" baseline="30000">
                <a:solidFill>
                  <a:srgbClr val="d1282e"/>
                </a:solidFill>
                <a:uFill>
                  <a:solidFill>
                    <a:srgbClr val="ffffff"/>
                  </a:solidFill>
                </a:uFill>
                <a:latin typeface="Arial"/>
              </a:rPr>
              <a:t>1</a:t>
            </a:r>
            <a:r>
              <a:rPr b="1" i="1" lang="en-US" sz="2400" spc="-1" strike="noStrike">
                <a:solidFill>
                  <a:srgbClr val="000000"/>
                </a:solidFill>
                <a:uFill>
                  <a:solidFill>
                    <a:srgbClr val="ffffff"/>
                  </a:solidFill>
                </a:uFill>
                <a:latin typeface="Arial"/>
              </a:rPr>
              <a:t>practices righteousness</a:t>
            </a:r>
            <a:r>
              <a:rPr b="0" i="1" lang="en-US" sz="2400" spc="-1" strike="noStrike">
                <a:solidFill>
                  <a:srgbClr val="000000"/>
                </a:solidFill>
                <a:uFill>
                  <a:solidFill>
                    <a:srgbClr val="ffffff"/>
                  </a:solidFill>
                </a:uFill>
                <a:latin typeface="Arial"/>
              </a:rPr>
              <a:t> is </a:t>
            </a:r>
            <a:r>
              <a:rPr b="1" i="1" lang="en-US" sz="2400" spc="-1" strike="noStrike" baseline="30000">
                <a:solidFill>
                  <a:srgbClr val="d1282e"/>
                </a:solidFill>
                <a:uFill>
                  <a:solidFill>
                    <a:srgbClr val="ffffff"/>
                  </a:solidFill>
                </a:uFill>
                <a:latin typeface="Arial"/>
              </a:rPr>
              <a:t>2</a:t>
            </a:r>
            <a:r>
              <a:rPr b="1" i="1" lang="en-US" sz="2400" spc="-1" strike="noStrike">
                <a:solidFill>
                  <a:srgbClr val="000000"/>
                </a:solidFill>
                <a:uFill>
                  <a:solidFill>
                    <a:srgbClr val="ffffff"/>
                  </a:solidFill>
                </a:uFill>
                <a:latin typeface="Arial"/>
              </a:rPr>
              <a:t>righteous</a:t>
            </a:r>
            <a:r>
              <a:rPr b="0" i="1" lang="en-US" sz="2400" spc="-1" strike="noStrike">
                <a:solidFill>
                  <a:srgbClr val="000000"/>
                </a:solidFill>
                <a:uFill>
                  <a:solidFill>
                    <a:srgbClr val="ffffff"/>
                  </a:solidFill>
                </a:uFill>
                <a:latin typeface="Arial"/>
              </a:rPr>
              <a:t>, just as </a:t>
            </a:r>
            <a:r>
              <a:rPr b="1" i="1" lang="en-US" sz="2400" spc="-1" strike="noStrike">
                <a:solidFill>
                  <a:srgbClr val="000000"/>
                </a:solidFill>
                <a:uFill>
                  <a:solidFill>
                    <a:srgbClr val="ffffff"/>
                  </a:solidFill>
                </a:uFill>
                <a:latin typeface="Arial"/>
              </a:rPr>
              <a:t>He is </a:t>
            </a:r>
            <a:r>
              <a:rPr b="1" i="1" lang="en-US" sz="2400" spc="-1" strike="noStrike" baseline="30000">
                <a:solidFill>
                  <a:srgbClr val="d1282e"/>
                </a:solidFill>
                <a:uFill>
                  <a:solidFill>
                    <a:srgbClr val="ffffff"/>
                  </a:solidFill>
                </a:uFill>
                <a:latin typeface="Arial"/>
              </a:rPr>
              <a:t>3</a:t>
            </a:r>
            <a:r>
              <a:rPr b="1" i="1" lang="en-US" sz="2400" spc="-1" strike="noStrike">
                <a:solidFill>
                  <a:srgbClr val="000000"/>
                </a:solidFill>
                <a:uFill>
                  <a:solidFill>
                    <a:srgbClr val="ffffff"/>
                  </a:solidFill>
                </a:uFill>
                <a:latin typeface="Arial"/>
              </a:rPr>
              <a:t>righteous</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I John 3:7</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Black"/>
              <a:buAutoNum type="arabicPeriod"/>
            </a:pPr>
            <a:r>
              <a:rPr b="0" lang="en-US" sz="2400" spc="-1" strike="noStrike">
                <a:solidFill>
                  <a:srgbClr val="000000"/>
                </a:solidFill>
                <a:uFill>
                  <a:solidFill>
                    <a:srgbClr val="ffffff"/>
                  </a:solidFill>
                </a:uFill>
                <a:latin typeface="Arial"/>
              </a:rPr>
              <a:t>Righteous acts that Christians perform.</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Black"/>
              <a:buAutoNum type="arabicPeriod"/>
            </a:pPr>
            <a:r>
              <a:rPr b="0" lang="en-US" sz="2400" spc="-1" strike="noStrike">
                <a:solidFill>
                  <a:srgbClr val="000000"/>
                </a:solidFill>
                <a:uFill>
                  <a:solidFill>
                    <a:srgbClr val="ffffff"/>
                  </a:solidFill>
                </a:uFill>
                <a:latin typeface="Arial"/>
              </a:rPr>
              <a:t>Declaration of being righteous (</a:t>
            </a:r>
            <a:r>
              <a:rPr b="0" i="1" lang="en-US" sz="2400" spc="-1" strike="noStrike">
                <a:solidFill>
                  <a:srgbClr val="000000"/>
                </a:solidFill>
                <a:uFill>
                  <a:solidFill>
                    <a:srgbClr val="ffffff"/>
                  </a:solidFill>
                </a:uFill>
                <a:latin typeface="Arial"/>
              </a:rPr>
              <a:t>“justification”</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Black"/>
              <a:buAutoNum type="arabicPeriod"/>
            </a:pPr>
            <a:r>
              <a:rPr b="0" lang="en-US" sz="2400" spc="-1" strike="noStrike">
                <a:solidFill>
                  <a:srgbClr val="000000"/>
                </a:solidFill>
                <a:uFill>
                  <a:solidFill>
                    <a:srgbClr val="ffffff"/>
                  </a:solidFill>
                </a:uFill>
                <a:latin typeface="Arial"/>
              </a:rPr>
              <a:t>God’s personal attribute of righteousness.</a:t>
            </a:r>
            <a:endParaRPr b="1" lang="en-US" sz="2000" spc="-1" strike="noStrike">
              <a:solidFill>
                <a:srgbClr val="000000"/>
              </a:solidFill>
              <a:uFill>
                <a:solidFill>
                  <a:srgbClr val="ffffff"/>
                </a:solidFill>
              </a:uFill>
              <a:latin typeface="Arial"/>
            </a:endParaRPr>
          </a:p>
        </p:txBody>
      </p:sp>
      <p:sp>
        <p:nvSpPr>
          <p:cNvPr id="631" name="TextShape 3"/>
          <p:cNvSpPr txBox="1"/>
          <p:nvPr/>
        </p:nvSpPr>
        <p:spPr>
          <a:xfrm rot="16200000">
            <a:off x="8391600" y="4368600"/>
            <a:ext cx="986400" cy="364680"/>
          </a:xfrm>
          <a:prstGeom prst="rect">
            <a:avLst/>
          </a:prstGeom>
          <a:noFill/>
          <a:ln>
            <a:noFill/>
          </a:ln>
        </p:spPr>
        <p:txBody>
          <a:bodyPr anchor="ctr"/>
          <a:p>
            <a:pPr>
              <a:lnSpc>
                <a:spcPct val="100000"/>
              </a:lnSpc>
            </a:pPr>
            <a:fld id="{59C9A7B7-8311-42EC-9A03-4A4E859C6E50}"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729" dur="indefinite" restart="never" nodeType="tmRoot">
          <p:childTnLst>
            <p:seq>
              <p:cTn id="1730"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Earliest Uninspired Voices - #2</a:t>
            </a:r>
            <a:endParaRPr b="0" lang="en-US" sz="1800" spc="-1" strike="noStrike">
              <a:solidFill>
                <a:srgbClr val="000000"/>
              </a:solidFill>
              <a:uFill>
                <a:solidFill>
                  <a:srgbClr val="ffffff"/>
                </a:solidFill>
              </a:uFill>
              <a:latin typeface="Arial"/>
            </a:endParaRPr>
          </a:p>
        </p:txBody>
      </p:sp>
      <p:sp>
        <p:nvSpPr>
          <p:cNvPr id="178" name="TextShape 2"/>
          <p:cNvSpPr txBox="1"/>
          <p:nvPr/>
        </p:nvSpPr>
        <p:spPr>
          <a:xfrm>
            <a:off x="457200" y="617400"/>
            <a:ext cx="8229240" cy="4320360"/>
          </a:xfrm>
          <a:prstGeom prst="rect">
            <a:avLst/>
          </a:prstGeom>
          <a:noFill/>
          <a:ln>
            <a:noFill/>
          </a:ln>
        </p:spPr>
        <p:txBody>
          <a:bodyPr/>
          <a:p>
            <a:pPr>
              <a:lnSpc>
                <a:spcPct val="100000"/>
              </a:lnSpc>
            </a:pPr>
            <a:r>
              <a:rPr b="0" lang="en-US" sz="2200" spc="-1" strike="noStrike">
                <a:solidFill>
                  <a:srgbClr val="000000"/>
                </a:solidFill>
                <a:uFill>
                  <a:solidFill>
                    <a:srgbClr val="ffffff"/>
                  </a:solidFill>
                </a:uFill>
                <a:latin typeface="Arial"/>
              </a:rPr>
              <a:t>“</a:t>
            </a:r>
            <a:r>
              <a:rPr b="0" lang="en-US" sz="2200" spc="-1" strike="noStrike">
                <a:solidFill>
                  <a:srgbClr val="000000"/>
                </a:solidFill>
                <a:uFill>
                  <a:solidFill>
                    <a:srgbClr val="ffffff"/>
                  </a:solidFill>
                </a:uFill>
                <a:latin typeface="Arial"/>
              </a:rPr>
              <a:t>I have proved in what has been said that those who were foreknown to be unrighteous, whether men or angels, are not made wicked by God’s fault. Rather, each man is what he will appear to be </a:t>
            </a:r>
            <a:r>
              <a:rPr b="1" i="1" lang="en-US" sz="2200" spc="-1" strike="noStrike">
                <a:solidFill>
                  <a:srgbClr val="000000"/>
                </a:solidFill>
                <a:uFill>
                  <a:solidFill>
                    <a:srgbClr val="ffffff"/>
                  </a:solidFill>
                </a:uFill>
                <a:latin typeface="Arial"/>
              </a:rPr>
              <a:t>through his </a:t>
            </a:r>
            <a:r>
              <a:rPr b="1" i="1" lang="en-US" sz="2200" spc="-1" strike="noStrike" u="sng">
                <a:solidFill>
                  <a:srgbClr val="000000"/>
                </a:solidFill>
                <a:uFill>
                  <a:solidFill>
                    <a:srgbClr val="ffffff"/>
                  </a:solidFill>
                </a:uFill>
                <a:latin typeface="Arial"/>
              </a:rPr>
              <a:t>own fault</a:t>
            </a:r>
            <a:r>
              <a:rPr b="0" lang="en-US" sz="2200" spc="-1" strike="noStrike">
                <a:solidFill>
                  <a:srgbClr val="000000"/>
                </a:solidFill>
                <a:uFill>
                  <a:solidFill>
                    <a:srgbClr val="ffffff"/>
                  </a:solidFill>
                </a:uFill>
                <a:latin typeface="Arial"/>
              </a:rPr>
              <a:t>.” (Justin Martyr, </a:t>
            </a:r>
            <a:r>
              <a:rPr b="1" lang="en-US" sz="2200" spc="-1" strike="noStrike">
                <a:solidFill>
                  <a:srgbClr val="d1282e"/>
                </a:solidFill>
                <a:uFill>
                  <a:solidFill>
                    <a:srgbClr val="ffffff"/>
                  </a:solidFill>
                </a:uFill>
                <a:latin typeface="Arial"/>
              </a:rPr>
              <a:t>AD 100-165</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lang="en-US" sz="2200" spc="-1" strike="noStrike">
                <a:solidFill>
                  <a:srgbClr val="000000"/>
                </a:solidFill>
                <a:uFill>
                  <a:solidFill>
                    <a:srgbClr val="ffffff"/>
                  </a:solidFill>
                </a:uFill>
                <a:latin typeface="Arial"/>
              </a:rPr>
              <a:t>
</a:t>
            </a:r>
            <a:r>
              <a:rPr b="0" lang="en-US" sz="2200" spc="-1" strike="noStrike">
                <a:solidFill>
                  <a:srgbClr val="000000"/>
                </a:solidFill>
                <a:uFill>
                  <a:solidFill>
                    <a:srgbClr val="ffffff"/>
                  </a:solidFill>
                </a:uFill>
                <a:latin typeface="Arial"/>
              </a:rPr>
              <a:t>“</a:t>
            </a:r>
            <a:r>
              <a:rPr b="0" lang="en-US" sz="2200" spc="-1" strike="noStrike">
                <a:solidFill>
                  <a:srgbClr val="000000"/>
                </a:solidFill>
                <a:uFill>
                  <a:solidFill>
                    <a:srgbClr val="ffffff"/>
                  </a:solidFill>
                </a:uFill>
                <a:latin typeface="Arial"/>
              </a:rPr>
              <a:t>We…have believed and are saved </a:t>
            </a:r>
            <a:r>
              <a:rPr b="1" i="1" lang="en-US" sz="2200" spc="-1" strike="noStrike">
                <a:solidFill>
                  <a:srgbClr val="000000"/>
                </a:solidFill>
                <a:uFill>
                  <a:solidFill>
                    <a:srgbClr val="ffffff"/>
                  </a:solidFill>
                </a:uFill>
                <a:latin typeface="Arial"/>
              </a:rPr>
              <a:t>by voluntary choice</a:t>
            </a:r>
            <a:r>
              <a:rPr b="0" lang="en-US" sz="2200" spc="-1" strike="noStrike">
                <a:solidFill>
                  <a:srgbClr val="000000"/>
                </a:solidFill>
                <a:uFill>
                  <a:solidFill>
                    <a:srgbClr val="ffffff"/>
                  </a:solidFill>
                </a:uFill>
                <a:latin typeface="Arial"/>
              </a:rPr>
              <a:t>.” (Clement of Alexandria, </a:t>
            </a:r>
            <a:r>
              <a:rPr b="1" lang="en-US" sz="2200" spc="-1" strike="noStrike">
                <a:solidFill>
                  <a:srgbClr val="d1282e"/>
                </a:solidFill>
                <a:uFill>
                  <a:solidFill>
                    <a:srgbClr val="ffffff"/>
                  </a:solidFill>
                </a:uFill>
                <a:latin typeface="Arial"/>
              </a:rPr>
              <a:t>AD 150-211/216</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179" name="TextShape 3"/>
          <p:cNvSpPr txBox="1"/>
          <p:nvPr/>
        </p:nvSpPr>
        <p:spPr>
          <a:xfrm rot="16200000">
            <a:off x="8391600" y="4368600"/>
            <a:ext cx="986400" cy="364680"/>
          </a:xfrm>
          <a:prstGeom prst="rect">
            <a:avLst/>
          </a:prstGeom>
          <a:noFill/>
          <a:ln>
            <a:noFill/>
          </a:ln>
        </p:spPr>
        <p:txBody>
          <a:bodyPr anchor="ctr"/>
          <a:p>
            <a:pPr>
              <a:lnSpc>
                <a:spcPct val="100000"/>
              </a:lnSpc>
            </a:pPr>
            <a:fld id="{5A745662-5315-4261-8AC4-EC9EFDB7CC7F}"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58" dur="indefinite" restart="never" nodeType="tmRoot">
          <p:childTnLst>
            <p:seq>
              <p:cTn id="159" dur="indefinite" nodeType="mainSeq">
                <p:childTnLst>
                  <p:par>
                    <p:cTn id="160" fill="hold">
                      <p:stCondLst>
                        <p:cond delay="indefinite"/>
                      </p:stCondLst>
                      <p:childTnLst>
                        <p:par>
                          <p:cTn id="161" fill="hold">
                            <p:stCondLst>
                              <p:cond delay="0"/>
                            </p:stCondLst>
                            <p:childTnLst>
                              <p:par>
                                <p:cTn id="162" nodeType="clickEffect" fill="hold" presetClass="entr" presetID="1">
                                  <p:stCondLst>
                                    <p:cond delay="0"/>
                                  </p:stCondLst>
                                  <p:childTnLst>
                                    <p:set>
                                      <p:cBhvr>
                                        <p:cTn id="163" dur="1" fill="hold">
                                          <p:stCondLst>
                                            <p:cond delay="0"/>
                                          </p:stCondLst>
                                        </p:cTn>
                                        <p:tgtEl>
                                          <p:spTgt spid="178">
                                            <p:txEl>
                                              <p:pRg st="243" end="33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Bible Steps of Man’s Atonement</a:t>
            </a:r>
            <a:endParaRPr b="0" lang="en-US" sz="1800" spc="-1" strike="noStrike">
              <a:solidFill>
                <a:srgbClr val="000000"/>
              </a:solidFill>
              <a:uFill>
                <a:solidFill>
                  <a:srgbClr val="ffffff"/>
                </a:solidFill>
              </a:uFill>
              <a:latin typeface="Arial"/>
            </a:endParaRPr>
          </a:p>
        </p:txBody>
      </p:sp>
      <p:sp>
        <p:nvSpPr>
          <p:cNvPr id="633"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arabicPeriod"/>
            </a:pPr>
            <a:r>
              <a:rPr b="1" lang="en-US" sz="2200" spc="-1" strike="noStrike">
                <a:solidFill>
                  <a:srgbClr val="000000"/>
                </a:solidFill>
                <a:uFill>
                  <a:solidFill>
                    <a:srgbClr val="ffffff"/>
                  </a:solidFill>
                </a:uFill>
                <a:latin typeface="Arial"/>
              </a:rPr>
              <a:t>Sacrifice of Jesus:</a:t>
            </a:r>
            <a:endParaRPr b="1" lang="en-US" sz="2000" spc="-1" strike="noStrike">
              <a:solidFill>
                <a:srgbClr val="000000"/>
              </a:solidFill>
              <a:uFill>
                <a:solidFill>
                  <a:srgbClr val="ffffff"/>
                </a:solidFill>
              </a:uFill>
              <a:latin typeface="Arial"/>
            </a:endParaRPr>
          </a:p>
          <a:p>
            <a:pPr lvl="1" marL="684360" indent="-345600">
              <a:lnSpc>
                <a:spcPct val="100000"/>
              </a:lnSpc>
              <a:buClr>
                <a:srgbClr val="d1282e"/>
              </a:buClr>
              <a:buFont typeface="Arial"/>
              <a:buChar char="•"/>
            </a:pPr>
            <a:r>
              <a:rPr b="0" i="1" lang="en-US" sz="2200" spc="-1" strike="noStrike">
                <a:solidFill>
                  <a:srgbClr val="000000"/>
                </a:solidFill>
                <a:uFill>
                  <a:solidFill>
                    <a:srgbClr val="ffffff"/>
                  </a:solidFill>
                </a:uFill>
                <a:latin typeface="Arial"/>
              </a:rPr>
              <a:t>“</a:t>
            </a:r>
            <a:r>
              <a:rPr b="0" i="1" lang="en-US" sz="2200" spc="-1" strike="noStrike">
                <a:solidFill>
                  <a:srgbClr val="000000"/>
                </a:solidFill>
                <a:uFill>
                  <a:solidFill>
                    <a:srgbClr val="ffffff"/>
                  </a:solidFill>
                </a:uFill>
                <a:latin typeface="Arial"/>
              </a:rPr>
              <a:t>redeemed … with the precious </a:t>
            </a:r>
            <a:r>
              <a:rPr b="1" i="1" lang="en-US" sz="2200" spc="-1" strike="noStrike">
                <a:solidFill>
                  <a:srgbClr val="000000"/>
                </a:solidFill>
                <a:uFill>
                  <a:solidFill>
                    <a:srgbClr val="ffffff"/>
                  </a:solidFill>
                </a:uFill>
                <a:latin typeface="Arial"/>
              </a:rPr>
              <a:t>blood of Christ</a:t>
            </a:r>
            <a:r>
              <a:rPr b="0" i="1" lang="en-US" sz="2200" spc="-1" strike="noStrike">
                <a:solidFill>
                  <a:srgbClr val="000000"/>
                </a:solidFill>
                <a:uFill>
                  <a:solidFill>
                    <a:srgbClr val="ffffff"/>
                  </a:solidFill>
                </a:uFill>
                <a:latin typeface="Arial"/>
              </a:rPr>
              <a:t>, as of </a:t>
            </a:r>
            <a:r>
              <a:rPr b="1" i="1" lang="en-US" sz="2200" spc="-1" strike="noStrike">
                <a:solidFill>
                  <a:srgbClr val="000000"/>
                </a:solidFill>
                <a:uFill>
                  <a:solidFill>
                    <a:srgbClr val="ffffff"/>
                  </a:solidFill>
                </a:uFill>
                <a:latin typeface="Arial"/>
              </a:rPr>
              <a:t>a lamb without blemish and without spot</a:t>
            </a:r>
            <a:r>
              <a:rPr b="0" i="1" lang="en-US" sz="2200" spc="-1" strike="noStrike">
                <a:solidFill>
                  <a:srgbClr val="000000"/>
                </a:solidFill>
                <a:uFill>
                  <a:solidFill>
                    <a:srgbClr val="ffffff"/>
                  </a:solidFill>
                </a:uFill>
                <a:latin typeface="Arial"/>
              </a:rPr>
              <a:t>”</a:t>
            </a:r>
            <a:r>
              <a:rPr b="0" lang="en-US" sz="2200" spc="-1" strike="noStrike">
                <a:solidFill>
                  <a:srgbClr val="000000"/>
                </a:solidFill>
                <a:uFill>
                  <a:solidFill>
                    <a:srgbClr val="ffffff"/>
                  </a:solidFill>
                </a:uFill>
                <a:latin typeface="Arial"/>
              </a:rPr>
              <a:t> (</a:t>
            </a:r>
            <a:r>
              <a:rPr b="1" lang="en-US" sz="2200" spc="-1" strike="noStrike">
                <a:solidFill>
                  <a:srgbClr val="d1282e"/>
                </a:solidFill>
                <a:uFill>
                  <a:solidFill>
                    <a:srgbClr val="ffffff"/>
                  </a:solidFill>
                </a:uFill>
                <a:latin typeface="Arial"/>
              </a:rPr>
              <a:t>I Pet. 1:18-19</a:t>
            </a:r>
            <a:r>
              <a:rPr b="0" lang="en-US" sz="22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1" marL="684360" indent="-345600">
              <a:lnSpc>
                <a:spcPct val="100000"/>
              </a:lnSpc>
              <a:buClr>
                <a:srgbClr val="d1282e"/>
              </a:buClr>
              <a:buFont typeface="Arial"/>
              <a:buChar char="•"/>
            </a:pPr>
            <a:r>
              <a:rPr b="0" i="1" lang="en-US" sz="2200" spc="-1" strike="noStrike">
                <a:solidFill>
                  <a:srgbClr val="000000"/>
                </a:solidFill>
                <a:uFill>
                  <a:solidFill>
                    <a:srgbClr val="ffffff"/>
                  </a:solidFill>
                </a:uFill>
                <a:latin typeface="Arial"/>
              </a:rPr>
              <a:t>“</a:t>
            </a:r>
            <a:r>
              <a:rPr b="0" i="1" lang="en-US" sz="2200" spc="-1" strike="noStrike">
                <a:solidFill>
                  <a:srgbClr val="000000"/>
                </a:solidFill>
                <a:uFill>
                  <a:solidFill>
                    <a:srgbClr val="ffffff"/>
                  </a:solidFill>
                </a:uFill>
                <a:latin typeface="Arial"/>
              </a:rPr>
              <a:t>without shedding of blood there is </a:t>
            </a:r>
            <a:r>
              <a:rPr b="1" i="1" lang="en-US" sz="2200" spc="-1" strike="noStrike">
                <a:solidFill>
                  <a:srgbClr val="000000"/>
                </a:solidFill>
                <a:uFill>
                  <a:solidFill>
                    <a:srgbClr val="ffffff"/>
                  </a:solidFill>
                </a:uFill>
                <a:latin typeface="Arial"/>
              </a:rPr>
              <a:t>no remission</a:t>
            </a:r>
            <a:r>
              <a:rPr b="0" i="1" lang="en-US" sz="2200" spc="-1" strike="noStrike">
                <a:solidFill>
                  <a:srgbClr val="000000"/>
                </a:solidFill>
                <a:uFill>
                  <a:solidFill>
                    <a:srgbClr val="ffffff"/>
                  </a:solidFill>
                </a:uFill>
                <a:latin typeface="Arial"/>
              </a:rPr>
              <a:t>”</a:t>
            </a:r>
            <a:r>
              <a:rPr b="0" lang="en-US" sz="2200" spc="-1" strike="noStrike">
                <a:solidFill>
                  <a:srgbClr val="000000"/>
                </a:solidFill>
                <a:uFill>
                  <a:solidFill>
                    <a:srgbClr val="ffffff"/>
                  </a:solidFill>
                </a:uFill>
                <a:latin typeface="Arial"/>
              </a:rPr>
              <a:t> (</a:t>
            </a:r>
            <a:r>
              <a:rPr b="1" lang="en-US" sz="2200" spc="-1" strike="noStrike">
                <a:solidFill>
                  <a:srgbClr val="d1282e"/>
                </a:solidFill>
                <a:uFill>
                  <a:solidFill>
                    <a:srgbClr val="ffffff"/>
                  </a:solidFill>
                </a:uFill>
                <a:latin typeface="Arial"/>
              </a:rPr>
              <a:t>Hebrews 9:22</a:t>
            </a:r>
            <a:r>
              <a:rPr b="0" lang="en-US" sz="22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rabicPeriod"/>
            </a:pPr>
            <a:r>
              <a:rPr b="1" lang="en-US" sz="2200" spc="-1" strike="noStrike">
                <a:solidFill>
                  <a:srgbClr val="000000"/>
                </a:solidFill>
                <a:uFill>
                  <a:solidFill>
                    <a:srgbClr val="ffffff"/>
                  </a:solidFill>
                </a:uFill>
                <a:latin typeface="Arial"/>
              </a:rPr>
              <a:t>Resurrection and Ascension:</a:t>
            </a:r>
            <a:endParaRPr b="1" lang="en-US" sz="2000" spc="-1" strike="noStrike">
              <a:solidFill>
                <a:srgbClr val="000000"/>
              </a:solidFill>
              <a:uFill>
                <a:solidFill>
                  <a:srgbClr val="ffffff"/>
                </a:solidFill>
              </a:uFill>
              <a:latin typeface="Arial"/>
            </a:endParaRPr>
          </a:p>
          <a:p>
            <a:pPr lvl="1" marL="684360" indent="-345600">
              <a:lnSpc>
                <a:spcPct val="100000"/>
              </a:lnSpc>
              <a:buClr>
                <a:srgbClr val="d1282e"/>
              </a:buClr>
              <a:buFont typeface="Arial"/>
              <a:buChar char="•"/>
            </a:pPr>
            <a:r>
              <a:rPr b="0" i="1" lang="en-US" sz="2200" spc="-1" strike="noStrike">
                <a:solidFill>
                  <a:srgbClr val="000000"/>
                </a:solidFill>
                <a:uFill>
                  <a:solidFill>
                    <a:srgbClr val="ffffff"/>
                  </a:solidFill>
                </a:uFill>
                <a:latin typeface="Arial"/>
              </a:rPr>
              <a:t>And if Christ is not risen, your faith is futile; you are </a:t>
            </a:r>
            <a:r>
              <a:rPr b="1" i="1" lang="en-US" sz="2200" spc="-1" strike="noStrike">
                <a:solidFill>
                  <a:srgbClr val="000000"/>
                </a:solidFill>
                <a:uFill>
                  <a:solidFill>
                    <a:srgbClr val="ffffff"/>
                  </a:solidFill>
                </a:uFill>
                <a:latin typeface="Arial"/>
              </a:rPr>
              <a:t>still in your sins</a:t>
            </a:r>
            <a:r>
              <a:rPr b="0" i="1" lang="en-US" sz="2200" spc="-1" strike="noStrike">
                <a:solidFill>
                  <a:srgbClr val="000000"/>
                </a:solidFill>
                <a:uFill>
                  <a:solidFill>
                    <a:srgbClr val="ffffff"/>
                  </a:solidFill>
                </a:uFill>
                <a:latin typeface="Arial"/>
              </a:rPr>
              <a:t>! </a:t>
            </a:r>
            <a:r>
              <a:rPr b="0" lang="en-US" sz="2200" spc="-1" strike="noStrike">
                <a:solidFill>
                  <a:srgbClr val="000000"/>
                </a:solidFill>
                <a:uFill>
                  <a:solidFill>
                    <a:srgbClr val="ffffff"/>
                  </a:solidFill>
                </a:uFill>
                <a:latin typeface="Arial"/>
              </a:rPr>
              <a:t>(</a:t>
            </a:r>
            <a:r>
              <a:rPr b="1" lang="en-US" sz="2200" spc="-1" strike="noStrike">
                <a:solidFill>
                  <a:srgbClr val="d1282e"/>
                </a:solidFill>
                <a:uFill>
                  <a:solidFill>
                    <a:srgbClr val="ffffff"/>
                  </a:solidFill>
                </a:uFill>
                <a:latin typeface="Arial"/>
              </a:rPr>
              <a:t>I Corinthians 15:17</a:t>
            </a:r>
            <a:r>
              <a:rPr b="0" lang="en-US" sz="22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rabicPeriod"/>
            </a:pPr>
            <a:r>
              <a:rPr b="1" lang="en-US" sz="2200" spc="-1" strike="noStrike">
                <a:solidFill>
                  <a:srgbClr val="000000"/>
                </a:solidFill>
                <a:uFill>
                  <a:solidFill>
                    <a:srgbClr val="ffffff"/>
                  </a:solidFill>
                </a:uFill>
                <a:latin typeface="Arial"/>
              </a:rPr>
              <a:t>Offering as High Priest Before God:</a:t>
            </a:r>
            <a:endParaRPr b="1" lang="en-US" sz="2000" spc="-1" strike="noStrike">
              <a:solidFill>
                <a:srgbClr val="000000"/>
              </a:solidFill>
              <a:uFill>
                <a:solidFill>
                  <a:srgbClr val="ffffff"/>
                </a:solidFill>
              </a:uFill>
              <a:latin typeface="Arial"/>
            </a:endParaRPr>
          </a:p>
          <a:p>
            <a:pPr lvl="1" marL="687240" indent="-345600">
              <a:lnSpc>
                <a:spcPct val="100000"/>
              </a:lnSpc>
              <a:buClr>
                <a:srgbClr val="d1282e"/>
              </a:buClr>
              <a:buFont typeface="Arial"/>
              <a:buChar char="•"/>
            </a:pPr>
            <a:r>
              <a:rPr b="0" i="1" lang="en-US" sz="2200" spc="-1" strike="noStrike">
                <a:solidFill>
                  <a:srgbClr val="000000"/>
                </a:solidFill>
                <a:uFill>
                  <a:solidFill>
                    <a:srgbClr val="ffffff"/>
                  </a:solidFill>
                </a:uFill>
                <a:latin typeface="Arial"/>
              </a:rPr>
              <a:t>“</a:t>
            </a:r>
            <a:r>
              <a:rPr b="0" i="1" lang="en-US" sz="2200" spc="-1" strike="noStrike">
                <a:solidFill>
                  <a:srgbClr val="000000"/>
                </a:solidFill>
                <a:uFill>
                  <a:solidFill>
                    <a:srgbClr val="ffffff"/>
                  </a:solidFill>
                </a:uFill>
                <a:latin typeface="Arial"/>
              </a:rPr>
              <a:t>Christ … entered … into heaven itself, now to appear in the presence of God for us”</a:t>
            </a:r>
            <a:r>
              <a:rPr b="0" lang="en-US" sz="2200" spc="-1" strike="noStrike">
                <a:solidFill>
                  <a:srgbClr val="000000"/>
                </a:solidFill>
                <a:uFill>
                  <a:solidFill>
                    <a:srgbClr val="ffffff"/>
                  </a:solidFill>
                </a:uFill>
                <a:latin typeface="Arial"/>
              </a:rPr>
              <a:t> (</a:t>
            </a:r>
            <a:r>
              <a:rPr b="1" lang="en-US" sz="2200" spc="-1" strike="noStrike">
                <a:solidFill>
                  <a:srgbClr val="d1282e"/>
                </a:solidFill>
                <a:uFill>
                  <a:solidFill>
                    <a:srgbClr val="ffffff"/>
                  </a:solidFill>
                </a:uFill>
                <a:latin typeface="Arial"/>
              </a:rPr>
              <a:t>Hebrews 9:23-28</a:t>
            </a:r>
            <a:r>
              <a:rPr b="0" lang="en-US" sz="22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p:txBody>
      </p:sp>
      <p:sp>
        <p:nvSpPr>
          <p:cNvPr id="634" name="TextShape 3"/>
          <p:cNvSpPr txBox="1"/>
          <p:nvPr/>
        </p:nvSpPr>
        <p:spPr>
          <a:xfrm rot="16200000">
            <a:off x="8391600" y="4368600"/>
            <a:ext cx="986400" cy="364680"/>
          </a:xfrm>
          <a:prstGeom prst="rect">
            <a:avLst/>
          </a:prstGeom>
          <a:noFill/>
          <a:ln>
            <a:noFill/>
          </a:ln>
        </p:spPr>
        <p:txBody>
          <a:bodyPr anchor="ctr"/>
          <a:p>
            <a:pPr>
              <a:lnSpc>
                <a:spcPct val="100000"/>
              </a:lnSpc>
            </a:pPr>
            <a:fld id="{85B4E56D-D49D-4D17-9BFD-7AB9E2262DAC}"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731" dur="indefinite" restart="never" nodeType="tmRoot">
          <p:childTnLst>
            <p:seq>
              <p:cTn id="1732" dur="indefinite" nodeType="mainSeq">
                <p:childTnLst>
                  <p:par>
                    <p:cTn id="1733" fill="hold">
                      <p:stCondLst>
                        <p:cond delay="indefinite"/>
                      </p:stCondLst>
                      <p:childTnLst>
                        <p:par>
                          <p:cTn id="1734" fill="hold">
                            <p:stCondLst>
                              <p:cond delay="0"/>
                            </p:stCondLst>
                            <p:childTnLst>
                              <p:par>
                                <p:cTn id="1735" nodeType="clickEffect" fill="hold" presetClass="entr" presetID="1">
                                  <p:stCondLst>
                                    <p:cond delay="0"/>
                                  </p:stCondLst>
                                  <p:childTnLst>
                                    <p:set>
                                      <p:cBhvr>
                                        <p:cTn id="1736" dur="1" fill="hold">
                                          <p:stCondLst>
                                            <p:cond delay="0"/>
                                          </p:stCondLst>
                                        </p:cTn>
                                        <p:tgtEl>
                                          <p:spTgt spid="633">
                                            <p:txEl>
                                              <p:pRg st="196" end="224"/>
                                            </p:txEl>
                                          </p:spTgt>
                                        </p:tgtEl>
                                        <p:attrNameLst>
                                          <p:attrName>style.visibility</p:attrName>
                                        </p:attrNameLst>
                                      </p:cBhvr>
                                      <p:to>
                                        <p:strVal val="visible"/>
                                      </p:to>
                                    </p:set>
                                  </p:childTnLst>
                                </p:cTn>
                              </p:par>
                              <p:par>
                                <p:cTn id="1737" nodeType="withEffect" fill="hold" presetClass="entr" presetID="1">
                                  <p:stCondLst>
                                    <p:cond delay="0"/>
                                  </p:stCondLst>
                                  <p:childTnLst>
                                    <p:set>
                                      <p:cBhvr>
                                        <p:cTn id="1738" dur="1" fill="hold">
                                          <p:stCondLst>
                                            <p:cond delay="0"/>
                                          </p:stCondLst>
                                        </p:cTn>
                                        <p:tgtEl>
                                          <p:spTgt spid="633">
                                            <p:txEl>
                                              <p:pRg st="224" end="324"/>
                                            </p:txEl>
                                          </p:spTgt>
                                        </p:tgtEl>
                                        <p:attrNameLst>
                                          <p:attrName>style.visibility</p:attrName>
                                        </p:attrNameLst>
                                      </p:cBhvr>
                                      <p:to>
                                        <p:strVal val="visible"/>
                                      </p:to>
                                    </p:set>
                                  </p:childTnLst>
                                </p:cTn>
                              </p:par>
                            </p:childTnLst>
                          </p:cTn>
                        </p:par>
                      </p:childTnLst>
                    </p:cTn>
                  </p:par>
                  <p:par>
                    <p:cTn id="1739" fill="hold">
                      <p:stCondLst>
                        <p:cond delay="indefinite"/>
                      </p:stCondLst>
                      <p:childTnLst>
                        <p:par>
                          <p:cTn id="1740" fill="hold">
                            <p:stCondLst>
                              <p:cond delay="0"/>
                            </p:stCondLst>
                            <p:childTnLst>
                              <p:par>
                                <p:cTn id="1741" nodeType="clickEffect" fill="hold" presetClass="entr" presetID="1">
                                  <p:stCondLst>
                                    <p:cond delay="0"/>
                                  </p:stCondLst>
                                  <p:childTnLst>
                                    <p:set>
                                      <p:cBhvr>
                                        <p:cTn id="1742" dur="1" fill="hold">
                                          <p:stCondLst>
                                            <p:cond delay="0"/>
                                          </p:stCondLst>
                                        </p:cTn>
                                        <p:tgtEl>
                                          <p:spTgt spid="633">
                                            <p:txEl>
                                              <p:pRg st="324" end="360"/>
                                            </p:txEl>
                                          </p:spTgt>
                                        </p:tgtEl>
                                        <p:attrNameLst>
                                          <p:attrName>style.visibility</p:attrName>
                                        </p:attrNameLst>
                                      </p:cBhvr>
                                      <p:to>
                                        <p:strVal val="visible"/>
                                      </p:to>
                                    </p:set>
                                  </p:childTnLst>
                                </p:cTn>
                              </p:par>
                              <p:par>
                                <p:cTn id="1743" nodeType="withEffect" fill="hold" presetClass="entr" presetID="1">
                                  <p:stCondLst>
                                    <p:cond delay="0"/>
                                  </p:stCondLst>
                                  <p:childTnLst>
                                    <p:set>
                                      <p:cBhvr>
                                        <p:cTn id="1744" dur="1" fill="hold">
                                          <p:stCondLst>
                                            <p:cond delay="0"/>
                                          </p:stCondLst>
                                        </p:cTn>
                                        <p:tgtEl>
                                          <p:spTgt spid="633">
                                            <p:txEl>
                                              <p:pRg st="360" end="46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5"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Representations &amp; Themes</a:t>
            </a:r>
            <a:endParaRPr b="0" lang="en-US" sz="1800" spc="-1" strike="noStrike">
              <a:solidFill>
                <a:srgbClr val="000000"/>
              </a:solidFill>
              <a:uFill>
                <a:solidFill>
                  <a:srgbClr val="ffffff"/>
                </a:solidFill>
              </a:uFill>
              <a:latin typeface="Arial"/>
            </a:endParaRPr>
          </a:p>
        </p:txBody>
      </p:sp>
      <p:sp>
        <p:nvSpPr>
          <p:cNvPr id="636"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Propitiating Wrath – </a:t>
            </a:r>
            <a:r>
              <a:rPr b="1" lang="en-US" sz="2400" spc="-1" strike="noStrike">
                <a:solidFill>
                  <a:srgbClr val="d1282e"/>
                </a:solidFill>
                <a:uFill>
                  <a:solidFill>
                    <a:srgbClr val="ffffff"/>
                  </a:solidFill>
                </a:uFill>
                <a:latin typeface="Arial"/>
              </a:rPr>
              <a:t>Ro. 3:25; Heb. 2:17; I Jo. 2:2; 4:10</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Ransom, Redemption Price – </a:t>
            </a:r>
            <a:r>
              <a:rPr b="1" lang="en-US" sz="2400" spc="-1" strike="noStrike">
                <a:solidFill>
                  <a:srgbClr val="d1282e"/>
                </a:solidFill>
                <a:uFill>
                  <a:solidFill>
                    <a:srgbClr val="ffffff"/>
                  </a:solidFill>
                </a:uFill>
                <a:latin typeface="Arial"/>
              </a:rPr>
              <a:t>Mat. 20:28; I Tim. 2:6; Gal. 3:13; 4:5; I Tim. 2:14; I Peter 1:18-20</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Defeating the Devil – </a:t>
            </a:r>
            <a:r>
              <a:rPr b="1" lang="en-US" sz="2400" spc="-1" strike="noStrike">
                <a:solidFill>
                  <a:srgbClr val="d1282e"/>
                </a:solidFill>
                <a:uFill>
                  <a:solidFill>
                    <a:srgbClr val="ffffff"/>
                  </a:solidFill>
                </a:uFill>
                <a:latin typeface="Arial"/>
              </a:rPr>
              <a:t>Mt. 12:26-29; Heb. 2:14; I Jo. 3:8</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Freeing Captives – </a:t>
            </a:r>
            <a:r>
              <a:rPr b="1" lang="en-US" sz="2400" spc="-1" strike="noStrike">
                <a:solidFill>
                  <a:srgbClr val="d1282e"/>
                </a:solidFill>
                <a:uFill>
                  <a:solidFill>
                    <a:srgbClr val="ffffff"/>
                  </a:solidFill>
                </a:uFill>
                <a:latin typeface="Arial"/>
              </a:rPr>
              <a:t>Ephesians 4:8-11</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Demonstrating God’s Love – </a:t>
            </a:r>
            <a:r>
              <a:rPr b="1" lang="en-US" sz="2400" spc="-1" strike="noStrike">
                <a:solidFill>
                  <a:srgbClr val="d1282e"/>
                </a:solidFill>
                <a:uFill>
                  <a:solidFill>
                    <a:srgbClr val="ffffff"/>
                  </a:solidFill>
                </a:uFill>
                <a:latin typeface="Arial"/>
              </a:rPr>
              <a:t>Romans 5:8; I John 4:19</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New Standard of Love – </a:t>
            </a:r>
            <a:r>
              <a:rPr b="1" lang="en-US" sz="2400" spc="-1" strike="noStrike">
                <a:solidFill>
                  <a:srgbClr val="d1282e"/>
                </a:solidFill>
                <a:uFill>
                  <a:solidFill>
                    <a:srgbClr val="ffffff"/>
                  </a:solidFill>
                </a:uFill>
                <a:latin typeface="Arial"/>
              </a:rPr>
              <a:t>John 15:12-14</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Adoption of Sons – </a:t>
            </a:r>
            <a:r>
              <a:rPr b="1" lang="en-US" sz="2400" spc="-1" strike="noStrike">
                <a:solidFill>
                  <a:srgbClr val="d1282e"/>
                </a:solidFill>
                <a:uFill>
                  <a:solidFill>
                    <a:srgbClr val="ffffff"/>
                  </a:solidFill>
                </a:uFill>
                <a:latin typeface="Arial"/>
              </a:rPr>
              <a:t>Gal. 4:5; Eph. 1:5; Rom. 8:15, 23</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  </a:t>
            </a:r>
            <a:r>
              <a:rPr b="1" i="1" lang="en-US" sz="2400" spc="-1" strike="noStrike">
                <a:solidFill>
                  <a:srgbClr val="000000"/>
                </a:solidFill>
                <a:uFill>
                  <a:solidFill>
                    <a:srgbClr val="ffffff"/>
                  </a:solidFill>
                </a:uFill>
                <a:latin typeface="Arial"/>
              </a:rPr>
              <a:t>Should not over emphasize any </a:t>
            </a:r>
            <a:r>
              <a:rPr b="1" i="1" lang="en-US" sz="2400" spc="-1" strike="noStrike" u="sng">
                <a:solidFill>
                  <a:srgbClr val="000000"/>
                </a:solidFill>
                <a:uFill>
                  <a:solidFill>
                    <a:srgbClr val="ffffff"/>
                  </a:solidFill>
                </a:uFill>
                <a:latin typeface="Arial"/>
              </a:rPr>
              <a:t>one</a:t>
            </a:r>
            <a:r>
              <a:rPr b="1" i="1" lang="en-US" sz="2400" spc="-1" strike="noStrike">
                <a:solidFill>
                  <a:srgbClr val="000000"/>
                </a:solidFill>
                <a:uFill>
                  <a:solidFill>
                    <a:srgbClr val="ffffff"/>
                  </a:solidFill>
                </a:uFill>
                <a:latin typeface="Arial"/>
              </a:rPr>
              <a:t> analogy!</a:t>
            </a:r>
            <a:endParaRPr b="1" lang="en-US" sz="2000" spc="-1" strike="noStrike">
              <a:solidFill>
                <a:srgbClr val="000000"/>
              </a:solidFill>
              <a:uFill>
                <a:solidFill>
                  <a:srgbClr val="ffffff"/>
                </a:solidFill>
              </a:uFill>
              <a:latin typeface="Arial"/>
            </a:endParaRPr>
          </a:p>
        </p:txBody>
      </p:sp>
      <p:sp>
        <p:nvSpPr>
          <p:cNvPr id="637" name="TextShape 3"/>
          <p:cNvSpPr txBox="1"/>
          <p:nvPr/>
        </p:nvSpPr>
        <p:spPr>
          <a:xfrm rot="16200000">
            <a:off x="8391600" y="4368600"/>
            <a:ext cx="986400" cy="364680"/>
          </a:xfrm>
          <a:prstGeom prst="rect">
            <a:avLst/>
          </a:prstGeom>
          <a:noFill/>
          <a:ln>
            <a:noFill/>
          </a:ln>
        </p:spPr>
        <p:txBody>
          <a:bodyPr anchor="ctr"/>
          <a:p>
            <a:pPr>
              <a:lnSpc>
                <a:spcPct val="100000"/>
              </a:lnSpc>
            </a:pPr>
            <a:fld id="{A49FDBD0-DEDD-44BF-A064-EBA5C5376E04}"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745" dur="indefinite" restart="never" nodeType="tmRoot">
          <p:childTnLst>
            <p:seq>
              <p:cTn id="1746" dur="indefinite" nodeType="mainSeq">
                <p:childTnLst>
                  <p:par>
                    <p:cTn id="1747" fill="hold">
                      <p:stCondLst>
                        <p:cond delay="0"/>
                      </p:stCondLst>
                      <p:childTnLst>
                        <p:par>
                          <p:cTn id="1748" fill="hold">
                            <p:stCondLst>
                              <p:cond delay="0"/>
                            </p:stCondLst>
                            <p:childTnLst>
                              <p:par>
                                <p:cTn id="1749" nodeType="afterEffect" fill="hold" presetClass="entr" presetID="10">
                                  <p:stCondLst>
                                    <p:cond delay="1000"/>
                                  </p:stCondLst>
                                  <p:childTnLst>
                                    <p:set>
                                      <p:cBhvr>
                                        <p:cTn id="1750" dur="1" fill="hold">
                                          <p:stCondLst>
                                            <p:cond delay="0"/>
                                          </p:stCondLst>
                                        </p:cTn>
                                        <p:tgtEl>
                                          <p:spTgt spid="636">
                                            <p:txEl>
                                              <p:pRg st="0" end="58"/>
                                            </p:txEl>
                                          </p:spTgt>
                                        </p:tgtEl>
                                        <p:attrNameLst>
                                          <p:attrName>style.visibility</p:attrName>
                                        </p:attrNameLst>
                                      </p:cBhvr>
                                      <p:to>
                                        <p:strVal val="visible"/>
                                      </p:to>
                                    </p:set>
                                    <p:animEffect filter="fade" transition="in">
                                      <p:cBhvr additive="repl">
                                        <p:cTn id="1751" dur="500"/>
                                        <p:tgtEl>
                                          <p:spTgt spid="636">
                                            <p:txEl>
                                              <p:pRg st="0" end="58"/>
                                            </p:txEl>
                                          </p:spTgt>
                                        </p:tgtEl>
                                      </p:cBhvr>
                                    </p:animEffect>
                                  </p:childTnLst>
                                </p:cTn>
                              </p:par>
                            </p:childTnLst>
                          </p:cTn>
                        </p:par>
                        <p:par>
                          <p:cTn id="1752" fill="hold">
                            <p:stCondLst>
                              <p:cond delay="1500"/>
                            </p:stCondLst>
                            <p:childTnLst>
                              <p:par>
                                <p:cTn id="1753" nodeType="afterEffect" fill="hold" presetClass="entr" presetID="10">
                                  <p:stCondLst>
                                    <p:cond delay="1000"/>
                                  </p:stCondLst>
                                  <p:childTnLst>
                                    <p:set>
                                      <p:cBhvr>
                                        <p:cTn id="1754" dur="1" fill="hold">
                                          <p:stCondLst>
                                            <p:cond delay="0"/>
                                          </p:stCondLst>
                                        </p:cTn>
                                        <p:tgtEl>
                                          <p:spTgt spid="636">
                                            <p:txEl>
                                              <p:pRg st="58" end="154"/>
                                            </p:txEl>
                                          </p:spTgt>
                                        </p:tgtEl>
                                        <p:attrNameLst>
                                          <p:attrName>style.visibility</p:attrName>
                                        </p:attrNameLst>
                                      </p:cBhvr>
                                      <p:to>
                                        <p:strVal val="visible"/>
                                      </p:to>
                                    </p:set>
                                    <p:animEffect filter="fade" transition="in">
                                      <p:cBhvr additive="repl">
                                        <p:cTn id="1755" dur="500"/>
                                        <p:tgtEl>
                                          <p:spTgt spid="636">
                                            <p:txEl>
                                              <p:pRg st="58" end="154"/>
                                            </p:txEl>
                                          </p:spTgt>
                                        </p:tgtEl>
                                      </p:cBhvr>
                                    </p:animEffect>
                                  </p:childTnLst>
                                </p:cTn>
                              </p:par>
                            </p:childTnLst>
                          </p:cTn>
                        </p:par>
                        <p:par>
                          <p:cTn id="1756" fill="hold">
                            <p:stCondLst>
                              <p:cond delay="3000"/>
                            </p:stCondLst>
                            <p:childTnLst>
                              <p:par>
                                <p:cTn id="1757" nodeType="afterEffect" fill="hold" presetClass="entr" presetID="10">
                                  <p:stCondLst>
                                    <p:cond delay="1000"/>
                                  </p:stCondLst>
                                  <p:childTnLst>
                                    <p:set>
                                      <p:cBhvr>
                                        <p:cTn id="1758" dur="1" fill="hold">
                                          <p:stCondLst>
                                            <p:cond delay="0"/>
                                          </p:stCondLst>
                                        </p:cTn>
                                        <p:tgtEl>
                                          <p:spTgt spid="636">
                                            <p:txEl>
                                              <p:pRg st="154" end="211"/>
                                            </p:txEl>
                                          </p:spTgt>
                                        </p:tgtEl>
                                        <p:attrNameLst>
                                          <p:attrName>style.visibility</p:attrName>
                                        </p:attrNameLst>
                                      </p:cBhvr>
                                      <p:to>
                                        <p:strVal val="visible"/>
                                      </p:to>
                                    </p:set>
                                    <p:animEffect filter="fade" transition="in">
                                      <p:cBhvr additive="repl">
                                        <p:cTn id="1759" dur="500"/>
                                        <p:tgtEl>
                                          <p:spTgt spid="636">
                                            <p:txEl>
                                              <p:pRg st="154" end="211"/>
                                            </p:txEl>
                                          </p:spTgt>
                                        </p:tgtEl>
                                      </p:cBhvr>
                                    </p:animEffect>
                                  </p:childTnLst>
                                </p:cTn>
                              </p:par>
                            </p:childTnLst>
                          </p:cTn>
                        </p:par>
                        <p:par>
                          <p:cTn id="1760" fill="hold">
                            <p:stCondLst>
                              <p:cond delay="4500"/>
                            </p:stCondLst>
                            <p:childTnLst>
                              <p:par>
                                <p:cTn id="1761" nodeType="afterEffect" fill="hold" presetClass="entr" presetID="10">
                                  <p:stCondLst>
                                    <p:cond delay="1000"/>
                                  </p:stCondLst>
                                  <p:childTnLst>
                                    <p:set>
                                      <p:cBhvr>
                                        <p:cTn id="1762" dur="1" fill="hold">
                                          <p:stCondLst>
                                            <p:cond delay="0"/>
                                          </p:stCondLst>
                                        </p:cTn>
                                        <p:tgtEl>
                                          <p:spTgt spid="636">
                                            <p:txEl>
                                              <p:pRg st="211" end="247"/>
                                            </p:txEl>
                                          </p:spTgt>
                                        </p:tgtEl>
                                        <p:attrNameLst>
                                          <p:attrName>style.visibility</p:attrName>
                                        </p:attrNameLst>
                                      </p:cBhvr>
                                      <p:to>
                                        <p:strVal val="visible"/>
                                      </p:to>
                                    </p:set>
                                    <p:animEffect filter="fade" transition="in">
                                      <p:cBhvr additive="repl">
                                        <p:cTn id="1763" dur="500"/>
                                        <p:tgtEl>
                                          <p:spTgt spid="636">
                                            <p:txEl>
                                              <p:pRg st="211" end="247"/>
                                            </p:txEl>
                                          </p:spTgt>
                                        </p:tgtEl>
                                      </p:cBhvr>
                                    </p:animEffect>
                                  </p:childTnLst>
                                </p:cTn>
                              </p:par>
                            </p:childTnLst>
                          </p:cTn>
                        </p:par>
                        <p:par>
                          <p:cTn id="1764" fill="hold">
                            <p:stCondLst>
                              <p:cond delay="6000"/>
                            </p:stCondLst>
                            <p:childTnLst>
                              <p:par>
                                <p:cTn id="1765" nodeType="afterEffect" fill="hold" presetClass="entr" presetID="10">
                                  <p:stCondLst>
                                    <p:cond delay="1000"/>
                                  </p:stCondLst>
                                  <p:childTnLst>
                                    <p:set>
                                      <p:cBhvr>
                                        <p:cTn id="1766" dur="1" fill="hold">
                                          <p:stCondLst>
                                            <p:cond delay="0"/>
                                          </p:stCondLst>
                                        </p:cTn>
                                        <p:tgtEl>
                                          <p:spTgt spid="636">
                                            <p:txEl>
                                              <p:pRg st="247" end="298"/>
                                            </p:txEl>
                                          </p:spTgt>
                                        </p:tgtEl>
                                        <p:attrNameLst>
                                          <p:attrName>style.visibility</p:attrName>
                                        </p:attrNameLst>
                                      </p:cBhvr>
                                      <p:to>
                                        <p:strVal val="visible"/>
                                      </p:to>
                                    </p:set>
                                    <p:animEffect filter="fade" transition="in">
                                      <p:cBhvr additive="repl">
                                        <p:cTn id="1767" dur="500"/>
                                        <p:tgtEl>
                                          <p:spTgt spid="636">
                                            <p:txEl>
                                              <p:pRg st="247" end="298"/>
                                            </p:txEl>
                                          </p:spTgt>
                                        </p:tgtEl>
                                      </p:cBhvr>
                                    </p:animEffect>
                                  </p:childTnLst>
                                </p:cTn>
                              </p:par>
                            </p:childTnLst>
                          </p:cTn>
                        </p:par>
                        <p:par>
                          <p:cTn id="1768" fill="hold">
                            <p:stCondLst>
                              <p:cond delay="7500"/>
                            </p:stCondLst>
                            <p:childTnLst>
                              <p:par>
                                <p:cTn id="1769" nodeType="afterEffect" fill="hold" presetClass="entr" presetID="10">
                                  <p:stCondLst>
                                    <p:cond delay="1000"/>
                                  </p:stCondLst>
                                  <p:childTnLst>
                                    <p:set>
                                      <p:cBhvr>
                                        <p:cTn id="1770" dur="1" fill="hold">
                                          <p:stCondLst>
                                            <p:cond delay="0"/>
                                          </p:stCondLst>
                                        </p:cTn>
                                        <p:tgtEl>
                                          <p:spTgt spid="636">
                                            <p:txEl>
                                              <p:pRg st="298" end="335"/>
                                            </p:txEl>
                                          </p:spTgt>
                                        </p:tgtEl>
                                        <p:attrNameLst>
                                          <p:attrName>style.visibility</p:attrName>
                                        </p:attrNameLst>
                                      </p:cBhvr>
                                      <p:to>
                                        <p:strVal val="visible"/>
                                      </p:to>
                                    </p:set>
                                    <p:animEffect filter="fade" transition="in">
                                      <p:cBhvr additive="repl">
                                        <p:cTn id="1771" dur="500"/>
                                        <p:tgtEl>
                                          <p:spTgt spid="636">
                                            <p:txEl>
                                              <p:pRg st="298" end="335"/>
                                            </p:txEl>
                                          </p:spTgt>
                                        </p:tgtEl>
                                      </p:cBhvr>
                                    </p:animEffect>
                                  </p:childTnLst>
                                </p:cTn>
                              </p:par>
                            </p:childTnLst>
                          </p:cTn>
                        </p:par>
                        <p:par>
                          <p:cTn id="1772" fill="hold">
                            <p:stCondLst>
                              <p:cond delay="9000"/>
                            </p:stCondLst>
                            <p:childTnLst>
                              <p:par>
                                <p:cTn id="1773" nodeType="afterEffect" fill="hold" presetClass="entr" presetID="10">
                                  <p:stCondLst>
                                    <p:cond delay="1000"/>
                                  </p:stCondLst>
                                  <p:childTnLst>
                                    <p:set>
                                      <p:cBhvr>
                                        <p:cTn id="1774" dur="1" fill="hold">
                                          <p:stCondLst>
                                            <p:cond delay="0"/>
                                          </p:stCondLst>
                                        </p:cTn>
                                        <p:tgtEl>
                                          <p:spTgt spid="636">
                                            <p:txEl>
                                              <p:pRg st="335" end="388"/>
                                            </p:txEl>
                                          </p:spTgt>
                                        </p:tgtEl>
                                        <p:attrNameLst>
                                          <p:attrName>style.visibility</p:attrName>
                                        </p:attrNameLst>
                                      </p:cBhvr>
                                      <p:to>
                                        <p:strVal val="visible"/>
                                      </p:to>
                                    </p:set>
                                    <p:animEffect filter="fade" transition="in">
                                      <p:cBhvr additive="repl">
                                        <p:cTn id="1775" dur="500"/>
                                        <p:tgtEl>
                                          <p:spTgt spid="636">
                                            <p:txEl>
                                              <p:pRg st="335" end="388"/>
                                            </p:txEl>
                                          </p:spTgt>
                                        </p:tgtEl>
                                      </p:cBhvr>
                                    </p:animEffect>
                                  </p:childTnLst>
                                </p:cTn>
                              </p:par>
                            </p:childTnLst>
                          </p:cTn>
                        </p:par>
                        <p:par>
                          <p:cTn id="1776" fill="hold">
                            <p:stCondLst>
                              <p:cond delay="10500"/>
                            </p:stCondLst>
                            <p:childTnLst>
                              <p:par>
                                <p:cTn id="1777" nodeType="afterEffect" fill="hold" presetClass="entr" presetID="10">
                                  <p:stCondLst>
                                    <p:cond delay="5000"/>
                                  </p:stCondLst>
                                  <p:childTnLst>
                                    <p:set>
                                      <p:cBhvr>
                                        <p:cTn id="1778" dur="1" fill="hold">
                                          <p:stCondLst>
                                            <p:cond delay="0"/>
                                          </p:stCondLst>
                                        </p:cTn>
                                        <p:tgtEl>
                                          <p:spTgt spid="636">
                                            <p:txEl>
                                              <p:pRg st="388" end="434"/>
                                            </p:txEl>
                                          </p:spTgt>
                                        </p:tgtEl>
                                        <p:attrNameLst>
                                          <p:attrName>style.visibility</p:attrName>
                                        </p:attrNameLst>
                                      </p:cBhvr>
                                      <p:to>
                                        <p:strVal val="visible"/>
                                      </p:to>
                                    </p:set>
                                    <p:animEffect filter="fade" transition="in">
                                      <p:cBhvr additive="repl">
                                        <p:cTn id="1779" dur="500"/>
                                        <p:tgtEl>
                                          <p:spTgt spid="636">
                                            <p:txEl>
                                              <p:pRg st="388" end="43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8"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Representations &amp; Themes</a:t>
            </a:r>
            <a:endParaRPr b="0" lang="en-US" sz="1800" spc="-1" strike="noStrike">
              <a:solidFill>
                <a:srgbClr val="000000"/>
              </a:solidFill>
              <a:uFill>
                <a:solidFill>
                  <a:srgbClr val="ffffff"/>
                </a:solidFill>
              </a:uFill>
              <a:latin typeface="Arial"/>
            </a:endParaRPr>
          </a:p>
        </p:txBody>
      </p:sp>
      <p:sp>
        <p:nvSpPr>
          <p:cNvPr id="639"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Propitiating Wrath – </a:t>
            </a:r>
            <a:r>
              <a:rPr b="1" lang="en-US" sz="2400" spc="-1" strike="noStrike">
                <a:solidFill>
                  <a:srgbClr val="d1282e"/>
                </a:solidFill>
                <a:uFill>
                  <a:solidFill>
                    <a:srgbClr val="ffffff"/>
                  </a:solidFill>
                </a:uFill>
                <a:latin typeface="Arial"/>
              </a:rPr>
              <a:t>Ro. 3:25; Heb. 2:17; I Jo. 2:2; 4:10</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Ransom, Redemption Price – </a:t>
            </a:r>
            <a:r>
              <a:rPr b="1" lang="en-US" sz="2400" spc="-1" strike="noStrike">
                <a:solidFill>
                  <a:srgbClr val="d1282e"/>
                </a:solidFill>
                <a:uFill>
                  <a:solidFill>
                    <a:srgbClr val="ffffff"/>
                  </a:solidFill>
                </a:uFill>
                <a:latin typeface="Arial"/>
              </a:rPr>
              <a:t>Mat. 20:28; I Tim. 2:6; Gal. 3:13; 4:5; I Tim. 2:14; I Peter 1:18-20</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Defeating the Devil – </a:t>
            </a:r>
            <a:r>
              <a:rPr b="1" lang="en-US" sz="2400" spc="-1" strike="noStrike">
                <a:solidFill>
                  <a:srgbClr val="d1282e"/>
                </a:solidFill>
                <a:uFill>
                  <a:solidFill>
                    <a:srgbClr val="ffffff"/>
                  </a:solidFill>
                </a:uFill>
                <a:latin typeface="Arial"/>
              </a:rPr>
              <a:t>Mt. 12:26-29; Heb. 2:14; I Jo. 3:8</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Freeing Captives – </a:t>
            </a:r>
            <a:r>
              <a:rPr b="1" lang="en-US" sz="2400" spc="-1" strike="noStrike">
                <a:solidFill>
                  <a:srgbClr val="d1282e"/>
                </a:solidFill>
                <a:uFill>
                  <a:solidFill>
                    <a:srgbClr val="ffffff"/>
                  </a:solidFill>
                </a:uFill>
                <a:latin typeface="Arial"/>
              </a:rPr>
              <a:t>Ephesians 4:8-11</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Demonstrating God’s Love – </a:t>
            </a:r>
            <a:r>
              <a:rPr b="1" lang="en-US" sz="2400" spc="-1" strike="noStrike">
                <a:solidFill>
                  <a:srgbClr val="d1282e"/>
                </a:solidFill>
                <a:uFill>
                  <a:solidFill>
                    <a:srgbClr val="ffffff"/>
                  </a:solidFill>
                </a:uFill>
                <a:latin typeface="Arial"/>
              </a:rPr>
              <a:t>Romans 5:8; I John 4:19</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New Standard of Love – </a:t>
            </a:r>
            <a:r>
              <a:rPr b="1" lang="en-US" sz="2400" spc="-1" strike="noStrike">
                <a:solidFill>
                  <a:srgbClr val="d1282e"/>
                </a:solidFill>
                <a:uFill>
                  <a:solidFill>
                    <a:srgbClr val="ffffff"/>
                  </a:solidFill>
                </a:uFill>
                <a:latin typeface="Arial"/>
              </a:rPr>
              <a:t>John 15:12-14</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Adoption of Sons – </a:t>
            </a:r>
            <a:r>
              <a:rPr b="1" lang="en-US" sz="2400" spc="-1" strike="noStrike">
                <a:solidFill>
                  <a:srgbClr val="d1282e"/>
                </a:solidFill>
                <a:uFill>
                  <a:solidFill>
                    <a:srgbClr val="ffffff"/>
                  </a:solidFill>
                </a:uFill>
                <a:latin typeface="Arial"/>
              </a:rPr>
              <a:t>Gal. 4:5; Eph. 1:5; Rom. 8:15, 23</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  </a:t>
            </a:r>
            <a:r>
              <a:rPr b="1" i="1" lang="en-US" sz="2400" spc="-1" strike="noStrike">
                <a:solidFill>
                  <a:srgbClr val="000000"/>
                </a:solidFill>
                <a:uFill>
                  <a:solidFill>
                    <a:srgbClr val="ffffff"/>
                  </a:solidFill>
                </a:uFill>
                <a:latin typeface="Arial"/>
              </a:rPr>
              <a:t>Should not over emphasize any </a:t>
            </a:r>
            <a:r>
              <a:rPr b="1" i="1" lang="en-US" sz="2400" spc="-1" strike="noStrike" u="sng">
                <a:solidFill>
                  <a:srgbClr val="000000"/>
                </a:solidFill>
                <a:uFill>
                  <a:solidFill>
                    <a:srgbClr val="ffffff"/>
                  </a:solidFill>
                </a:uFill>
                <a:latin typeface="Arial"/>
              </a:rPr>
              <a:t>one</a:t>
            </a:r>
            <a:r>
              <a:rPr b="1" i="1" lang="en-US" sz="2400" spc="-1" strike="noStrike">
                <a:solidFill>
                  <a:srgbClr val="000000"/>
                </a:solidFill>
                <a:uFill>
                  <a:solidFill>
                    <a:srgbClr val="ffffff"/>
                  </a:solidFill>
                </a:uFill>
                <a:latin typeface="Arial"/>
              </a:rPr>
              <a:t> analogy!</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  </a:t>
            </a:r>
            <a:r>
              <a:rPr b="1" i="1" lang="en-US" sz="2400" spc="-1" strike="noStrike">
                <a:solidFill>
                  <a:srgbClr val="000000"/>
                </a:solidFill>
                <a:uFill>
                  <a:solidFill>
                    <a:srgbClr val="ffffff"/>
                  </a:solidFill>
                </a:uFill>
                <a:latin typeface="Arial"/>
              </a:rPr>
              <a:t>Should not </a:t>
            </a:r>
            <a:r>
              <a:rPr b="1" i="1" lang="en-US" sz="2400" spc="-1" strike="noStrike" u="sng">
                <a:solidFill>
                  <a:srgbClr val="000000"/>
                </a:solidFill>
                <a:uFill>
                  <a:solidFill>
                    <a:srgbClr val="ffffff"/>
                  </a:solidFill>
                </a:uFill>
                <a:latin typeface="Arial"/>
              </a:rPr>
              <a:t>minimize</a:t>
            </a:r>
            <a:r>
              <a:rPr b="1" i="1" lang="en-US" sz="2400" spc="-1" strike="noStrike">
                <a:solidFill>
                  <a:srgbClr val="000000"/>
                </a:solidFill>
                <a:uFill>
                  <a:solidFill>
                    <a:srgbClr val="ffffff"/>
                  </a:solidFill>
                </a:uFill>
                <a:latin typeface="Arial"/>
              </a:rPr>
              <a:t> any </a:t>
            </a:r>
            <a:r>
              <a:rPr b="1" i="1" lang="en-US" sz="2400" spc="-1" strike="noStrike" u="sng">
                <a:solidFill>
                  <a:srgbClr val="000000"/>
                </a:solidFill>
                <a:uFill>
                  <a:solidFill>
                    <a:srgbClr val="ffffff"/>
                  </a:solidFill>
                </a:uFill>
                <a:latin typeface="Arial"/>
              </a:rPr>
              <a:t>one</a:t>
            </a:r>
            <a:r>
              <a:rPr b="1" i="1" lang="en-US" sz="2400" spc="-1" strike="noStrike">
                <a:solidFill>
                  <a:srgbClr val="000000"/>
                </a:solidFill>
                <a:uFill>
                  <a:solidFill>
                    <a:srgbClr val="ffffff"/>
                  </a:solidFill>
                </a:uFill>
                <a:latin typeface="Arial"/>
              </a:rPr>
              <a:t> analogy!</a:t>
            </a:r>
            <a:endParaRPr b="1" lang="en-US" sz="2000" spc="-1" strike="noStrike">
              <a:solidFill>
                <a:srgbClr val="000000"/>
              </a:solidFill>
              <a:uFill>
                <a:solidFill>
                  <a:srgbClr val="ffffff"/>
                </a:solidFill>
              </a:uFill>
              <a:latin typeface="Arial"/>
            </a:endParaRPr>
          </a:p>
        </p:txBody>
      </p:sp>
      <p:sp>
        <p:nvSpPr>
          <p:cNvPr id="640" name="TextShape 3"/>
          <p:cNvSpPr txBox="1"/>
          <p:nvPr/>
        </p:nvSpPr>
        <p:spPr>
          <a:xfrm rot="16200000">
            <a:off x="8391600" y="4368600"/>
            <a:ext cx="986400" cy="364680"/>
          </a:xfrm>
          <a:prstGeom prst="rect">
            <a:avLst/>
          </a:prstGeom>
          <a:noFill/>
          <a:ln>
            <a:noFill/>
          </a:ln>
        </p:spPr>
        <p:txBody>
          <a:bodyPr anchor="ctr"/>
          <a:p>
            <a:pPr>
              <a:lnSpc>
                <a:spcPct val="100000"/>
              </a:lnSpc>
            </a:pPr>
            <a:fld id="{D697535A-BB25-400F-A9DB-89503CF27CEA}"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780" dur="indefinite" restart="never" nodeType="tmRoot">
          <p:childTnLst>
            <p:seq>
              <p:cTn id="1781" dur="indefinite" nodeType="mainSeq">
                <p:childTnLst>
                  <p:par>
                    <p:cTn id="1782" fill="hold">
                      <p:stCondLst>
                        <p:cond delay="0"/>
                      </p:stCondLst>
                      <p:childTnLst>
                        <p:par>
                          <p:cTn id="1783" fill="hold">
                            <p:stCondLst>
                              <p:cond delay="0"/>
                            </p:stCondLst>
                            <p:childTnLst>
                              <p:par>
                                <p:cTn id="1784" nodeType="withEffect" fill="hold" presetClass="emph" presetID="6">
                                  <p:stCondLst>
                                    <p:cond delay="0"/>
                                  </p:stCondLst>
                                  <p:childTnLst/>
                                </p:cTn>
                              </p:par>
                            </p:childTnLst>
                          </p:cTn>
                        </p:par>
                        <p:par>
                          <p:cTn id="1785" fill="hold">
                            <p:stCondLst>
                              <p:cond delay="4000"/>
                            </p:stCondLst>
                            <p:childTnLst>
                              <p:par>
                                <p:cTn id="1786" nodeType="afterEffect" fill="hold" presetClass="entr" presetID="1">
                                  <p:stCondLst>
                                    <p:cond delay="1000"/>
                                  </p:stCondLst>
                                  <p:childTnLst>
                                    <p:set>
                                      <p:cBhvr>
                                        <p:cTn id="1787" dur="1" fill="hold">
                                          <p:stCondLst>
                                            <p:cond delay="0"/>
                                          </p:stCondLst>
                                        </p:cTn>
                                        <p:tgtEl>
                                          <p:spTgt spid="639">
                                            <p:txEl>
                                              <p:pRg st="434" end="47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1"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Imputation, A Bible Concept?</a:t>
            </a:r>
            <a:endParaRPr b="0" lang="en-US" sz="1800" spc="-1" strike="noStrike">
              <a:solidFill>
                <a:srgbClr val="000000"/>
              </a:solidFill>
              <a:uFill>
                <a:solidFill>
                  <a:srgbClr val="ffffff"/>
                </a:solidFill>
              </a:uFill>
              <a:latin typeface="Arial"/>
            </a:endParaRPr>
          </a:p>
        </p:txBody>
      </p:sp>
      <p:sp>
        <p:nvSpPr>
          <p:cNvPr id="642"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28"/>
            </a:pP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Romans 4:8 </a:t>
            </a:r>
            <a:r>
              <a:rPr b="0" lang="en-US" sz="2400" spc="-1" strike="noStrike">
                <a:solidFill>
                  <a:srgbClr val="000000"/>
                </a:solidFill>
                <a:uFill>
                  <a:solidFill>
                    <a:srgbClr val="ffffff"/>
                  </a:solidFill>
                </a:uFill>
                <a:latin typeface="Arial"/>
              </a:rPr>
              <a:t>says that imputation is the way our sins are removed, so why are you undermining a </a:t>
            </a:r>
            <a:r>
              <a:rPr b="1" i="1" lang="en-US" sz="2400" spc="-1" strike="noStrike">
                <a:solidFill>
                  <a:srgbClr val="000000"/>
                </a:solidFill>
                <a:uFill>
                  <a:solidFill>
                    <a:srgbClr val="ffffff"/>
                  </a:solidFill>
                </a:uFill>
                <a:latin typeface="Arial"/>
              </a:rPr>
              <a:t>valid</a:t>
            </a:r>
            <a:r>
              <a:rPr b="0" lang="en-US" sz="2400" spc="-1" strike="noStrike">
                <a:solidFill>
                  <a:srgbClr val="000000"/>
                </a:solidFill>
                <a:uFill>
                  <a:solidFill>
                    <a:srgbClr val="ffffff"/>
                  </a:solidFill>
                </a:uFill>
                <a:latin typeface="Arial"/>
              </a:rPr>
              <a:t> Bible word, concept, and theme that is so full of comfort?”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1" i="1" lang="en-US" sz="2400" spc="-1" strike="noStrike">
                <a:solidFill>
                  <a:srgbClr val="000000"/>
                </a:solidFill>
                <a:uFill>
                  <a:solidFill>
                    <a:srgbClr val="ffffff"/>
                  </a:solidFill>
                </a:uFill>
                <a:latin typeface="Arial"/>
              </a:rPr>
              <a:t>Blessed</a:t>
            </a:r>
            <a:r>
              <a:rPr b="0" i="1" lang="en-US" sz="2400" spc="-1" strike="noStrike">
                <a:solidFill>
                  <a:srgbClr val="000000"/>
                </a:solidFill>
                <a:uFill>
                  <a:solidFill>
                    <a:srgbClr val="ffffff"/>
                  </a:solidFill>
                </a:uFill>
                <a:latin typeface="Arial"/>
              </a:rPr>
              <a:t> is the man to whom the LORD shall not </a:t>
            </a:r>
            <a:r>
              <a:rPr b="1" i="1" lang="en-US" sz="2400" spc="-1" strike="noStrike" u="sng">
                <a:solidFill>
                  <a:srgbClr val="000000"/>
                </a:solidFill>
                <a:uFill>
                  <a:solidFill>
                    <a:srgbClr val="ffffff"/>
                  </a:solidFill>
                </a:uFill>
                <a:latin typeface="Arial"/>
              </a:rPr>
              <a:t>impute</a:t>
            </a:r>
            <a:r>
              <a:rPr b="1" i="1" lang="en-US" sz="2400" spc="-1" strike="noStrike">
                <a:solidFill>
                  <a:srgbClr val="000000"/>
                </a:solidFill>
                <a:uFill>
                  <a:solidFill>
                    <a:srgbClr val="ffffff"/>
                  </a:solidFill>
                </a:uFill>
                <a:latin typeface="Arial"/>
              </a:rPr>
              <a:t> sin</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Romans 4:8</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The Calvinist defines </a:t>
            </a:r>
            <a:r>
              <a:rPr b="0" i="1" lang="en-US" sz="2400" spc="-1" strike="noStrike">
                <a:solidFill>
                  <a:srgbClr val="000000"/>
                </a:solidFill>
                <a:uFill>
                  <a:solidFill>
                    <a:srgbClr val="ffffff"/>
                  </a:solidFill>
                </a:uFill>
                <a:latin typeface="Arial"/>
              </a:rPr>
              <a:t>“impute”</a:t>
            </a:r>
            <a:r>
              <a:rPr b="0" lang="en-US" sz="2400" spc="-1" strike="noStrike">
                <a:solidFill>
                  <a:srgbClr val="000000"/>
                </a:solidFill>
                <a:uFill>
                  <a:solidFill>
                    <a:srgbClr val="ffffff"/>
                  </a:solidFill>
                </a:uFill>
                <a:latin typeface="Arial"/>
              </a:rPr>
              <a:t> as </a:t>
            </a:r>
            <a:r>
              <a:rPr b="0" i="1" lang="en-US" sz="2400" spc="-1" strike="noStrike">
                <a:solidFill>
                  <a:srgbClr val="000000"/>
                </a:solidFill>
                <a:uFill>
                  <a:solidFill>
                    <a:srgbClr val="ffffff"/>
                  </a:solidFill>
                </a:uFill>
                <a:latin typeface="Arial"/>
              </a:rPr>
              <a:t>“transfer”</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Forgiveness comes by the </a:t>
            </a:r>
            <a:r>
              <a:rPr b="1" i="1" lang="en-US" sz="2400" spc="-1" strike="noStrike">
                <a:solidFill>
                  <a:srgbClr val="000000"/>
                </a:solidFill>
                <a:uFill>
                  <a:solidFill>
                    <a:srgbClr val="ffffff"/>
                  </a:solidFill>
                </a:uFill>
                <a:latin typeface="Arial"/>
              </a:rPr>
              <a:t>positive</a:t>
            </a:r>
            <a:r>
              <a:rPr b="0" lang="en-US" sz="2400" spc="-1" strike="noStrike">
                <a:solidFill>
                  <a:srgbClr val="000000"/>
                </a:solidFill>
                <a:uFill>
                  <a:solidFill>
                    <a:srgbClr val="ffffff"/>
                  </a:solidFill>
                </a:uFill>
                <a:latin typeface="Arial"/>
              </a:rPr>
              <a:t> act of imputation.</a:t>
            </a:r>
            <a:endParaRPr b="1" lang="en-US" sz="2000" spc="-1" strike="noStrike">
              <a:solidFill>
                <a:srgbClr val="000000"/>
              </a:solidFill>
              <a:uFill>
                <a:solidFill>
                  <a:srgbClr val="ffffff"/>
                </a:solidFill>
              </a:uFill>
              <a:latin typeface="Arial"/>
            </a:endParaRPr>
          </a:p>
        </p:txBody>
      </p:sp>
      <p:sp>
        <p:nvSpPr>
          <p:cNvPr id="643" name="TextShape 3"/>
          <p:cNvSpPr txBox="1"/>
          <p:nvPr/>
        </p:nvSpPr>
        <p:spPr>
          <a:xfrm rot="16200000">
            <a:off x="8391600" y="4368600"/>
            <a:ext cx="986400" cy="364680"/>
          </a:xfrm>
          <a:prstGeom prst="rect">
            <a:avLst/>
          </a:prstGeom>
          <a:noFill/>
          <a:ln>
            <a:noFill/>
          </a:ln>
        </p:spPr>
        <p:txBody>
          <a:bodyPr anchor="ctr"/>
          <a:p>
            <a:pPr>
              <a:lnSpc>
                <a:spcPct val="100000"/>
              </a:lnSpc>
            </a:pPr>
            <a:fld id="{02EC5189-9AF7-4D99-8029-3AE2FFB3EC83}"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788" dur="indefinite" restart="never" nodeType="tmRoot">
          <p:childTnLst>
            <p:seq>
              <p:cTn id="1789" dur="indefinite" nodeType="mainSeq">
                <p:childTnLst>
                  <p:par>
                    <p:cTn id="1790" fill="hold">
                      <p:stCondLst>
                        <p:cond delay="0"/>
                      </p:stCondLst>
                      <p:childTnLst>
                        <p:par>
                          <p:cTn id="1791" fill="hold">
                            <p:stCondLst>
                              <p:cond delay="0"/>
                            </p:stCondLst>
                            <p:childTnLst>
                              <p:par>
                                <p:cTn id="1792" nodeType="afterEffect" fill="hold" presetClass="entr" presetID="10">
                                  <p:stCondLst>
                                    <p:cond delay="3000"/>
                                  </p:stCondLst>
                                  <p:childTnLst>
                                    <p:set>
                                      <p:cBhvr>
                                        <p:cTn id="1793" dur="1" fill="hold">
                                          <p:stCondLst>
                                            <p:cond delay="0"/>
                                          </p:stCondLst>
                                        </p:cTn>
                                        <p:tgtEl>
                                          <p:spTgt spid="642">
                                            <p:txEl>
                                              <p:pRg st="161" end="234"/>
                                            </p:txEl>
                                          </p:spTgt>
                                        </p:tgtEl>
                                        <p:attrNameLst>
                                          <p:attrName>style.visibility</p:attrName>
                                        </p:attrNameLst>
                                      </p:cBhvr>
                                      <p:to>
                                        <p:strVal val="visible"/>
                                      </p:to>
                                    </p:set>
                                    <p:animEffect filter="fade" transition="in">
                                      <p:cBhvr additive="repl">
                                        <p:cTn id="1794" dur="500"/>
                                        <p:tgtEl>
                                          <p:spTgt spid="642">
                                            <p:txEl>
                                              <p:pRg st="161" end="234"/>
                                            </p:txEl>
                                          </p:spTgt>
                                        </p:tgtEl>
                                      </p:cBhvr>
                                    </p:animEffect>
                                  </p:childTnLst>
                                </p:cTn>
                              </p:par>
                            </p:childTnLst>
                          </p:cTn>
                        </p:par>
                      </p:childTnLst>
                    </p:cTn>
                  </p:par>
                  <p:par>
                    <p:cTn id="1795" fill="hold">
                      <p:stCondLst>
                        <p:cond delay="indefinite"/>
                      </p:stCondLst>
                      <p:childTnLst>
                        <p:par>
                          <p:cTn id="1796" fill="hold">
                            <p:stCondLst>
                              <p:cond delay="0"/>
                            </p:stCondLst>
                            <p:childTnLst>
                              <p:par>
                                <p:cTn id="1797" nodeType="clickEffect" fill="hold" presetClass="entr" presetID="1">
                                  <p:stCondLst>
                                    <p:cond delay="0"/>
                                  </p:stCondLst>
                                  <p:childTnLst>
                                    <p:set>
                                      <p:cBhvr>
                                        <p:cTn id="1798" dur="1" fill="hold">
                                          <p:stCondLst>
                                            <p:cond delay="0"/>
                                          </p:stCondLst>
                                        </p:cTn>
                                        <p:tgtEl>
                                          <p:spTgt spid="642">
                                            <p:txEl>
                                              <p:pRg st="234" end="280"/>
                                            </p:txEl>
                                          </p:spTgt>
                                        </p:tgtEl>
                                        <p:attrNameLst>
                                          <p:attrName>style.visibility</p:attrName>
                                        </p:attrNameLst>
                                      </p:cBhvr>
                                      <p:to>
                                        <p:strVal val="visible"/>
                                      </p:to>
                                    </p:set>
                                  </p:childTnLst>
                                </p:cTn>
                              </p:par>
                            </p:childTnLst>
                          </p:cTn>
                        </p:par>
                      </p:childTnLst>
                    </p:cTn>
                  </p:par>
                  <p:par>
                    <p:cTn id="1799" fill="hold">
                      <p:stCondLst>
                        <p:cond delay="indefinite"/>
                      </p:stCondLst>
                      <p:childTnLst>
                        <p:par>
                          <p:cTn id="1800" fill="hold">
                            <p:stCondLst>
                              <p:cond delay="0"/>
                            </p:stCondLst>
                            <p:childTnLst>
                              <p:par>
                                <p:cTn id="1801" nodeType="clickEffect" fill="hold" presetClass="entr" presetID="1">
                                  <p:stCondLst>
                                    <p:cond delay="0"/>
                                  </p:stCondLst>
                                  <p:childTnLst>
                                    <p:set>
                                      <p:cBhvr>
                                        <p:cTn id="1802" dur="1" fill="hold">
                                          <p:stCondLst>
                                            <p:cond delay="0"/>
                                          </p:stCondLst>
                                        </p:cTn>
                                        <p:tgtEl>
                                          <p:spTgt spid="642">
                                            <p:txEl>
                                              <p:pRg st="280" end="33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4"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Imputation, A Bible Concept?</a:t>
            </a:r>
            <a:endParaRPr b="0" lang="en-US" sz="1800" spc="-1" strike="noStrike">
              <a:solidFill>
                <a:srgbClr val="000000"/>
              </a:solidFill>
              <a:uFill>
                <a:solidFill>
                  <a:srgbClr val="ffffff"/>
                </a:solidFill>
              </a:uFill>
              <a:latin typeface="Arial"/>
            </a:endParaRPr>
          </a:p>
        </p:txBody>
      </p:sp>
      <p:sp>
        <p:nvSpPr>
          <p:cNvPr id="645"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28"/>
            </a:pP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Romans 4:8 </a:t>
            </a:r>
            <a:r>
              <a:rPr b="0" lang="en-US" sz="2400" spc="-1" strike="noStrike">
                <a:solidFill>
                  <a:srgbClr val="000000"/>
                </a:solidFill>
                <a:uFill>
                  <a:solidFill>
                    <a:srgbClr val="ffffff"/>
                  </a:solidFill>
                </a:uFill>
                <a:latin typeface="Arial"/>
              </a:rPr>
              <a:t>says that imputation is the way our sins are removed, so why are you undermining a </a:t>
            </a:r>
            <a:r>
              <a:rPr b="1" i="1" lang="en-US" sz="2400" spc="-1" strike="noStrike">
                <a:solidFill>
                  <a:srgbClr val="000000"/>
                </a:solidFill>
                <a:uFill>
                  <a:solidFill>
                    <a:srgbClr val="ffffff"/>
                  </a:solidFill>
                </a:uFill>
                <a:latin typeface="Arial"/>
              </a:rPr>
              <a:t>valid</a:t>
            </a:r>
            <a:r>
              <a:rPr b="0" lang="en-US" sz="2400" spc="-1" strike="noStrike">
                <a:solidFill>
                  <a:srgbClr val="000000"/>
                </a:solidFill>
                <a:uFill>
                  <a:solidFill>
                    <a:srgbClr val="ffffff"/>
                  </a:solidFill>
                </a:uFill>
                <a:latin typeface="Arial"/>
              </a:rPr>
              <a:t> Bible word, concept, and theme that is so full of comfort?”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1" i="1" lang="en-US" sz="2400" spc="-1" strike="noStrike">
                <a:solidFill>
                  <a:srgbClr val="000000"/>
                </a:solidFill>
                <a:uFill>
                  <a:solidFill>
                    <a:srgbClr val="ffffff"/>
                  </a:solidFill>
                </a:uFill>
                <a:latin typeface="Arial"/>
              </a:rPr>
              <a:t>Blessed</a:t>
            </a:r>
            <a:r>
              <a:rPr b="0" i="1" lang="en-US" sz="2400" spc="-1" strike="noStrike">
                <a:solidFill>
                  <a:srgbClr val="000000"/>
                </a:solidFill>
                <a:uFill>
                  <a:solidFill>
                    <a:srgbClr val="ffffff"/>
                  </a:solidFill>
                </a:uFill>
                <a:latin typeface="Arial"/>
              </a:rPr>
              <a:t> is the man to whom the LORD shall </a:t>
            </a:r>
            <a:r>
              <a:rPr b="1" i="1" lang="en-US" sz="2400" spc="-1" strike="noStrike" u="sng">
                <a:solidFill>
                  <a:srgbClr val="d1282e"/>
                </a:solidFill>
                <a:uFill>
                  <a:solidFill>
                    <a:srgbClr val="ffffff"/>
                  </a:solidFill>
                </a:uFill>
                <a:latin typeface="Arial"/>
              </a:rPr>
              <a:t>not</a:t>
            </a:r>
            <a:r>
              <a:rPr b="1" i="1" lang="en-US" sz="2400" spc="-1" strike="noStrike" u="sng">
                <a:solidFill>
                  <a:srgbClr val="000000"/>
                </a:solidFill>
                <a:uFill>
                  <a:solidFill>
                    <a:srgbClr val="ffffff"/>
                  </a:solidFill>
                </a:uFill>
                <a:latin typeface="Arial"/>
              </a:rPr>
              <a:t> impute</a:t>
            </a:r>
            <a:r>
              <a:rPr b="1" i="1" lang="en-US" sz="2400" spc="-1" strike="noStrike">
                <a:solidFill>
                  <a:srgbClr val="000000"/>
                </a:solidFill>
                <a:uFill>
                  <a:solidFill>
                    <a:srgbClr val="ffffff"/>
                  </a:solidFill>
                </a:uFill>
                <a:latin typeface="Arial"/>
              </a:rPr>
              <a:t> sin</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Romans 4:8</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The Calvinist defines </a:t>
            </a:r>
            <a:r>
              <a:rPr b="0" i="1" lang="en-US" sz="2400" spc="-1" strike="noStrike">
                <a:solidFill>
                  <a:srgbClr val="000000"/>
                </a:solidFill>
                <a:uFill>
                  <a:solidFill>
                    <a:srgbClr val="ffffff"/>
                  </a:solidFill>
                </a:uFill>
                <a:latin typeface="Arial"/>
              </a:rPr>
              <a:t>“impute”</a:t>
            </a:r>
            <a:r>
              <a:rPr b="0" lang="en-US" sz="2400" spc="-1" strike="noStrike">
                <a:solidFill>
                  <a:srgbClr val="000000"/>
                </a:solidFill>
                <a:uFill>
                  <a:solidFill>
                    <a:srgbClr val="ffffff"/>
                  </a:solidFill>
                </a:uFill>
                <a:latin typeface="Arial"/>
              </a:rPr>
              <a:t> as </a:t>
            </a:r>
            <a:r>
              <a:rPr b="0" i="1" lang="en-US" sz="2400" spc="-1" strike="noStrike">
                <a:solidFill>
                  <a:srgbClr val="000000"/>
                </a:solidFill>
                <a:uFill>
                  <a:solidFill>
                    <a:srgbClr val="ffffff"/>
                  </a:solidFill>
                </a:uFill>
                <a:latin typeface="Arial"/>
              </a:rPr>
              <a:t>“transfer”</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Forgiveness comes by the </a:t>
            </a:r>
            <a:r>
              <a:rPr b="1" i="1" lang="en-US" sz="2400" spc="-1" strike="noStrike">
                <a:solidFill>
                  <a:srgbClr val="000000"/>
                </a:solidFill>
                <a:uFill>
                  <a:solidFill>
                    <a:srgbClr val="ffffff"/>
                  </a:solidFill>
                </a:uFill>
                <a:latin typeface="Arial"/>
              </a:rPr>
              <a:t>positive</a:t>
            </a:r>
            <a:r>
              <a:rPr b="0" lang="en-US" sz="2400" spc="-1" strike="noStrike">
                <a:solidFill>
                  <a:srgbClr val="000000"/>
                </a:solidFill>
                <a:uFill>
                  <a:solidFill>
                    <a:srgbClr val="ffffff"/>
                  </a:solidFill>
                </a:uFill>
                <a:latin typeface="Arial"/>
              </a:rPr>
              <a:t> act of imputation.</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Scriptures indicate blessing comes from </a:t>
            </a:r>
            <a:r>
              <a:rPr b="1" i="1" lang="en-US" sz="2400" spc="-1" strike="noStrike">
                <a:solidFill>
                  <a:srgbClr val="000000"/>
                </a:solidFill>
                <a:uFill>
                  <a:solidFill>
                    <a:srgbClr val="ffffff"/>
                  </a:solidFill>
                </a:uFill>
                <a:latin typeface="Arial"/>
              </a:rPr>
              <a:t>negative</a:t>
            </a:r>
            <a:r>
              <a:rPr b="0" lang="en-US" sz="2400" spc="-1" strike="noStrike">
                <a:solidFill>
                  <a:srgbClr val="000000"/>
                </a:solidFill>
                <a:uFill>
                  <a:solidFill>
                    <a:srgbClr val="ffffff"/>
                  </a:solidFill>
                </a:uFill>
                <a:latin typeface="Arial"/>
              </a:rPr>
              <a:t> act of imputation – </a:t>
            </a:r>
            <a:r>
              <a:rPr b="1" i="1" lang="en-US" sz="2400" spc="-1" strike="noStrike">
                <a:solidFill>
                  <a:srgbClr val="000000"/>
                </a:solidFill>
                <a:uFill>
                  <a:solidFill>
                    <a:srgbClr val="ffffff"/>
                  </a:solidFill>
                </a:uFill>
                <a:latin typeface="Arial"/>
              </a:rPr>
              <a:t>not</a:t>
            </a:r>
            <a:r>
              <a:rPr b="0" lang="en-US" sz="2400" spc="-1" strike="noStrike">
                <a:solidFill>
                  <a:srgbClr val="000000"/>
                </a:solidFill>
                <a:uFill>
                  <a:solidFill>
                    <a:srgbClr val="ffffff"/>
                  </a:solidFill>
                </a:uFill>
                <a:latin typeface="Arial"/>
              </a:rPr>
              <a:t> imputing.</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Maybe the Calvinist has </a:t>
            </a:r>
            <a:r>
              <a:rPr b="1" i="1" lang="en-US" sz="2400" spc="-1" strike="noStrike">
                <a:solidFill>
                  <a:srgbClr val="000000"/>
                </a:solidFill>
                <a:uFill>
                  <a:solidFill>
                    <a:srgbClr val="ffffff"/>
                  </a:solidFill>
                </a:uFill>
                <a:latin typeface="Arial"/>
              </a:rPr>
              <a:t>not</a:t>
            </a:r>
            <a:r>
              <a:rPr b="0" lang="en-US" sz="2400" spc="-1" strike="noStrike">
                <a:solidFill>
                  <a:srgbClr val="000000"/>
                </a:solidFill>
                <a:uFill>
                  <a:solidFill>
                    <a:srgbClr val="ffffff"/>
                  </a:solidFill>
                </a:uFill>
                <a:latin typeface="Arial"/>
              </a:rPr>
              <a:t> defined the term correctly?</a:t>
            </a:r>
            <a:endParaRPr b="1" lang="en-US" sz="2000" spc="-1" strike="noStrike">
              <a:solidFill>
                <a:srgbClr val="000000"/>
              </a:solidFill>
              <a:uFill>
                <a:solidFill>
                  <a:srgbClr val="ffffff"/>
                </a:solidFill>
              </a:uFill>
              <a:latin typeface="Arial"/>
            </a:endParaRPr>
          </a:p>
        </p:txBody>
      </p:sp>
      <p:sp>
        <p:nvSpPr>
          <p:cNvPr id="646" name="TextShape 3"/>
          <p:cNvSpPr txBox="1"/>
          <p:nvPr/>
        </p:nvSpPr>
        <p:spPr>
          <a:xfrm rot="16200000">
            <a:off x="8391600" y="4368600"/>
            <a:ext cx="986400" cy="364680"/>
          </a:xfrm>
          <a:prstGeom prst="rect">
            <a:avLst/>
          </a:prstGeom>
          <a:noFill/>
          <a:ln>
            <a:noFill/>
          </a:ln>
        </p:spPr>
        <p:txBody>
          <a:bodyPr anchor="ctr"/>
          <a:p>
            <a:pPr>
              <a:lnSpc>
                <a:spcPct val="100000"/>
              </a:lnSpc>
            </a:pPr>
            <a:fld id="{617B6D92-C6DE-43BC-A385-3FEBA93AD038}"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803" dur="indefinite" restart="never" nodeType="tmRoot">
          <p:childTnLst>
            <p:seq>
              <p:cTn id="1804" dur="indefinite" nodeType="mainSeq">
                <p:childTnLst>
                  <p:par>
                    <p:cTn id="1805" fill="hold">
                      <p:stCondLst>
                        <p:cond delay="indefinite"/>
                      </p:stCondLst>
                      <p:childTnLst>
                        <p:par>
                          <p:cTn id="1806" fill="hold">
                            <p:stCondLst>
                              <p:cond delay="0"/>
                            </p:stCondLst>
                            <p:childTnLst>
                              <p:par>
                                <p:cTn id="1807" nodeType="clickEffect" fill="hold" presetClass="entr" presetID="1">
                                  <p:stCondLst>
                                    <p:cond delay="0"/>
                                  </p:stCondLst>
                                  <p:childTnLst>
                                    <p:set>
                                      <p:cBhvr>
                                        <p:cTn id="1808" dur="1" fill="hold">
                                          <p:stCondLst>
                                            <p:cond delay="0"/>
                                          </p:stCondLst>
                                        </p:cTn>
                                        <p:tgtEl>
                                          <p:spTgt spid="645">
                                            <p:txEl>
                                              <p:pRg st="416" end="47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7"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Translation Comparison</a:t>
            </a:r>
            <a:endParaRPr b="0" lang="en-US" sz="1800" spc="-1" strike="noStrike">
              <a:solidFill>
                <a:srgbClr val="000000"/>
              </a:solidFill>
              <a:uFill>
                <a:solidFill>
                  <a:srgbClr val="ffffff"/>
                </a:solidFill>
              </a:uFill>
              <a:latin typeface="Arial"/>
            </a:endParaRPr>
          </a:p>
        </p:txBody>
      </p:sp>
      <p:sp>
        <p:nvSpPr>
          <p:cNvPr id="648" name="TextShape 2"/>
          <p:cNvSpPr txBox="1"/>
          <p:nvPr/>
        </p:nvSpPr>
        <p:spPr>
          <a:xfrm>
            <a:off x="457200" y="617400"/>
            <a:ext cx="8229240" cy="4320360"/>
          </a:xfrm>
          <a:prstGeom prst="rect">
            <a:avLst/>
          </a:prstGeom>
          <a:noFill/>
          <a:ln>
            <a:noFill/>
          </a:ln>
        </p:spPr>
        <p:txBody>
          <a:bodyPr/>
          <a:p>
            <a:pPr marL="684360" indent="-684000">
              <a:lnSpc>
                <a:spcPct val="100000"/>
              </a:lnSpc>
            </a:pPr>
            <a:r>
              <a:rPr b="1" lang="en-US" sz="2000" spc="-1" strike="noStrike">
                <a:solidFill>
                  <a:srgbClr val="d1282e"/>
                </a:solidFill>
                <a:uFill>
                  <a:solidFill>
                    <a:srgbClr val="ffffff"/>
                  </a:solidFill>
                </a:uFill>
                <a:latin typeface="Arial"/>
              </a:rPr>
              <a:t>KJV:</a:t>
            </a:r>
            <a:r>
              <a:rPr b="0" lang="en-US" sz="2000" spc="-1" strike="noStrike">
                <a:solidFill>
                  <a:srgbClr val="000000"/>
                </a:solidFill>
                <a:uFill>
                  <a:solidFill>
                    <a:srgbClr val="ffffff"/>
                  </a:solidFill>
                </a:uFill>
                <a:latin typeface="Arial"/>
              </a:rPr>
              <a:t> </a:t>
            </a:r>
            <a:r>
              <a:rPr b="0" i="1" lang="en-US" sz="2000" spc="-1" strike="noStrike">
                <a:solidFill>
                  <a:srgbClr val="000000"/>
                </a:solidFill>
                <a:uFill>
                  <a:solidFill>
                    <a:srgbClr val="ffffff"/>
                  </a:solidFill>
                </a:uFill>
                <a:latin typeface="Arial"/>
              </a:rPr>
              <a:t>Blessed is the man to whom the Lord will </a:t>
            </a:r>
            <a:r>
              <a:rPr b="1" i="1" lang="en-US" sz="2000" spc="-1" strike="noStrike">
                <a:solidFill>
                  <a:srgbClr val="000000"/>
                </a:solidFill>
                <a:uFill>
                  <a:solidFill>
                    <a:srgbClr val="ffffff"/>
                  </a:solidFill>
                </a:uFill>
                <a:latin typeface="Arial"/>
              </a:rPr>
              <a:t>not impute </a:t>
            </a:r>
            <a:r>
              <a:rPr b="0" i="1" lang="en-US" sz="2000" spc="-1" strike="noStrike">
                <a:solidFill>
                  <a:srgbClr val="000000"/>
                </a:solidFill>
                <a:uFill>
                  <a:solidFill>
                    <a:srgbClr val="ffffff"/>
                  </a:solidFill>
                </a:uFill>
                <a:latin typeface="Arial"/>
              </a:rPr>
              <a:t>sin.</a:t>
            </a:r>
            <a:endParaRPr b="1" lang="en-US" sz="2000" spc="-1" strike="noStrike">
              <a:solidFill>
                <a:srgbClr val="000000"/>
              </a:solidFill>
              <a:uFill>
                <a:solidFill>
                  <a:srgbClr val="ffffff"/>
                </a:solidFill>
              </a:uFill>
              <a:latin typeface="Arial"/>
            </a:endParaRPr>
          </a:p>
          <a:p>
            <a:pPr marL="684360" indent="-684000">
              <a:lnSpc>
                <a:spcPct val="100000"/>
              </a:lnSpc>
            </a:pPr>
            <a:r>
              <a:rPr b="1" lang="en-US" sz="2000" spc="-1" strike="noStrike">
                <a:solidFill>
                  <a:srgbClr val="d1282e"/>
                </a:solidFill>
                <a:uFill>
                  <a:solidFill>
                    <a:srgbClr val="ffffff"/>
                  </a:solidFill>
                </a:uFill>
                <a:latin typeface="Arial"/>
              </a:rPr>
              <a:t>NKJ:</a:t>
            </a:r>
            <a:r>
              <a:rPr b="0" lang="en-US" sz="2000" spc="-1" strike="noStrike">
                <a:solidFill>
                  <a:srgbClr val="000000"/>
                </a:solidFill>
                <a:uFill>
                  <a:solidFill>
                    <a:srgbClr val="ffffff"/>
                  </a:solidFill>
                </a:uFill>
                <a:latin typeface="Arial"/>
              </a:rPr>
              <a:t> </a:t>
            </a:r>
            <a:r>
              <a:rPr b="0" i="1" lang="en-US" sz="2000" spc="-1" strike="noStrike">
                <a:solidFill>
                  <a:srgbClr val="000000"/>
                </a:solidFill>
                <a:uFill>
                  <a:solidFill>
                    <a:srgbClr val="ffffff"/>
                  </a:solidFill>
                </a:uFill>
                <a:latin typeface="Arial"/>
              </a:rPr>
              <a:t>Blessed is the man to whom the LORD shall </a:t>
            </a:r>
            <a:r>
              <a:rPr b="1" i="1" lang="en-US" sz="2000" spc="-1" strike="noStrike">
                <a:solidFill>
                  <a:srgbClr val="000000"/>
                </a:solidFill>
                <a:uFill>
                  <a:solidFill>
                    <a:srgbClr val="ffffff"/>
                  </a:solidFill>
                </a:uFill>
                <a:latin typeface="Arial"/>
              </a:rPr>
              <a:t>not impute </a:t>
            </a:r>
            <a:r>
              <a:rPr b="0" i="1" lang="en-US" sz="2000" spc="-1" strike="noStrike">
                <a:solidFill>
                  <a:srgbClr val="000000"/>
                </a:solidFill>
                <a:uFill>
                  <a:solidFill>
                    <a:srgbClr val="ffffff"/>
                  </a:solidFill>
                </a:uFill>
                <a:latin typeface="Arial"/>
              </a:rPr>
              <a:t>sin.</a:t>
            </a:r>
            <a:endParaRPr b="1" lang="en-US" sz="2000" spc="-1" strike="noStrike">
              <a:solidFill>
                <a:srgbClr val="000000"/>
              </a:solidFill>
              <a:uFill>
                <a:solidFill>
                  <a:srgbClr val="ffffff"/>
                </a:solidFill>
              </a:uFill>
              <a:latin typeface="Arial"/>
            </a:endParaRPr>
          </a:p>
          <a:p>
            <a:pPr marL="684360" indent="-684000">
              <a:lnSpc>
                <a:spcPct val="100000"/>
              </a:lnSpc>
            </a:pPr>
            <a:r>
              <a:rPr b="1" lang="en-US" sz="2000" spc="-1" strike="noStrike">
                <a:solidFill>
                  <a:srgbClr val="d1282e"/>
                </a:solidFill>
                <a:uFill>
                  <a:solidFill>
                    <a:srgbClr val="ffffff"/>
                  </a:solidFill>
                </a:uFill>
                <a:latin typeface="Arial"/>
              </a:rPr>
              <a:t>YLT:</a:t>
            </a:r>
            <a:r>
              <a:rPr b="0" lang="en-US" sz="2000" spc="-1" strike="noStrike">
                <a:solidFill>
                  <a:srgbClr val="000000"/>
                </a:solidFill>
                <a:uFill>
                  <a:solidFill>
                    <a:srgbClr val="ffffff"/>
                  </a:solidFill>
                </a:uFill>
                <a:latin typeface="Arial"/>
              </a:rPr>
              <a:t> </a:t>
            </a:r>
            <a:r>
              <a:rPr b="0" i="1" lang="en-US" sz="2000" spc="-1" strike="noStrike">
                <a:solidFill>
                  <a:srgbClr val="000000"/>
                </a:solidFill>
                <a:uFill>
                  <a:solidFill>
                    <a:srgbClr val="ffffff"/>
                  </a:solidFill>
                </a:uFill>
                <a:latin typeface="Arial"/>
              </a:rPr>
              <a:t>happy the man to whom the Lord may </a:t>
            </a:r>
            <a:r>
              <a:rPr b="1" i="1" lang="en-US" sz="2000" spc="-1" strike="noStrike">
                <a:solidFill>
                  <a:srgbClr val="000000"/>
                </a:solidFill>
                <a:uFill>
                  <a:solidFill>
                    <a:srgbClr val="ffffff"/>
                  </a:solidFill>
                </a:uFill>
                <a:latin typeface="Arial"/>
              </a:rPr>
              <a:t>not reckon </a:t>
            </a:r>
            <a:r>
              <a:rPr b="0" i="1" lang="en-US" sz="2000" spc="-1" strike="noStrike">
                <a:solidFill>
                  <a:srgbClr val="000000"/>
                </a:solidFill>
                <a:uFill>
                  <a:solidFill>
                    <a:srgbClr val="ffffff"/>
                  </a:solidFill>
                </a:uFill>
                <a:latin typeface="Arial"/>
              </a:rPr>
              <a:t>sin.</a:t>
            </a:r>
            <a:endParaRPr b="1" lang="en-US" sz="2000" spc="-1" strike="noStrike">
              <a:solidFill>
                <a:srgbClr val="000000"/>
              </a:solidFill>
              <a:uFill>
                <a:solidFill>
                  <a:srgbClr val="ffffff"/>
                </a:solidFill>
              </a:uFill>
              <a:latin typeface="Arial"/>
            </a:endParaRPr>
          </a:p>
          <a:p>
            <a:pPr marL="684360" indent="-684000">
              <a:lnSpc>
                <a:spcPct val="100000"/>
              </a:lnSpc>
            </a:pPr>
            <a:r>
              <a:rPr b="1" lang="en-US" sz="2000" spc="-1" strike="noStrike">
                <a:solidFill>
                  <a:srgbClr val="d1282e"/>
                </a:solidFill>
                <a:uFill>
                  <a:solidFill>
                    <a:srgbClr val="ffffff"/>
                  </a:solidFill>
                </a:uFill>
                <a:latin typeface="Arial"/>
              </a:rPr>
              <a:t>ASV:</a:t>
            </a:r>
            <a:r>
              <a:rPr b="0" lang="en-US" sz="2000" spc="-1" strike="noStrike">
                <a:solidFill>
                  <a:srgbClr val="000000"/>
                </a:solidFill>
                <a:uFill>
                  <a:solidFill>
                    <a:srgbClr val="ffffff"/>
                  </a:solidFill>
                </a:uFill>
                <a:latin typeface="Arial"/>
              </a:rPr>
              <a:t> </a:t>
            </a:r>
            <a:r>
              <a:rPr b="0" i="1" lang="en-US" sz="2000" spc="-1" strike="noStrike">
                <a:solidFill>
                  <a:srgbClr val="000000"/>
                </a:solidFill>
                <a:uFill>
                  <a:solidFill>
                    <a:srgbClr val="ffffff"/>
                  </a:solidFill>
                </a:uFill>
                <a:latin typeface="Arial"/>
              </a:rPr>
              <a:t>Blessed is the man to whom, the Lord will </a:t>
            </a:r>
            <a:r>
              <a:rPr b="1" i="1" lang="en-US" sz="2000" spc="-1" strike="noStrike">
                <a:solidFill>
                  <a:srgbClr val="000000"/>
                </a:solidFill>
                <a:uFill>
                  <a:solidFill>
                    <a:srgbClr val="ffffff"/>
                  </a:solidFill>
                </a:uFill>
                <a:latin typeface="Arial"/>
              </a:rPr>
              <a:t>not reckon </a:t>
            </a:r>
            <a:r>
              <a:rPr b="0" i="1" lang="en-US" sz="2000" spc="-1" strike="noStrike">
                <a:solidFill>
                  <a:srgbClr val="000000"/>
                </a:solidFill>
                <a:uFill>
                  <a:solidFill>
                    <a:srgbClr val="ffffff"/>
                  </a:solidFill>
                </a:uFill>
                <a:latin typeface="Arial"/>
              </a:rPr>
              <a:t>sin.</a:t>
            </a:r>
            <a:endParaRPr b="1" lang="en-US" sz="2000" spc="-1" strike="noStrike">
              <a:solidFill>
                <a:srgbClr val="000000"/>
              </a:solidFill>
              <a:uFill>
                <a:solidFill>
                  <a:srgbClr val="ffffff"/>
                </a:solidFill>
              </a:uFill>
              <a:latin typeface="Arial"/>
            </a:endParaRPr>
          </a:p>
          <a:p>
            <a:pPr marL="684360" indent="-684000">
              <a:lnSpc>
                <a:spcPct val="100000"/>
              </a:lnSpc>
            </a:pPr>
            <a:r>
              <a:rPr b="1" lang="en-US" sz="2000" spc="-1" strike="noStrike">
                <a:solidFill>
                  <a:srgbClr val="d1282e"/>
                </a:solidFill>
                <a:uFill>
                  <a:solidFill>
                    <a:srgbClr val="ffffff"/>
                  </a:solidFill>
                </a:uFill>
                <a:latin typeface="Arial"/>
              </a:rPr>
              <a:t>NAS:</a:t>
            </a:r>
            <a:r>
              <a:rPr b="0" lang="en-US" sz="2000" spc="-1" strike="noStrike">
                <a:solidFill>
                  <a:srgbClr val="000000"/>
                </a:solidFill>
                <a:uFill>
                  <a:solidFill>
                    <a:srgbClr val="ffffff"/>
                  </a:solidFill>
                </a:uFill>
                <a:latin typeface="Arial"/>
              </a:rPr>
              <a:t> </a:t>
            </a:r>
            <a:r>
              <a:rPr b="0" i="1" lang="en-US" sz="2000" spc="-1" strike="noStrike">
                <a:solidFill>
                  <a:srgbClr val="000000"/>
                </a:solidFill>
                <a:uFill>
                  <a:solidFill>
                    <a:srgbClr val="ffffff"/>
                  </a:solidFill>
                </a:uFill>
                <a:latin typeface="Arial"/>
              </a:rPr>
              <a:t>Blessed is the man whose sin the Lord will </a:t>
            </a:r>
            <a:r>
              <a:rPr b="1" i="1" lang="en-US" sz="2000" spc="-1" strike="noStrike">
                <a:solidFill>
                  <a:srgbClr val="000000"/>
                </a:solidFill>
                <a:uFill>
                  <a:solidFill>
                    <a:srgbClr val="ffffff"/>
                  </a:solidFill>
                </a:uFill>
                <a:latin typeface="Arial"/>
              </a:rPr>
              <a:t>not take into account</a:t>
            </a:r>
            <a:r>
              <a:rPr b="0" i="1" lang="en-US" sz="20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684360" indent="-684000">
              <a:lnSpc>
                <a:spcPct val="100000"/>
              </a:lnSpc>
            </a:pPr>
            <a:r>
              <a:rPr b="1" lang="en-US" sz="2000" spc="-1" strike="noStrike">
                <a:solidFill>
                  <a:srgbClr val="d1282e"/>
                </a:solidFill>
                <a:uFill>
                  <a:solidFill>
                    <a:srgbClr val="ffffff"/>
                  </a:solidFill>
                </a:uFill>
                <a:latin typeface="Arial"/>
              </a:rPr>
              <a:t>ESV:</a:t>
            </a:r>
            <a:r>
              <a:rPr b="0" lang="en-US" sz="2000" spc="-1" strike="noStrike">
                <a:solidFill>
                  <a:srgbClr val="000000"/>
                </a:solidFill>
                <a:uFill>
                  <a:solidFill>
                    <a:srgbClr val="ffffff"/>
                  </a:solidFill>
                </a:uFill>
                <a:latin typeface="Arial"/>
              </a:rPr>
              <a:t> </a:t>
            </a:r>
            <a:r>
              <a:rPr b="0" i="1" lang="en-US" sz="2000" spc="-1" strike="noStrike">
                <a:solidFill>
                  <a:srgbClr val="000000"/>
                </a:solidFill>
                <a:uFill>
                  <a:solidFill>
                    <a:srgbClr val="ffffff"/>
                  </a:solidFill>
                </a:uFill>
                <a:latin typeface="Arial"/>
              </a:rPr>
              <a:t>blessed is the man against whom the Lord will </a:t>
            </a:r>
            <a:r>
              <a:rPr b="1" i="1" lang="en-US" sz="2000" spc="-1" strike="noStrike">
                <a:solidFill>
                  <a:srgbClr val="000000"/>
                </a:solidFill>
                <a:uFill>
                  <a:solidFill>
                    <a:srgbClr val="ffffff"/>
                  </a:solidFill>
                </a:uFill>
                <a:latin typeface="Arial"/>
              </a:rPr>
              <a:t>not count </a:t>
            </a:r>
            <a:r>
              <a:rPr b="0" i="1" lang="en-US" sz="2000" spc="-1" strike="noStrike">
                <a:solidFill>
                  <a:srgbClr val="000000"/>
                </a:solidFill>
                <a:uFill>
                  <a:solidFill>
                    <a:srgbClr val="ffffff"/>
                  </a:solidFill>
                </a:uFill>
                <a:latin typeface="Arial"/>
              </a:rPr>
              <a:t>his sin.</a:t>
            </a:r>
            <a:endParaRPr b="1" lang="en-US" sz="2000" spc="-1" strike="noStrike">
              <a:solidFill>
                <a:srgbClr val="000000"/>
              </a:solidFill>
              <a:uFill>
                <a:solidFill>
                  <a:srgbClr val="ffffff"/>
                </a:solidFill>
              </a:uFill>
              <a:latin typeface="Arial"/>
            </a:endParaRPr>
          </a:p>
          <a:p>
            <a:pPr marL="568440" indent="-568080">
              <a:lnSpc>
                <a:spcPct val="100000"/>
              </a:lnSpc>
            </a:pPr>
            <a:r>
              <a:rPr b="1" lang="en-US" sz="2000" spc="-1" strike="noStrike">
                <a:solidFill>
                  <a:srgbClr val="d1282e"/>
                </a:solidFill>
                <a:uFill>
                  <a:solidFill>
                    <a:srgbClr val="ffffff"/>
                  </a:solidFill>
                </a:uFill>
                <a:latin typeface="Arial"/>
              </a:rPr>
              <a:t>NIV:</a:t>
            </a:r>
            <a:r>
              <a:rPr b="0" lang="en-US" sz="2000" spc="-1" strike="noStrike">
                <a:solidFill>
                  <a:srgbClr val="000000"/>
                </a:solidFill>
                <a:uFill>
                  <a:solidFill>
                    <a:srgbClr val="ffffff"/>
                  </a:solidFill>
                </a:uFill>
                <a:latin typeface="Arial"/>
              </a:rPr>
              <a:t> </a:t>
            </a:r>
            <a:r>
              <a:rPr b="0" i="1" lang="en-US" sz="2000" spc="-1" strike="noStrike">
                <a:solidFill>
                  <a:srgbClr val="000000"/>
                </a:solidFill>
                <a:uFill>
                  <a:solidFill>
                    <a:srgbClr val="ffffff"/>
                  </a:solidFill>
                </a:uFill>
                <a:latin typeface="Arial"/>
              </a:rPr>
              <a:t>Blessed is the man whose sin the Lord will </a:t>
            </a:r>
            <a:r>
              <a:rPr b="1" i="1" lang="en-US" sz="2000" spc="-1" strike="noStrike" u="sng">
                <a:solidFill>
                  <a:srgbClr val="000000"/>
                </a:solidFill>
                <a:uFill>
                  <a:solidFill>
                    <a:srgbClr val="ffffff"/>
                  </a:solidFill>
                </a:uFill>
                <a:latin typeface="Arial"/>
              </a:rPr>
              <a:t>never</a:t>
            </a:r>
            <a:r>
              <a:rPr b="1" i="1" lang="en-US" sz="2000" spc="-1" strike="noStrike">
                <a:solidFill>
                  <a:srgbClr val="000000"/>
                </a:solidFill>
                <a:uFill>
                  <a:solidFill>
                    <a:srgbClr val="ffffff"/>
                  </a:solidFill>
                </a:uFill>
                <a:latin typeface="Arial"/>
              </a:rPr>
              <a:t> count against </a:t>
            </a:r>
            <a:r>
              <a:rPr b="0" i="1" lang="en-US" sz="2000" spc="-1" strike="noStrike">
                <a:solidFill>
                  <a:srgbClr val="000000"/>
                </a:solidFill>
                <a:uFill>
                  <a:solidFill>
                    <a:srgbClr val="ffffff"/>
                  </a:solidFill>
                </a:uFill>
                <a:latin typeface="Arial"/>
              </a:rPr>
              <a:t>him.</a:t>
            </a:r>
            <a:endParaRPr b="1" lang="en-US" sz="2000" spc="-1" strike="noStrike">
              <a:solidFill>
                <a:srgbClr val="000000"/>
              </a:solidFill>
              <a:uFill>
                <a:solidFill>
                  <a:srgbClr val="ffffff"/>
                </a:solidFill>
              </a:uFill>
              <a:latin typeface="Arial"/>
            </a:endParaRPr>
          </a:p>
          <a:p>
            <a:pPr marL="568440" indent="-568080">
              <a:lnSpc>
                <a:spcPct val="100000"/>
              </a:lnSpc>
            </a:pPr>
            <a:r>
              <a:rPr b="1" lang="en-US" sz="2000" spc="-1" strike="noStrike">
                <a:solidFill>
                  <a:srgbClr val="d1282e"/>
                </a:solidFill>
                <a:uFill>
                  <a:solidFill>
                    <a:srgbClr val="ffffff"/>
                  </a:solidFill>
                </a:uFill>
                <a:latin typeface="Arial"/>
              </a:rPr>
              <a:t>RSV:</a:t>
            </a:r>
            <a:r>
              <a:rPr b="0" lang="en-US" sz="2000" spc="-1" strike="noStrike">
                <a:solidFill>
                  <a:srgbClr val="000000"/>
                </a:solidFill>
                <a:uFill>
                  <a:solidFill>
                    <a:srgbClr val="ffffff"/>
                  </a:solidFill>
                </a:uFill>
                <a:latin typeface="Arial"/>
              </a:rPr>
              <a:t> </a:t>
            </a:r>
            <a:r>
              <a:rPr b="0" i="1" lang="en-US" sz="2000" spc="-1" strike="noStrike">
                <a:solidFill>
                  <a:srgbClr val="000000"/>
                </a:solidFill>
                <a:uFill>
                  <a:solidFill>
                    <a:srgbClr val="ffffff"/>
                  </a:solidFill>
                </a:uFill>
                <a:latin typeface="Arial"/>
              </a:rPr>
              <a:t>blessed is the man against whom the Lord will </a:t>
            </a:r>
            <a:r>
              <a:rPr b="1" i="1" lang="en-US" sz="2000" spc="-1" strike="noStrike">
                <a:solidFill>
                  <a:srgbClr val="000000"/>
                </a:solidFill>
                <a:uFill>
                  <a:solidFill>
                    <a:srgbClr val="ffffff"/>
                  </a:solidFill>
                </a:uFill>
                <a:latin typeface="Arial"/>
              </a:rPr>
              <a:t>not reckon </a:t>
            </a:r>
            <a:r>
              <a:rPr b="0" i="1" lang="en-US" sz="2000" spc="-1" strike="noStrike">
                <a:solidFill>
                  <a:srgbClr val="000000"/>
                </a:solidFill>
                <a:uFill>
                  <a:solidFill>
                    <a:srgbClr val="ffffff"/>
                  </a:solidFill>
                </a:uFill>
                <a:latin typeface="Arial"/>
              </a:rPr>
              <a:t>his sin.</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a:buChar char="•"/>
            </a:pPr>
            <a:r>
              <a:rPr b="0" lang="en-US" sz="2000" spc="-1" strike="noStrike">
                <a:solidFill>
                  <a:srgbClr val="000000"/>
                </a:solidFill>
                <a:uFill>
                  <a:solidFill>
                    <a:srgbClr val="ffffff"/>
                  </a:solidFill>
                </a:uFill>
                <a:latin typeface="Arial"/>
              </a:rPr>
              <a:t>Maybe “impute” means “to reckon”, “to count”, or “to account”?</a:t>
            </a:r>
            <a:endParaRPr b="1" lang="en-US" sz="2000" spc="-1" strike="noStrike">
              <a:solidFill>
                <a:srgbClr val="000000"/>
              </a:solidFill>
              <a:uFill>
                <a:solidFill>
                  <a:srgbClr val="ffffff"/>
                </a:solidFill>
              </a:uFill>
              <a:latin typeface="Arial"/>
            </a:endParaRPr>
          </a:p>
        </p:txBody>
      </p:sp>
      <p:sp>
        <p:nvSpPr>
          <p:cNvPr id="649" name="TextShape 3"/>
          <p:cNvSpPr txBox="1"/>
          <p:nvPr/>
        </p:nvSpPr>
        <p:spPr>
          <a:xfrm rot="16200000">
            <a:off x="8391600" y="4368600"/>
            <a:ext cx="986400" cy="364680"/>
          </a:xfrm>
          <a:prstGeom prst="rect">
            <a:avLst/>
          </a:prstGeom>
          <a:noFill/>
          <a:ln>
            <a:noFill/>
          </a:ln>
        </p:spPr>
        <p:txBody>
          <a:bodyPr anchor="ctr"/>
          <a:p>
            <a:pPr>
              <a:lnSpc>
                <a:spcPct val="100000"/>
              </a:lnSpc>
            </a:pPr>
            <a:fld id="{A57661D3-1C29-4371-AD78-058041AD92C1}"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809" dur="indefinite" restart="never" nodeType="tmRoot">
          <p:childTnLst>
            <p:seq>
              <p:cTn id="1810" dur="indefinite" nodeType="mainSeq">
                <p:childTnLst>
                  <p:par>
                    <p:cTn id="1811" fill="hold">
                      <p:stCondLst>
                        <p:cond delay="0"/>
                      </p:stCondLst>
                      <p:childTnLst>
                        <p:par>
                          <p:cTn id="1812" fill="hold">
                            <p:stCondLst>
                              <p:cond delay="0"/>
                            </p:stCondLst>
                            <p:childTnLst>
                              <p:par>
                                <p:cTn id="1813" nodeType="afterEffect" fill="hold" presetClass="entr" presetID="10">
                                  <p:stCondLst>
                                    <p:cond delay="1000"/>
                                  </p:stCondLst>
                                  <p:childTnLst>
                                    <p:set>
                                      <p:cBhvr>
                                        <p:cTn id="1814" dur="1" fill="hold">
                                          <p:stCondLst>
                                            <p:cond delay="0"/>
                                          </p:stCondLst>
                                        </p:cTn>
                                        <p:tgtEl>
                                          <p:spTgt spid="648">
                                            <p:txEl>
                                              <p:pRg st="0" end="62"/>
                                            </p:txEl>
                                          </p:spTgt>
                                        </p:tgtEl>
                                        <p:attrNameLst>
                                          <p:attrName>style.visibility</p:attrName>
                                        </p:attrNameLst>
                                      </p:cBhvr>
                                      <p:to>
                                        <p:strVal val="visible"/>
                                      </p:to>
                                    </p:set>
                                    <p:animEffect filter="fade" transition="in">
                                      <p:cBhvr additive="repl">
                                        <p:cTn id="1815" dur="500"/>
                                        <p:tgtEl>
                                          <p:spTgt spid="648">
                                            <p:txEl>
                                              <p:pRg st="0" end="62"/>
                                            </p:txEl>
                                          </p:spTgt>
                                        </p:tgtEl>
                                      </p:cBhvr>
                                    </p:animEffect>
                                  </p:childTnLst>
                                </p:cTn>
                              </p:par>
                            </p:childTnLst>
                          </p:cTn>
                        </p:par>
                        <p:par>
                          <p:cTn id="1816" fill="hold">
                            <p:stCondLst>
                              <p:cond delay="1500"/>
                            </p:stCondLst>
                            <p:childTnLst>
                              <p:par>
                                <p:cTn id="1817" nodeType="afterEffect" fill="hold" presetClass="entr" presetID="10">
                                  <p:stCondLst>
                                    <p:cond delay="1000"/>
                                  </p:stCondLst>
                                  <p:childTnLst>
                                    <p:set>
                                      <p:cBhvr>
                                        <p:cTn id="1818" dur="1" fill="hold">
                                          <p:stCondLst>
                                            <p:cond delay="0"/>
                                          </p:stCondLst>
                                        </p:cTn>
                                        <p:tgtEl>
                                          <p:spTgt spid="648">
                                            <p:txEl>
                                              <p:pRg st="62" end="125"/>
                                            </p:txEl>
                                          </p:spTgt>
                                        </p:tgtEl>
                                        <p:attrNameLst>
                                          <p:attrName>style.visibility</p:attrName>
                                        </p:attrNameLst>
                                      </p:cBhvr>
                                      <p:to>
                                        <p:strVal val="visible"/>
                                      </p:to>
                                    </p:set>
                                    <p:animEffect filter="fade" transition="in">
                                      <p:cBhvr additive="repl">
                                        <p:cTn id="1819" dur="500"/>
                                        <p:tgtEl>
                                          <p:spTgt spid="648">
                                            <p:txEl>
                                              <p:pRg st="62" end="125"/>
                                            </p:txEl>
                                          </p:spTgt>
                                        </p:tgtEl>
                                      </p:cBhvr>
                                    </p:animEffect>
                                  </p:childTnLst>
                                </p:cTn>
                              </p:par>
                            </p:childTnLst>
                          </p:cTn>
                        </p:par>
                        <p:par>
                          <p:cTn id="1820" fill="hold">
                            <p:stCondLst>
                              <p:cond delay="3000"/>
                            </p:stCondLst>
                            <p:childTnLst>
                              <p:par>
                                <p:cTn id="1821" nodeType="afterEffect" fill="hold" presetClass="entr" presetID="10">
                                  <p:stCondLst>
                                    <p:cond delay="1000"/>
                                  </p:stCondLst>
                                  <p:childTnLst>
                                    <p:set>
                                      <p:cBhvr>
                                        <p:cTn id="1822" dur="1" fill="hold">
                                          <p:stCondLst>
                                            <p:cond delay="0"/>
                                          </p:stCondLst>
                                        </p:cTn>
                                        <p:tgtEl>
                                          <p:spTgt spid="648">
                                            <p:txEl>
                                              <p:pRg st="125" end="181"/>
                                            </p:txEl>
                                          </p:spTgt>
                                        </p:tgtEl>
                                        <p:attrNameLst>
                                          <p:attrName>style.visibility</p:attrName>
                                        </p:attrNameLst>
                                      </p:cBhvr>
                                      <p:to>
                                        <p:strVal val="visible"/>
                                      </p:to>
                                    </p:set>
                                    <p:animEffect filter="fade" transition="in">
                                      <p:cBhvr additive="repl">
                                        <p:cTn id="1823" dur="500"/>
                                        <p:tgtEl>
                                          <p:spTgt spid="648">
                                            <p:txEl>
                                              <p:pRg st="125" end="181"/>
                                            </p:txEl>
                                          </p:spTgt>
                                        </p:tgtEl>
                                      </p:cBhvr>
                                    </p:animEffect>
                                  </p:childTnLst>
                                </p:cTn>
                              </p:par>
                            </p:childTnLst>
                          </p:cTn>
                        </p:par>
                        <p:par>
                          <p:cTn id="1824" fill="hold">
                            <p:stCondLst>
                              <p:cond delay="4500"/>
                            </p:stCondLst>
                            <p:childTnLst>
                              <p:par>
                                <p:cTn id="1825" nodeType="afterEffect" fill="hold" presetClass="entr" presetID="10">
                                  <p:stCondLst>
                                    <p:cond delay="1000"/>
                                  </p:stCondLst>
                                  <p:childTnLst>
                                    <p:set>
                                      <p:cBhvr>
                                        <p:cTn id="1826" dur="1" fill="hold">
                                          <p:stCondLst>
                                            <p:cond delay="0"/>
                                          </p:stCondLst>
                                        </p:cTn>
                                        <p:tgtEl>
                                          <p:spTgt spid="648">
                                            <p:txEl>
                                              <p:pRg st="181" end="244"/>
                                            </p:txEl>
                                          </p:spTgt>
                                        </p:tgtEl>
                                        <p:attrNameLst>
                                          <p:attrName>style.visibility</p:attrName>
                                        </p:attrNameLst>
                                      </p:cBhvr>
                                      <p:to>
                                        <p:strVal val="visible"/>
                                      </p:to>
                                    </p:set>
                                    <p:animEffect filter="fade" transition="in">
                                      <p:cBhvr additive="repl">
                                        <p:cTn id="1827" dur="500"/>
                                        <p:tgtEl>
                                          <p:spTgt spid="648">
                                            <p:txEl>
                                              <p:pRg st="181" end="244"/>
                                            </p:txEl>
                                          </p:spTgt>
                                        </p:tgtEl>
                                      </p:cBhvr>
                                    </p:animEffect>
                                  </p:childTnLst>
                                </p:cTn>
                              </p:par>
                            </p:childTnLst>
                          </p:cTn>
                        </p:par>
                        <p:par>
                          <p:cTn id="1828" fill="hold">
                            <p:stCondLst>
                              <p:cond delay="6000"/>
                            </p:stCondLst>
                            <p:childTnLst>
                              <p:par>
                                <p:cTn id="1829" nodeType="afterEffect" fill="hold" presetClass="entr" presetID="10">
                                  <p:stCondLst>
                                    <p:cond delay="1000"/>
                                  </p:stCondLst>
                                  <p:childTnLst>
                                    <p:set>
                                      <p:cBhvr>
                                        <p:cTn id="1830" dur="1" fill="hold">
                                          <p:stCondLst>
                                            <p:cond delay="0"/>
                                          </p:stCondLst>
                                        </p:cTn>
                                        <p:tgtEl>
                                          <p:spTgt spid="648">
                                            <p:txEl>
                                              <p:pRg st="244" end="315"/>
                                            </p:txEl>
                                          </p:spTgt>
                                        </p:tgtEl>
                                        <p:attrNameLst>
                                          <p:attrName>style.visibility</p:attrName>
                                        </p:attrNameLst>
                                      </p:cBhvr>
                                      <p:to>
                                        <p:strVal val="visible"/>
                                      </p:to>
                                    </p:set>
                                    <p:animEffect filter="fade" transition="in">
                                      <p:cBhvr additive="repl">
                                        <p:cTn id="1831" dur="500"/>
                                        <p:tgtEl>
                                          <p:spTgt spid="648">
                                            <p:txEl>
                                              <p:pRg st="244" end="315"/>
                                            </p:txEl>
                                          </p:spTgt>
                                        </p:tgtEl>
                                      </p:cBhvr>
                                    </p:animEffect>
                                  </p:childTnLst>
                                </p:cTn>
                              </p:par>
                            </p:childTnLst>
                          </p:cTn>
                        </p:par>
                        <p:par>
                          <p:cTn id="1832" fill="hold">
                            <p:stCondLst>
                              <p:cond delay="7500"/>
                            </p:stCondLst>
                            <p:childTnLst>
                              <p:par>
                                <p:cTn id="1833" nodeType="afterEffect" fill="hold" presetClass="entr" presetID="10">
                                  <p:stCondLst>
                                    <p:cond delay="1000"/>
                                  </p:stCondLst>
                                  <p:childTnLst>
                                    <p:set>
                                      <p:cBhvr>
                                        <p:cTn id="1834" dur="1" fill="hold">
                                          <p:stCondLst>
                                            <p:cond delay="0"/>
                                          </p:stCondLst>
                                        </p:cTn>
                                        <p:tgtEl>
                                          <p:spTgt spid="648">
                                            <p:txEl>
                                              <p:pRg st="315" end="385"/>
                                            </p:txEl>
                                          </p:spTgt>
                                        </p:tgtEl>
                                        <p:attrNameLst>
                                          <p:attrName>style.visibility</p:attrName>
                                        </p:attrNameLst>
                                      </p:cBhvr>
                                      <p:to>
                                        <p:strVal val="visible"/>
                                      </p:to>
                                    </p:set>
                                    <p:animEffect filter="fade" transition="in">
                                      <p:cBhvr additive="repl">
                                        <p:cTn id="1835" dur="500"/>
                                        <p:tgtEl>
                                          <p:spTgt spid="648">
                                            <p:txEl>
                                              <p:pRg st="315" end="385"/>
                                            </p:txEl>
                                          </p:spTgt>
                                        </p:tgtEl>
                                      </p:cBhvr>
                                    </p:animEffect>
                                  </p:childTnLst>
                                </p:cTn>
                              </p:par>
                            </p:childTnLst>
                          </p:cTn>
                        </p:par>
                        <p:par>
                          <p:cTn id="1836" fill="hold">
                            <p:stCondLst>
                              <p:cond delay="9000"/>
                            </p:stCondLst>
                            <p:childTnLst>
                              <p:par>
                                <p:cTn id="1837" nodeType="afterEffect" fill="hold" presetClass="entr" presetID="10">
                                  <p:stCondLst>
                                    <p:cond delay="1000"/>
                                  </p:stCondLst>
                                  <p:childTnLst>
                                    <p:set>
                                      <p:cBhvr>
                                        <p:cTn id="1838" dur="1" fill="hold">
                                          <p:stCondLst>
                                            <p:cond delay="0"/>
                                          </p:stCondLst>
                                        </p:cTn>
                                        <p:tgtEl>
                                          <p:spTgt spid="648">
                                            <p:txEl>
                                              <p:pRg st="385" end="458"/>
                                            </p:txEl>
                                          </p:spTgt>
                                        </p:tgtEl>
                                        <p:attrNameLst>
                                          <p:attrName>style.visibility</p:attrName>
                                        </p:attrNameLst>
                                      </p:cBhvr>
                                      <p:to>
                                        <p:strVal val="visible"/>
                                      </p:to>
                                    </p:set>
                                    <p:animEffect filter="fade" transition="in">
                                      <p:cBhvr additive="repl">
                                        <p:cTn id="1839" dur="500"/>
                                        <p:tgtEl>
                                          <p:spTgt spid="648">
                                            <p:txEl>
                                              <p:pRg st="385" end="458"/>
                                            </p:txEl>
                                          </p:spTgt>
                                        </p:tgtEl>
                                      </p:cBhvr>
                                    </p:animEffect>
                                  </p:childTnLst>
                                </p:cTn>
                              </p:par>
                            </p:childTnLst>
                          </p:cTn>
                        </p:par>
                        <p:par>
                          <p:cTn id="1840" fill="hold">
                            <p:stCondLst>
                              <p:cond delay="10500"/>
                            </p:stCondLst>
                            <p:childTnLst>
                              <p:par>
                                <p:cTn id="1841" nodeType="afterEffect" fill="hold" presetClass="entr" presetID="10">
                                  <p:stCondLst>
                                    <p:cond delay="1000"/>
                                  </p:stCondLst>
                                  <p:childTnLst>
                                    <p:set>
                                      <p:cBhvr>
                                        <p:cTn id="1842" dur="1" fill="hold">
                                          <p:stCondLst>
                                            <p:cond delay="0"/>
                                          </p:stCondLst>
                                        </p:cTn>
                                        <p:tgtEl>
                                          <p:spTgt spid="648">
                                            <p:txEl>
                                              <p:pRg st="458" end="529"/>
                                            </p:txEl>
                                          </p:spTgt>
                                        </p:tgtEl>
                                        <p:attrNameLst>
                                          <p:attrName>style.visibility</p:attrName>
                                        </p:attrNameLst>
                                      </p:cBhvr>
                                      <p:to>
                                        <p:strVal val="visible"/>
                                      </p:to>
                                    </p:set>
                                    <p:animEffect filter="fade" transition="in">
                                      <p:cBhvr additive="repl">
                                        <p:cTn id="1843" dur="500"/>
                                        <p:tgtEl>
                                          <p:spTgt spid="648">
                                            <p:txEl>
                                              <p:pRg st="458" end="529"/>
                                            </p:txEl>
                                          </p:spTgt>
                                        </p:tgtEl>
                                      </p:cBhvr>
                                    </p:animEffect>
                                  </p:childTnLst>
                                </p:cTn>
                              </p:par>
                            </p:childTnLst>
                          </p:cTn>
                        </p:par>
                      </p:childTnLst>
                    </p:cTn>
                  </p:par>
                  <p:par>
                    <p:cTn id="1844" fill="hold">
                      <p:stCondLst>
                        <p:cond delay="indefinite"/>
                      </p:stCondLst>
                      <p:childTnLst>
                        <p:par>
                          <p:cTn id="1845" fill="hold">
                            <p:stCondLst>
                              <p:cond delay="0"/>
                            </p:stCondLst>
                            <p:childTnLst>
                              <p:par>
                                <p:cTn id="1846" nodeType="clickEffect" fill="hold" presetClass="entr" presetID="1">
                                  <p:stCondLst>
                                    <p:cond delay="0"/>
                                  </p:stCondLst>
                                  <p:childTnLst>
                                    <p:set>
                                      <p:cBhvr>
                                        <p:cTn id="1847" dur="1" fill="hold">
                                          <p:stCondLst>
                                            <p:cond delay="0"/>
                                          </p:stCondLst>
                                        </p:cTn>
                                        <p:tgtEl>
                                          <p:spTgt spid="648">
                                            <p:txEl>
                                              <p:pRg st="529" end="59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0"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a:t>
            </a:r>
            <a:r>
              <a:rPr b="0" lang="en-US" sz="3600" spc="-58" strike="noStrike" cap="all">
                <a:solidFill>
                  <a:srgbClr val="d1282e"/>
                </a:solidFill>
                <a:uFill>
                  <a:solidFill>
                    <a:srgbClr val="ffffff"/>
                  </a:solidFill>
                </a:uFill>
                <a:latin typeface="Arial Black"/>
              </a:rPr>
              <a:t>Impute”, Defined:</a:t>
            </a:r>
            <a:endParaRPr b="0" lang="en-US" sz="1800" spc="-1" strike="noStrike">
              <a:solidFill>
                <a:srgbClr val="000000"/>
              </a:solidFill>
              <a:uFill>
                <a:solidFill>
                  <a:srgbClr val="ffffff"/>
                </a:solidFill>
              </a:uFill>
              <a:latin typeface="Arial"/>
            </a:endParaRPr>
          </a:p>
        </p:txBody>
      </p:sp>
      <p:sp>
        <p:nvSpPr>
          <p:cNvPr id="651"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000" spc="-1" strike="noStrike">
                <a:solidFill>
                  <a:srgbClr val="000000"/>
                </a:solidFill>
                <a:uFill>
                  <a:solidFill>
                    <a:srgbClr val="ffffff"/>
                  </a:solidFill>
                </a:uFill>
                <a:latin typeface="Arial"/>
              </a:rPr>
              <a:t>Greek, </a:t>
            </a:r>
            <a:r>
              <a:rPr b="1" i="1" lang="en-US" sz="2000" spc="-1" strike="noStrike">
                <a:solidFill>
                  <a:srgbClr val="000000"/>
                </a:solidFill>
                <a:uFill>
                  <a:solidFill>
                    <a:srgbClr val="ffffff"/>
                  </a:solidFill>
                </a:uFill>
                <a:latin typeface="Arial"/>
              </a:rPr>
              <a:t>logizomai</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lang="en-US" sz="2000" spc="-1" strike="noStrike">
                <a:solidFill>
                  <a:srgbClr val="000000"/>
                </a:solidFill>
                <a:uFill>
                  <a:solidFill>
                    <a:srgbClr val="ffffff"/>
                  </a:solidFill>
                </a:uFill>
                <a:latin typeface="Arial"/>
              </a:rPr>
              <a:t>Gingrich:  1.</a:t>
            </a:r>
            <a:r>
              <a:rPr b="0" lang="en-US" sz="2000" spc="-1" strike="noStrike">
                <a:solidFill>
                  <a:srgbClr val="000000"/>
                </a:solidFill>
                <a:uFill>
                  <a:solidFill>
                    <a:srgbClr val="ffffff"/>
                  </a:solidFill>
                </a:uFill>
                <a:latin typeface="Arial"/>
              </a:rPr>
              <a:t> </a:t>
            </a:r>
            <a:r>
              <a:rPr b="1" i="1" lang="en-US" sz="2000" spc="-1" strike="noStrike">
                <a:solidFill>
                  <a:srgbClr val="000000"/>
                </a:solidFill>
                <a:uFill>
                  <a:solidFill>
                    <a:srgbClr val="ffffff"/>
                  </a:solidFill>
                </a:uFill>
                <a:latin typeface="Arial"/>
              </a:rPr>
              <a:t>reckon, calculate</a:t>
            </a:r>
            <a:r>
              <a:rPr b="1" lang="en-US" sz="2000" spc="-1" strike="noStrike">
                <a:solidFill>
                  <a:srgbClr val="000000"/>
                </a:solidFill>
                <a:uFill>
                  <a:solidFill>
                    <a:srgbClr val="ffffff"/>
                  </a:solidFill>
                </a:uFill>
                <a:latin typeface="Arial"/>
              </a:rPr>
              <a:t> </a:t>
            </a:r>
            <a:r>
              <a:rPr b="0" lang="en-US" sz="2000" spc="-1" strike="noStrike">
                <a:solidFill>
                  <a:srgbClr val="000000"/>
                </a:solidFill>
                <a:uFill>
                  <a:solidFill>
                    <a:srgbClr val="ffffff"/>
                  </a:solidFill>
                </a:uFill>
                <a:latin typeface="Arial"/>
              </a:rPr>
              <a:t>– </a:t>
            </a:r>
            <a:r>
              <a:rPr b="1" lang="en-US" sz="2000" spc="-1" strike="noStrike">
                <a:solidFill>
                  <a:srgbClr val="000000"/>
                </a:solidFill>
                <a:uFill>
                  <a:solidFill>
                    <a:srgbClr val="ffffff"/>
                  </a:solidFill>
                </a:uFill>
                <a:latin typeface="Arial"/>
              </a:rPr>
              <a:t>a.</a:t>
            </a:r>
            <a:r>
              <a:rPr b="0" lang="en-US" sz="2000" spc="-1" strike="noStrike">
                <a:solidFill>
                  <a:srgbClr val="000000"/>
                </a:solidFill>
                <a:uFill>
                  <a:solidFill>
                    <a:srgbClr val="ffffff"/>
                  </a:solidFill>
                </a:uFill>
                <a:latin typeface="Arial"/>
              </a:rPr>
              <a:t> </a:t>
            </a:r>
            <a:r>
              <a:rPr b="0" i="1" lang="en-US" sz="2000" spc="-1" strike="noStrike">
                <a:solidFill>
                  <a:srgbClr val="000000"/>
                </a:solidFill>
                <a:uFill>
                  <a:solidFill>
                    <a:srgbClr val="ffffff"/>
                  </a:solidFill>
                </a:uFill>
                <a:latin typeface="Arial"/>
              </a:rPr>
              <a:t>count, take into account </a:t>
            </a:r>
            <a:r>
              <a:rPr b="0" lang="en-US" sz="2000" spc="-1" strike="noStrike">
                <a:solidFill>
                  <a:srgbClr val="000000"/>
                </a:solidFill>
                <a:uFill>
                  <a:solidFill>
                    <a:srgbClr val="ffffff"/>
                  </a:solidFill>
                </a:uFill>
                <a:latin typeface="Arial"/>
              </a:rPr>
              <a:t>… </a:t>
            </a:r>
            <a:r>
              <a:rPr b="1" lang="en-US" sz="2000" spc="-1" strike="noStrike">
                <a:solidFill>
                  <a:srgbClr val="000000"/>
                </a:solidFill>
                <a:uFill>
                  <a:solidFill>
                    <a:srgbClr val="ffffff"/>
                  </a:solidFill>
                </a:uFill>
                <a:latin typeface="Arial"/>
              </a:rPr>
              <a:t>b.</a:t>
            </a:r>
            <a:r>
              <a:rPr b="0" lang="en-US" sz="2000" spc="-1" strike="noStrike">
                <a:solidFill>
                  <a:srgbClr val="000000"/>
                </a:solidFill>
                <a:uFill>
                  <a:solidFill>
                    <a:srgbClr val="ffffff"/>
                  </a:solidFill>
                </a:uFill>
                <a:latin typeface="Arial"/>
              </a:rPr>
              <a:t> </a:t>
            </a:r>
            <a:r>
              <a:rPr b="0" i="1" lang="en-US" sz="2000" spc="-1" strike="noStrike">
                <a:solidFill>
                  <a:srgbClr val="000000"/>
                </a:solidFill>
                <a:uFill>
                  <a:solidFill>
                    <a:srgbClr val="ffffff"/>
                  </a:solidFill>
                </a:uFill>
                <a:latin typeface="Arial"/>
              </a:rPr>
              <a:t>evaluate, estimate look upon as, consider </a:t>
            </a:r>
            <a:r>
              <a:rPr b="0" lang="en-US" sz="2000" spc="-1" strike="noStrike">
                <a:solidFill>
                  <a:srgbClr val="000000"/>
                </a:solidFill>
                <a:uFill>
                  <a:solidFill>
                    <a:srgbClr val="ffffff"/>
                  </a:solidFill>
                </a:uFill>
                <a:latin typeface="Arial"/>
              </a:rPr>
              <a:t>… </a:t>
            </a:r>
            <a:r>
              <a:rPr b="1" lang="en-US" sz="2000" spc="-1" strike="noStrike">
                <a:solidFill>
                  <a:srgbClr val="000000"/>
                </a:solidFill>
                <a:uFill>
                  <a:solidFill>
                    <a:srgbClr val="ffffff"/>
                  </a:solidFill>
                </a:uFill>
                <a:latin typeface="Arial"/>
              </a:rPr>
              <a:t>2.</a:t>
            </a:r>
            <a:r>
              <a:rPr b="0" lang="en-US" sz="2000" spc="-1" strike="noStrike">
                <a:solidFill>
                  <a:srgbClr val="000000"/>
                </a:solidFill>
                <a:uFill>
                  <a:solidFill>
                    <a:srgbClr val="ffffff"/>
                  </a:solidFill>
                </a:uFill>
                <a:latin typeface="Arial"/>
              </a:rPr>
              <a:t> </a:t>
            </a:r>
            <a:r>
              <a:rPr b="0" i="1" lang="en-US" sz="2000" spc="-1" strike="noStrike">
                <a:solidFill>
                  <a:srgbClr val="000000"/>
                </a:solidFill>
                <a:uFill>
                  <a:solidFill>
                    <a:srgbClr val="ffffff"/>
                  </a:solidFill>
                </a:uFill>
                <a:latin typeface="Arial"/>
              </a:rPr>
              <a:t>think (about), consider, let one’s mind dwell on … </a:t>
            </a:r>
            <a:r>
              <a:rPr b="1" i="1" lang="en-US" sz="2000" spc="-1" strike="noStrike">
                <a:solidFill>
                  <a:srgbClr val="000000"/>
                </a:solidFill>
                <a:uFill>
                  <a:solidFill>
                    <a:srgbClr val="ffffff"/>
                  </a:solidFill>
                </a:uFill>
                <a:latin typeface="Arial"/>
              </a:rPr>
              <a:t>3.</a:t>
            </a:r>
            <a:r>
              <a:rPr b="0" i="1" lang="en-US" sz="2000" spc="-1" strike="noStrike">
                <a:solidFill>
                  <a:srgbClr val="000000"/>
                </a:solidFill>
                <a:uFill>
                  <a:solidFill>
                    <a:srgbClr val="ffffff"/>
                  </a:solidFill>
                </a:uFill>
                <a:latin typeface="Arial"/>
              </a:rPr>
              <a:t> think, believe, be of the opinion</a:t>
            </a:r>
            <a:r>
              <a:rPr b="0" lang="en-US" sz="2000" spc="-1" strike="noStrike">
                <a:solidFill>
                  <a:srgbClr val="000000"/>
                </a:solidFill>
                <a:uFill>
                  <a:solidFill>
                    <a:srgbClr val="ffffff"/>
                  </a:solidFill>
                </a:uFill>
                <a:latin typeface="Arial"/>
              </a:rPr>
              <a:t> … [pg 119]</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lang="en-US" sz="2000" spc="-1" strike="noStrike">
                <a:solidFill>
                  <a:srgbClr val="000000"/>
                </a:solidFill>
                <a:uFill>
                  <a:solidFill>
                    <a:srgbClr val="ffffff"/>
                  </a:solidFill>
                </a:uFill>
                <a:latin typeface="Arial"/>
              </a:rPr>
              <a:t>Friberg:</a:t>
            </a:r>
            <a:r>
              <a:rPr b="0" lang="en-US" sz="2000" spc="-1" strike="noStrike">
                <a:solidFill>
                  <a:srgbClr val="000000"/>
                </a:solidFill>
                <a:uFill>
                  <a:solidFill>
                    <a:srgbClr val="ffffff"/>
                  </a:solidFill>
                </a:uFill>
                <a:latin typeface="Arial"/>
              </a:rPr>
              <a:t> from a basic meaning </a:t>
            </a:r>
            <a:r>
              <a:rPr b="0" i="1" lang="en-US" sz="2000" spc="-1" strike="noStrike">
                <a:solidFill>
                  <a:srgbClr val="000000"/>
                </a:solidFill>
                <a:uFill>
                  <a:solidFill>
                    <a:srgbClr val="ffffff"/>
                  </a:solidFill>
                </a:uFill>
                <a:latin typeface="Arial"/>
              </a:rPr>
              <a:t>think according to logical rules</a:t>
            </a:r>
            <a:r>
              <a:rPr b="0" lang="en-US" sz="2000" spc="-1" strike="noStrike">
                <a:solidFill>
                  <a:srgbClr val="000000"/>
                </a:solidFill>
                <a:uFill>
                  <a:solidFill>
                    <a:srgbClr val="ffffff"/>
                  </a:solidFill>
                </a:uFill>
                <a:latin typeface="Arial"/>
              </a:rPr>
              <a:t>; (1) as an objective reckoning; (a) as keeping a mental record </a:t>
            </a:r>
            <a:r>
              <a:rPr b="1" i="1" lang="en-US" sz="2000" spc="-1" strike="noStrike">
                <a:solidFill>
                  <a:srgbClr val="000000"/>
                </a:solidFill>
                <a:uFill>
                  <a:solidFill>
                    <a:srgbClr val="ffffff"/>
                  </a:solidFill>
                </a:uFill>
                <a:latin typeface="Arial"/>
              </a:rPr>
              <a:t>take into account, keep in mind, count (up)</a:t>
            </a:r>
            <a:r>
              <a:rPr b="0" lang="en-US" sz="2000" spc="-1" strike="noStrike">
                <a:solidFill>
                  <a:srgbClr val="000000"/>
                </a:solidFill>
                <a:uFill>
                  <a:solidFill>
                    <a:srgbClr val="ffffff"/>
                  </a:solidFill>
                </a:uFill>
                <a:latin typeface="Arial"/>
              </a:rPr>
              <a:t>; (b)</a:t>
            </a:r>
            <a:r>
              <a:rPr b="0" i="1" lang="en-US" sz="2000" spc="-1" strike="noStrike">
                <a:solidFill>
                  <a:srgbClr val="000000"/>
                </a:solidFill>
                <a:uFill>
                  <a:solidFill>
                    <a:srgbClr val="ffffff"/>
                  </a:solidFill>
                </a:uFill>
                <a:latin typeface="Arial"/>
              </a:rPr>
              <a:t> </a:t>
            </a:r>
            <a:r>
              <a:rPr b="1" i="1" lang="en-US" sz="2000" spc="-1" strike="noStrike">
                <a:solidFill>
                  <a:srgbClr val="000000"/>
                </a:solidFill>
                <a:uFill>
                  <a:solidFill>
                    <a:srgbClr val="ffffff"/>
                  </a:solidFill>
                </a:uFill>
                <a:latin typeface="Arial"/>
              </a:rPr>
              <a:t>charge</a:t>
            </a:r>
            <a:r>
              <a:rPr b="0" lang="en-US" sz="2000" spc="-1" strike="noStrike">
                <a:solidFill>
                  <a:srgbClr val="000000"/>
                </a:solidFill>
                <a:uFill>
                  <a:solidFill>
                    <a:srgbClr val="ffffff"/>
                  </a:solidFill>
                </a:uFill>
                <a:latin typeface="Arial"/>
              </a:rPr>
              <a:t> or </a:t>
            </a:r>
            <a:r>
              <a:rPr b="1" i="1" lang="en-US" sz="2000" spc="-1" strike="noStrike">
                <a:solidFill>
                  <a:srgbClr val="000000"/>
                </a:solidFill>
                <a:uFill>
                  <a:solidFill>
                    <a:srgbClr val="ffffff"/>
                  </a:solidFill>
                </a:uFill>
                <a:latin typeface="Arial"/>
              </a:rPr>
              <a:t>credit</a:t>
            </a:r>
            <a:r>
              <a:rPr b="0" i="1" lang="en-US" sz="2000" spc="-1" strike="noStrike">
                <a:solidFill>
                  <a:srgbClr val="000000"/>
                </a:solidFill>
                <a:uFill>
                  <a:solidFill>
                    <a:srgbClr val="ffffff"/>
                  </a:solidFill>
                </a:uFill>
                <a:latin typeface="Arial"/>
              </a:rPr>
              <a:t> to </a:t>
            </a:r>
            <a:r>
              <a:rPr b="0" lang="en-US" sz="2000" spc="-1" strike="noStrike">
                <a:solidFill>
                  <a:srgbClr val="000000"/>
                </a:solidFill>
                <a:uFill>
                  <a:solidFill>
                    <a:srgbClr val="ffffff"/>
                  </a:solidFill>
                </a:uFill>
                <a:latin typeface="Arial"/>
              </a:rPr>
              <a:t>someone’s account, </a:t>
            </a:r>
            <a:r>
              <a:rPr b="1" i="1" lang="en-US" sz="2000" spc="-1" strike="noStrike">
                <a:solidFill>
                  <a:srgbClr val="000000"/>
                </a:solidFill>
                <a:uFill>
                  <a:solidFill>
                    <a:srgbClr val="ffffff"/>
                  </a:solidFill>
                </a:uFill>
                <a:latin typeface="Arial"/>
              </a:rPr>
              <a:t>reckon to</a:t>
            </a:r>
            <a:r>
              <a:rPr b="0" lang="en-US" sz="2000" spc="-1" strike="noStrike">
                <a:solidFill>
                  <a:srgbClr val="000000"/>
                </a:solidFill>
                <a:uFill>
                  <a:solidFill>
                    <a:srgbClr val="ffffff"/>
                  </a:solidFill>
                </a:uFill>
                <a:latin typeface="Arial"/>
              </a:rPr>
              <a:t>; (2) as the result of an objective evaluation</a:t>
            </a:r>
            <a:r>
              <a:rPr b="0" i="1" lang="en-US" sz="2000" spc="-1" strike="noStrike">
                <a:solidFill>
                  <a:srgbClr val="000000"/>
                </a:solidFill>
                <a:uFill>
                  <a:solidFill>
                    <a:srgbClr val="ffffff"/>
                  </a:solidFill>
                </a:uFill>
                <a:latin typeface="Arial"/>
              </a:rPr>
              <a:t> consider, look on as, regard as</a:t>
            </a:r>
            <a:r>
              <a:rPr b="0" lang="en-US" sz="2000" spc="-1" strike="noStrike">
                <a:solidFill>
                  <a:srgbClr val="000000"/>
                </a:solidFill>
                <a:uFill>
                  <a:solidFill>
                    <a:srgbClr val="ffffff"/>
                  </a:solidFill>
                </a:uFill>
                <a:latin typeface="Arial"/>
              </a:rPr>
              <a:t> (3) as a subjective act of thought </a:t>
            </a:r>
            <a:r>
              <a:rPr b="0" i="1" lang="en-US" sz="2000" spc="-1" strike="noStrike">
                <a:solidFill>
                  <a:srgbClr val="000000"/>
                </a:solidFill>
                <a:uFill>
                  <a:solidFill>
                    <a:srgbClr val="ffffff"/>
                  </a:solidFill>
                </a:uFill>
                <a:latin typeface="Arial"/>
              </a:rPr>
              <a:t>have in mind, ponder, think (about)</a:t>
            </a:r>
            <a:r>
              <a:rPr b="0" lang="en-US" sz="2000" spc="-1" strike="noStrike">
                <a:solidFill>
                  <a:srgbClr val="000000"/>
                </a:solidFill>
                <a:uFill>
                  <a:solidFill>
                    <a:srgbClr val="ffffff"/>
                  </a:solidFill>
                </a:uFill>
                <a:latin typeface="Arial"/>
              </a:rPr>
              <a:t> …</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i="1" lang="en-US" sz="2000" spc="-1" strike="noStrike">
                <a:solidFill>
                  <a:srgbClr val="000000"/>
                </a:solidFill>
                <a:uFill>
                  <a:solidFill>
                    <a:srgbClr val="ffffff"/>
                  </a:solidFill>
                </a:uFill>
                <a:latin typeface="Arial"/>
              </a:rPr>
              <a:t>“</a:t>
            </a:r>
            <a:r>
              <a:rPr b="0" i="1" lang="en-US" sz="2000" spc="-1" strike="noStrike">
                <a:solidFill>
                  <a:srgbClr val="000000"/>
                </a:solidFill>
                <a:uFill>
                  <a:solidFill>
                    <a:srgbClr val="ffffff"/>
                  </a:solidFill>
                </a:uFill>
                <a:latin typeface="Arial"/>
              </a:rPr>
              <a:t>Impute”</a:t>
            </a:r>
            <a:r>
              <a:rPr b="0" lang="en-US" sz="2000" spc="-1" strike="noStrike">
                <a:solidFill>
                  <a:srgbClr val="000000"/>
                </a:solidFill>
                <a:uFill>
                  <a:solidFill>
                    <a:srgbClr val="ffffff"/>
                  </a:solidFill>
                </a:uFill>
                <a:latin typeface="Arial"/>
              </a:rPr>
              <a:t> is not defined and </a:t>
            </a:r>
            <a:r>
              <a:rPr b="1" i="1" lang="en-US" sz="2000" spc="-1" strike="noStrike">
                <a:solidFill>
                  <a:srgbClr val="000000"/>
                </a:solidFill>
                <a:uFill>
                  <a:solidFill>
                    <a:srgbClr val="ffffff"/>
                  </a:solidFill>
                </a:uFill>
                <a:latin typeface="Arial"/>
              </a:rPr>
              <a:t>never</a:t>
            </a:r>
            <a:r>
              <a:rPr b="0" lang="en-US" sz="2000" spc="-1" strike="noStrike">
                <a:solidFill>
                  <a:srgbClr val="000000"/>
                </a:solidFill>
                <a:uFill>
                  <a:solidFill>
                    <a:srgbClr val="ffffff"/>
                  </a:solidFill>
                </a:uFill>
                <a:latin typeface="Arial"/>
              </a:rPr>
              <a:t> used in the Bible as </a:t>
            </a:r>
            <a:r>
              <a:rPr b="0" i="1" lang="en-US" sz="2000" spc="-1" strike="noStrike">
                <a:solidFill>
                  <a:srgbClr val="000000"/>
                </a:solidFill>
                <a:uFill>
                  <a:solidFill>
                    <a:srgbClr val="ffffff"/>
                  </a:solidFill>
                </a:uFill>
                <a:latin typeface="Arial"/>
              </a:rPr>
              <a:t>“transfer”</a:t>
            </a:r>
            <a:r>
              <a:rPr b="0" lang="en-US" sz="20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652" name="TextShape 3"/>
          <p:cNvSpPr txBox="1"/>
          <p:nvPr/>
        </p:nvSpPr>
        <p:spPr>
          <a:xfrm rot="16200000">
            <a:off x="8391600" y="4368600"/>
            <a:ext cx="986400" cy="364680"/>
          </a:xfrm>
          <a:prstGeom prst="rect">
            <a:avLst/>
          </a:prstGeom>
          <a:noFill/>
          <a:ln>
            <a:noFill/>
          </a:ln>
        </p:spPr>
        <p:txBody>
          <a:bodyPr anchor="ctr"/>
          <a:p>
            <a:pPr>
              <a:lnSpc>
                <a:spcPct val="100000"/>
              </a:lnSpc>
            </a:pPr>
            <a:fld id="{7B7708C3-3D1C-4DD8-8146-8EB5C1D7C34D}"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848" dur="indefinite" restart="never" nodeType="tmRoot">
          <p:childTnLst>
            <p:seq>
              <p:cTn id="1849" dur="indefinite" nodeType="mainSeq">
                <p:childTnLst>
                  <p:par>
                    <p:cTn id="1850" fill="hold">
                      <p:stCondLst>
                        <p:cond delay="0"/>
                      </p:stCondLst>
                      <p:childTnLst>
                        <p:par>
                          <p:cTn id="1851" fill="hold">
                            <p:stCondLst>
                              <p:cond delay="0"/>
                            </p:stCondLst>
                            <p:childTnLst>
                              <p:par>
                                <p:cTn id="1852" nodeType="afterEffect" fill="hold" presetClass="entr" presetID="10">
                                  <p:stCondLst>
                                    <p:cond delay="2000"/>
                                  </p:stCondLst>
                                  <p:childTnLst>
                                    <p:set>
                                      <p:cBhvr>
                                        <p:cTn id="1853" dur="1" fill="hold">
                                          <p:stCondLst>
                                            <p:cond delay="0"/>
                                          </p:stCondLst>
                                        </p:cTn>
                                        <p:tgtEl>
                                          <p:spTgt spid="651">
                                            <p:txEl>
                                              <p:pRg st="17" end="230"/>
                                            </p:txEl>
                                          </p:spTgt>
                                        </p:tgtEl>
                                        <p:attrNameLst>
                                          <p:attrName>style.visibility</p:attrName>
                                        </p:attrNameLst>
                                      </p:cBhvr>
                                      <p:to>
                                        <p:strVal val="visible"/>
                                      </p:to>
                                    </p:set>
                                    <p:animEffect filter="fade" transition="in">
                                      <p:cBhvr additive="repl">
                                        <p:cTn id="1854" dur="500"/>
                                        <p:tgtEl>
                                          <p:spTgt spid="651">
                                            <p:txEl>
                                              <p:pRg st="17" end="230"/>
                                            </p:txEl>
                                          </p:spTgt>
                                        </p:tgtEl>
                                      </p:cBhvr>
                                    </p:animEffect>
                                  </p:childTnLst>
                                </p:cTn>
                              </p:par>
                            </p:childTnLst>
                          </p:cTn>
                        </p:par>
                        <p:par>
                          <p:cTn id="1855" fill="hold">
                            <p:stCondLst>
                              <p:cond delay="2500"/>
                            </p:stCondLst>
                            <p:childTnLst>
                              <p:par>
                                <p:cTn id="1856" nodeType="afterEffect" fill="hold" presetClass="entr" presetID="10">
                                  <p:stCondLst>
                                    <p:cond delay="2000"/>
                                  </p:stCondLst>
                                  <p:childTnLst>
                                    <p:set>
                                      <p:cBhvr>
                                        <p:cTn id="1857" dur="1" fill="hold">
                                          <p:stCondLst>
                                            <p:cond delay="0"/>
                                          </p:stCondLst>
                                        </p:cTn>
                                        <p:tgtEl>
                                          <p:spTgt spid="651">
                                            <p:txEl>
                                              <p:pRg st="230" end="605"/>
                                            </p:txEl>
                                          </p:spTgt>
                                        </p:tgtEl>
                                        <p:attrNameLst>
                                          <p:attrName>style.visibility</p:attrName>
                                        </p:attrNameLst>
                                      </p:cBhvr>
                                      <p:to>
                                        <p:strVal val="visible"/>
                                      </p:to>
                                    </p:set>
                                    <p:animEffect filter="fade" transition="in">
                                      <p:cBhvr additive="repl">
                                        <p:cTn id="1858" dur="500"/>
                                        <p:tgtEl>
                                          <p:spTgt spid="651">
                                            <p:txEl>
                                              <p:pRg st="230" end="605"/>
                                            </p:txEl>
                                          </p:spTgt>
                                        </p:tgtEl>
                                      </p:cBhvr>
                                    </p:animEffect>
                                  </p:childTnLst>
                                </p:cTn>
                              </p:par>
                            </p:childTnLst>
                          </p:cTn>
                        </p:par>
                      </p:childTnLst>
                    </p:cTn>
                  </p:par>
                  <p:par>
                    <p:cTn id="1859" fill="hold">
                      <p:stCondLst>
                        <p:cond delay="indefinite"/>
                      </p:stCondLst>
                      <p:childTnLst>
                        <p:par>
                          <p:cTn id="1860" fill="hold">
                            <p:stCondLst>
                              <p:cond delay="0"/>
                            </p:stCondLst>
                            <p:childTnLst>
                              <p:par>
                                <p:cTn id="1861" nodeType="clickEffect" fill="hold" presetClass="entr" presetID="10">
                                  <p:stCondLst>
                                    <p:cond delay="0"/>
                                  </p:stCondLst>
                                  <p:childTnLst>
                                    <p:set>
                                      <p:cBhvr>
                                        <p:cTn id="1862" dur="1" fill="hold">
                                          <p:stCondLst>
                                            <p:cond delay="0"/>
                                          </p:stCondLst>
                                        </p:cTn>
                                        <p:tgtEl>
                                          <p:spTgt spid="651">
                                            <p:txEl>
                                              <p:pRg st="605" end="672"/>
                                            </p:txEl>
                                          </p:spTgt>
                                        </p:tgtEl>
                                        <p:attrNameLst>
                                          <p:attrName>style.visibility</p:attrName>
                                        </p:attrNameLst>
                                      </p:cBhvr>
                                      <p:to>
                                        <p:strVal val="visible"/>
                                      </p:to>
                                    </p:set>
                                    <p:animEffect filter="fade" transition="in">
                                      <p:cBhvr additive="repl">
                                        <p:cTn id="1863" dur="500"/>
                                        <p:tgtEl>
                                          <p:spTgt spid="651">
                                            <p:txEl>
                                              <p:pRg st="605" end="67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3"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Impute = Account, Reckon</a:t>
            </a:r>
            <a:endParaRPr b="0" lang="en-US" sz="1800" spc="-1" strike="noStrike">
              <a:solidFill>
                <a:srgbClr val="000000"/>
              </a:solidFill>
              <a:uFill>
                <a:solidFill>
                  <a:srgbClr val="ffffff"/>
                </a:solidFill>
              </a:uFill>
              <a:latin typeface="Arial"/>
            </a:endParaRPr>
          </a:p>
        </p:txBody>
      </p:sp>
      <p:sp>
        <p:nvSpPr>
          <p:cNvPr id="654" name="TextShape 2"/>
          <p:cNvSpPr txBox="1"/>
          <p:nvPr/>
        </p:nvSpPr>
        <p:spPr>
          <a:xfrm>
            <a:off x="457200" y="617400"/>
            <a:ext cx="8229240" cy="4320360"/>
          </a:xfrm>
          <a:prstGeom prst="rect">
            <a:avLst/>
          </a:prstGeom>
          <a:noFill/>
          <a:ln>
            <a:noFill/>
          </a:ln>
        </p:spPr>
        <p:txBody>
          <a:bodyPr/>
          <a:p>
            <a:pPr>
              <a:lnSpc>
                <a:spcPct val="100000"/>
              </a:lnSpc>
            </a:pPr>
            <a:r>
              <a:rPr b="0" i="1" lang="en-US" sz="2200" spc="-1" strike="noStrike">
                <a:solidFill>
                  <a:srgbClr val="000000"/>
                </a:solidFill>
                <a:uFill>
                  <a:solidFill>
                    <a:srgbClr val="ffffff"/>
                  </a:solidFill>
                </a:uFill>
                <a:latin typeface="Arial"/>
              </a:rPr>
              <a:t>For if Abraham was </a:t>
            </a:r>
            <a:r>
              <a:rPr b="1" i="1" lang="en-US" sz="2200" spc="-1" strike="noStrike" u="sng">
                <a:solidFill>
                  <a:srgbClr val="000000"/>
                </a:solidFill>
                <a:uFill>
                  <a:solidFill>
                    <a:srgbClr val="ffffff"/>
                  </a:solidFill>
                </a:uFill>
                <a:latin typeface="Arial"/>
              </a:rPr>
              <a:t>justified by works</a:t>
            </a:r>
            <a:r>
              <a:rPr b="1" i="1" lang="en-US" sz="2200" spc="-1" strike="noStrike">
                <a:solidFill>
                  <a:srgbClr val="000000"/>
                </a:solidFill>
                <a:uFill>
                  <a:solidFill>
                    <a:srgbClr val="ffffff"/>
                  </a:solidFill>
                </a:uFill>
                <a:latin typeface="Arial"/>
              </a:rPr>
              <a:t>, he has </a:t>
            </a:r>
            <a:r>
              <a:rPr b="1" i="1" lang="en-US" sz="2200" spc="-1" strike="noStrike" u="sng">
                <a:solidFill>
                  <a:srgbClr val="000000"/>
                </a:solidFill>
                <a:uFill>
                  <a:solidFill>
                    <a:srgbClr val="ffffff"/>
                  </a:solidFill>
                </a:uFill>
                <a:latin typeface="Arial"/>
              </a:rPr>
              <a:t>something to boast</a:t>
            </a:r>
            <a:r>
              <a:rPr b="0" i="1" lang="en-US" sz="2200" spc="-1" strike="noStrike">
                <a:solidFill>
                  <a:srgbClr val="000000"/>
                </a:solidFill>
                <a:uFill>
                  <a:solidFill>
                    <a:srgbClr val="ffffff"/>
                  </a:solidFill>
                </a:uFill>
                <a:latin typeface="Arial"/>
              </a:rPr>
              <a:t> about, but not before God. For what does the Scripture say? “</a:t>
            </a:r>
            <a:r>
              <a:rPr b="1" i="1" lang="en-US" sz="2200" spc="-1" strike="noStrike">
                <a:solidFill>
                  <a:srgbClr val="000000"/>
                </a:solidFill>
                <a:uFill>
                  <a:solidFill>
                    <a:srgbClr val="ffffff"/>
                  </a:solidFill>
                </a:uFill>
                <a:latin typeface="Arial"/>
              </a:rPr>
              <a:t>Abraham </a:t>
            </a:r>
            <a:r>
              <a:rPr b="1" i="1" lang="en-US" sz="2200" spc="-1" strike="noStrike" u="sng">
                <a:solidFill>
                  <a:srgbClr val="000000"/>
                </a:solidFill>
                <a:uFill>
                  <a:solidFill>
                    <a:srgbClr val="ffffff"/>
                  </a:solidFill>
                </a:uFill>
                <a:latin typeface="Arial"/>
              </a:rPr>
              <a:t>believed</a:t>
            </a:r>
            <a:r>
              <a:rPr b="1" i="1" lang="en-US" sz="2200" spc="-1" strike="noStrike">
                <a:solidFill>
                  <a:srgbClr val="000000"/>
                </a:solidFill>
                <a:uFill>
                  <a:solidFill>
                    <a:srgbClr val="ffffff"/>
                  </a:solidFill>
                </a:uFill>
                <a:latin typeface="Arial"/>
              </a:rPr>
              <a:t> God, and </a:t>
            </a:r>
            <a:r>
              <a:rPr b="1" i="1" lang="en-US" sz="2200" spc="-1" strike="noStrike" u="sng">
                <a:solidFill>
                  <a:srgbClr val="000000"/>
                </a:solidFill>
                <a:uFill>
                  <a:solidFill>
                    <a:srgbClr val="ffffff"/>
                  </a:solidFill>
                </a:uFill>
                <a:latin typeface="Arial"/>
              </a:rPr>
              <a:t>it</a:t>
            </a:r>
            <a:r>
              <a:rPr b="1" i="1" lang="en-US" sz="2200" spc="-1" strike="noStrike">
                <a:solidFill>
                  <a:srgbClr val="000000"/>
                </a:solidFill>
                <a:uFill>
                  <a:solidFill>
                    <a:srgbClr val="ffffff"/>
                  </a:solidFill>
                </a:uFill>
                <a:latin typeface="Arial"/>
              </a:rPr>
              <a:t> was </a:t>
            </a:r>
            <a:r>
              <a:rPr b="1" i="1" lang="en-US" sz="2200" spc="-1" strike="noStrike" u="sng">
                <a:solidFill>
                  <a:srgbClr val="d1282e"/>
                </a:solidFill>
                <a:uFill>
                  <a:solidFill>
                    <a:srgbClr val="ffffff"/>
                  </a:solidFill>
                </a:uFill>
                <a:latin typeface="Arial"/>
              </a:rPr>
              <a:t>accounted</a:t>
            </a:r>
            <a:r>
              <a:rPr b="1" i="1" lang="en-US" sz="2200" spc="-1" strike="noStrike" u="sng">
                <a:solidFill>
                  <a:srgbClr val="000000"/>
                </a:solidFill>
                <a:uFill>
                  <a:solidFill>
                    <a:srgbClr val="ffffff"/>
                  </a:solidFill>
                </a:uFill>
                <a:latin typeface="Arial"/>
              </a:rPr>
              <a:t> to him for righteousness</a:t>
            </a:r>
            <a:r>
              <a:rPr b="0" i="1" lang="en-US" sz="2200" spc="-1" strike="noStrike">
                <a:solidFill>
                  <a:srgbClr val="000000"/>
                </a:solidFill>
                <a:uFill>
                  <a:solidFill>
                    <a:srgbClr val="ffffff"/>
                  </a:solidFill>
                </a:uFill>
                <a:latin typeface="Arial"/>
              </a:rPr>
              <a:t>.” Now </a:t>
            </a:r>
            <a:r>
              <a:rPr b="1" i="1" lang="en-US" sz="2200" spc="-1" strike="noStrike">
                <a:solidFill>
                  <a:srgbClr val="000000"/>
                </a:solidFill>
                <a:uFill>
                  <a:solidFill>
                    <a:srgbClr val="ffffff"/>
                  </a:solidFill>
                </a:uFill>
                <a:latin typeface="Arial"/>
              </a:rPr>
              <a:t>to him who </a:t>
            </a:r>
            <a:r>
              <a:rPr b="1" i="1" lang="en-US" sz="2200" spc="-1" strike="noStrike" u="sng">
                <a:solidFill>
                  <a:srgbClr val="000000"/>
                </a:solidFill>
                <a:uFill>
                  <a:solidFill>
                    <a:srgbClr val="ffffff"/>
                  </a:solidFill>
                </a:uFill>
                <a:latin typeface="Arial"/>
              </a:rPr>
              <a:t>works</a:t>
            </a:r>
            <a:r>
              <a:rPr b="1" i="1" lang="en-US" sz="2200" spc="-1" strike="noStrike">
                <a:solidFill>
                  <a:srgbClr val="000000"/>
                </a:solidFill>
                <a:uFill>
                  <a:solidFill>
                    <a:srgbClr val="ffffff"/>
                  </a:solidFill>
                </a:uFill>
                <a:latin typeface="Arial"/>
              </a:rPr>
              <a:t>, the wages are </a:t>
            </a:r>
            <a:r>
              <a:rPr b="1" i="1" lang="en-US" sz="2200" spc="-1" strike="noStrike" u="sng">
                <a:solidFill>
                  <a:srgbClr val="000000"/>
                </a:solidFill>
                <a:uFill>
                  <a:solidFill>
                    <a:srgbClr val="ffffff"/>
                  </a:solidFill>
                </a:uFill>
                <a:latin typeface="Arial"/>
              </a:rPr>
              <a:t>not</a:t>
            </a:r>
            <a:r>
              <a:rPr b="1" i="1" lang="en-US" sz="2200" spc="-1" strike="noStrike">
                <a:solidFill>
                  <a:srgbClr val="000000"/>
                </a:solidFill>
                <a:uFill>
                  <a:solidFill>
                    <a:srgbClr val="ffffff"/>
                  </a:solidFill>
                </a:uFill>
                <a:latin typeface="Arial"/>
              </a:rPr>
              <a:t> </a:t>
            </a:r>
            <a:r>
              <a:rPr b="1" i="1" lang="en-US" sz="2200" spc="-1" strike="noStrike" u="sng">
                <a:solidFill>
                  <a:srgbClr val="d1282e"/>
                </a:solidFill>
                <a:uFill>
                  <a:solidFill>
                    <a:srgbClr val="ffffff"/>
                  </a:solidFill>
                </a:uFill>
                <a:latin typeface="Arial"/>
              </a:rPr>
              <a:t>counted</a:t>
            </a:r>
            <a:r>
              <a:rPr b="1" i="1" lang="en-US" sz="2200" spc="-1" strike="noStrike">
                <a:solidFill>
                  <a:srgbClr val="d1282e"/>
                </a:solidFill>
                <a:uFill>
                  <a:solidFill>
                    <a:srgbClr val="ffffff"/>
                  </a:solidFill>
                </a:uFill>
                <a:latin typeface="Arial"/>
              </a:rPr>
              <a:t> </a:t>
            </a:r>
            <a:r>
              <a:rPr b="1" i="1" lang="en-US" sz="2200" spc="-1" strike="noStrike">
                <a:solidFill>
                  <a:srgbClr val="000000"/>
                </a:solidFill>
                <a:uFill>
                  <a:solidFill>
                    <a:srgbClr val="ffffff"/>
                  </a:solidFill>
                </a:uFill>
                <a:latin typeface="Arial"/>
              </a:rPr>
              <a:t>as </a:t>
            </a:r>
            <a:r>
              <a:rPr b="1" i="1" lang="en-US" sz="2200" spc="-1" strike="noStrike" u="sng">
                <a:solidFill>
                  <a:srgbClr val="000000"/>
                </a:solidFill>
                <a:uFill>
                  <a:solidFill>
                    <a:srgbClr val="ffffff"/>
                  </a:solidFill>
                </a:uFill>
                <a:latin typeface="Arial"/>
              </a:rPr>
              <a:t>grace</a:t>
            </a:r>
            <a:r>
              <a:rPr b="1" i="1" lang="en-US" sz="2200" spc="-1" strike="noStrike">
                <a:solidFill>
                  <a:srgbClr val="000000"/>
                </a:solidFill>
                <a:uFill>
                  <a:solidFill>
                    <a:srgbClr val="ffffff"/>
                  </a:solidFill>
                </a:uFill>
                <a:latin typeface="Arial"/>
              </a:rPr>
              <a:t> but as </a:t>
            </a:r>
            <a:r>
              <a:rPr b="1" i="1" lang="en-US" sz="2200" spc="-1" strike="noStrike" u="sng">
                <a:solidFill>
                  <a:srgbClr val="000000"/>
                </a:solidFill>
                <a:uFill>
                  <a:solidFill>
                    <a:srgbClr val="ffffff"/>
                  </a:solidFill>
                </a:uFill>
                <a:latin typeface="Arial"/>
              </a:rPr>
              <a:t>debt</a:t>
            </a:r>
            <a:r>
              <a:rPr b="0" i="1" lang="en-US" sz="2200" spc="-1" strike="noStrike">
                <a:solidFill>
                  <a:srgbClr val="000000"/>
                </a:solidFill>
                <a:uFill>
                  <a:solidFill>
                    <a:srgbClr val="ffffff"/>
                  </a:solidFill>
                </a:uFill>
                <a:latin typeface="Arial"/>
              </a:rPr>
              <a:t>. But </a:t>
            </a:r>
            <a:r>
              <a:rPr b="1" i="1" lang="en-US" sz="2200" spc="-1" strike="noStrike">
                <a:solidFill>
                  <a:srgbClr val="000000"/>
                </a:solidFill>
                <a:uFill>
                  <a:solidFill>
                    <a:srgbClr val="ffffff"/>
                  </a:solidFill>
                </a:uFill>
                <a:latin typeface="Arial"/>
              </a:rPr>
              <a:t>to him who does not work but believes on Him </a:t>
            </a:r>
            <a:r>
              <a:rPr b="0" i="1" lang="en-US" sz="2200" spc="-1" strike="noStrike">
                <a:solidFill>
                  <a:srgbClr val="000000"/>
                </a:solidFill>
                <a:uFill>
                  <a:solidFill>
                    <a:srgbClr val="ffffff"/>
                  </a:solidFill>
                </a:uFill>
                <a:latin typeface="Arial"/>
              </a:rPr>
              <a:t>who justifies the ungodly, </a:t>
            </a:r>
            <a:r>
              <a:rPr b="1" i="1" lang="en-US" sz="2200" spc="-1" strike="noStrike">
                <a:solidFill>
                  <a:srgbClr val="000000"/>
                </a:solidFill>
                <a:uFill>
                  <a:solidFill>
                    <a:srgbClr val="ffffff"/>
                  </a:solidFill>
                </a:uFill>
                <a:latin typeface="Arial"/>
              </a:rPr>
              <a:t>his faith is </a:t>
            </a:r>
            <a:r>
              <a:rPr b="1" i="1" lang="en-US" sz="2200" spc="-1" strike="noStrike" u="sng">
                <a:solidFill>
                  <a:srgbClr val="d1282e"/>
                </a:solidFill>
                <a:uFill>
                  <a:solidFill>
                    <a:srgbClr val="ffffff"/>
                  </a:solidFill>
                </a:uFill>
                <a:latin typeface="Arial"/>
              </a:rPr>
              <a:t>accounted</a:t>
            </a:r>
            <a:r>
              <a:rPr b="1" i="1" lang="en-US" sz="2200" spc="-1" strike="noStrike">
                <a:solidFill>
                  <a:srgbClr val="d1282e"/>
                </a:solidFill>
                <a:uFill>
                  <a:solidFill>
                    <a:srgbClr val="ffffff"/>
                  </a:solidFill>
                </a:uFill>
                <a:latin typeface="Arial"/>
              </a:rPr>
              <a:t> </a:t>
            </a:r>
            <a:r>
              <a:rPr b="1" i="1" lang="en-US" sz="2200" spc="-1" strike="noStrike">
                <a:solidFill>
                  <a:srgbClr val="000000"/>
                </a:solidFill>
                <a:uFill>
                  <a:solidFill>
                    <a:srgbClr val="ffffff"/>
                  </a:solidFill>
                </a:uFill>
                <a:latin typeface="Arial"/>
              </a:rPr>
              <a:t>for righteousness</a:t>
            </a:r>
            <a:r>
              <a:rPr b="0" i="1" lang="en-US" sz="2200" spc="-1" strike="noStrike">
                <a:solidFill>
                  <a:srgbClr val="000000"/>
                </a:solidFill>
                <a:uFill>
                  <a:solidFill>
                    <a:srgbClr val="ffffff"/>
                  </a:solidFill>
                </a:uFill>
                <a:latin typeface="Arial"/>
              </a:rPr>
              <a:t>, just as David also describes the blessedness of the man to whom </a:t>
            </a:r>
            <a:r>
              <a:rPr b="1" i="1" lang="en-US" sz="2200" spc="-1" strike="noStrike">
                <a:solidFill>
                  <a:srgbClr val="000000"/>
                </a:solidFill>
                <a:uFill>
                  <a:solidFill>
                    <a:srgbClr val="ffffff"/>
                  </a:solidFill>
                </a:uFill>
                <a:latin typeface="Arial"/>
              </a:rPr>
              <a:t>God </a:t>
            </a:r>
            <a:r>
              <a:rPr b="1" i="1" lang="en-US" sz="2200" spc="-1" strike="noStrike" u="sng">
                <a:solidFill>
                  <a:srgbClr val="d1282e"/>
                </a:solidFill>
                <a:uFill>
                  <a:solidFill>
                    <a:srgbClr val="ffffff"/>
                  </a:solidFill>
                </a:uFill>
                <a:latin typeface="Arial"/>
              </a:rPr>
              <a:t>imputes</a:t>
            </a:r>
            <a:r>
              <a:rPr b="1" i="1" lang="en-US" sz="2200" spc="-1" strike="noStrike" u="sng">
                <a:solidFill>
                  <a:srgbClr val="000000"/>
                </a:solidFill>
                <a:uFill>
                  <a:solidFill>
                    <a:srgbClr val="ffffff"/>
                  </a:solidFill>
                </a:uFill>
                <a:latin typeface="Arial"/>
              </a:rPr>
              <a:t> righteousness</a:t>
            </a:r>
            <a:r>
              <a:rPr b="1" i="1" lang="en-US" sz="2200" spc="-1" strike="noStrike">
                <a:solidFill>
                  <a:srgbClr val="000000"/>
                </a:solidFill>
                <a:uFill>
                  <a:solidFill>
                    <a:srgbClr val="ffffff"/>
                  </a:solidFill>
                </a:uFill>
                <a:latin typeface="Arial"/>
              </a:rPr>
              <a:t> apart from works</a:t>
            </a:r>
            <a:r>
              <a:rPr b="0" i="1" lang="en-US" sz="2200" spc="-1" strike="noStrike">
                <a:solidFill>
                  <a:srgbClr val="000000"/>
                </a:solidFill>
                <a:uFill>
                  <a:solidFill>
                    <a:srgbClr val="ffffff"/>
                  </a:solidFill>
                </a:uFill>
                <a:latin typeface="Arial"/>
              </a:rPr>
              <a:t>: “Blessed are those whose </a:t>
            </a:r>
            <a:r>
              <a:rPr b="1" i="1" lang="en-US" sz="2200" spc="-1" strike="noStrike">
                <a:solidFill>
                  <a:srgbClr val="000000"/>
                </a:solidFill>
                <a:uFill>
                  <a:solidFill>
                    <a:srgbClr val="ffffff"/>
                  </a:solidFill>
                </a:uFill>
                <a:latin typeface="Arial"/>
              </a:rPr>
              <a:t>lawless deeds are forgiven</a:t>
            </a:r>
            <a:r>
              <a:rPr b="0" i="1" lang="en-US" sz="2200" spc="-1" strike="noStrike">
                <a:solidFill>
                  <a:srgbClr val="000000"/>
                </a:solidFill>
                <a:uFill>
                  <a:solidFill>
                    <a:srgbClr val="ffffff"/>
                  </a:solidFill>
                </a:uFill>
                <a:latin typeface="Arial"/>
              </a:rPr>
              <a:t>, And whose </a:t>
            </a:r>
            <a:r>
              <a:rPr b="1" i="1" lang="en-US" sz="2200" spc="-1" strike="noStrike">
                <a:solidFill>
                  <a:srgbClr val="000000"/>
                </a:solidFill>
                <a:uFill>
                  <a:solidFill>
                    <a:srgbClr val="ffffff"/>
                  </a:solidFill>
                </a:uFill>
                <a:latin typeface="Arial"/>
              </a:rPr>
              <a:t>sins are covered</a:t>
            </a:r>
            <a:r>
              <a:rPr b="0" i="1" lang="en-US" sz="2200" spc="-1" strike="noStrike">
                <a:solidFill>
                  <a:srgbClr val="000000"/>
                </a:solidFill>
                <a:uFill>
                  <a:solidFill>
                    <a:srgbClr val="ffffff"/>
                  </a:solidFill>
                </a:uFill>
                <a:latin typeface="Arial"/>
              </a:rPr>
              <a:t>; </a:t>
            </a:r>
            <a:r>
              <a:rPr b="1" i="1" lang="en-US" sz="2200" spc="-1" strike="noStrike">
                <a:solidFill>
                  <a:srgbClr val="000000"/>
                </a:solidFill>
                <a:uFill>
                  <a:solidFill>
                    <a:srgbClr val="ffffff"/>
                  </a:solidFill>
                </a:uFill>
                <a:latin typeface="Arial"/>
              </a:rPr>
              <a:t>Blessed is the man to whom the LORD shall </a:t>
            </a:r>
            <a:r>
              <a:rPr b="1" i="1" lang="en-US" sz="2200" spc="-1" strike="noStrike" u="sng">
                <a:solidFill>
                  <a:srgbClr val="000000"/>
                </a:solidFill>
                <a:uFill>
                  <a:solidFill>
                    <a:srgbClr val="ffffff"/>
                  </a:solidFill>
                </a:uFill>
                <a:latin typeface="Arial"/>
              </a:rPr>
              <a:t>not </a:t>
            </a:r>
            <a:r>
              <a:rPr b="1" i="1" lang="en-US" sz="2200" spc="-1" strike="noStrike" u="sng">
                <a:solidFill>
                  <a:srgbClr val="d1282e"/>
                </a:solidFill>
                <a:uFill>
                  <a:solidFill>
                    <a:srgbClr val="ffffff"/>
                  </a:solidFill>
                </a:uFill>
                <a:latin typeface="Arial"/>
              </a:rPr>
              <a:t>impute</a:t>
            </a:r>
            <a:r>
              <a:rPr b="1" i="1" lang="en-US" sz="2200" spc="-1" strike="noStrike" u="sng">
                <a:solidFill>
                  <a:srgbClr val="000000"/>
                </a:solidFill>
                <a:uFill>
                  <a:solidFill>
                    <a:srgbClr val="ffffff"/>
                  </a:solidFill>
                </a:uFill>
                <a:latin typeface="Arial"/>
              </a:rPr>
              <a:t> sin</a:t>
            </a:r>
            <a:r>
              <a:rPr b="0" i="1" lang="en-US" sz="2200" spc="-1" strike="noStrike">
                <a:solidFill>
                  <a:srgbClr val="000000"/>
                </a:solidFill>
                <a:uFill>
                  <a:solidFill>
                    <a:srgbClr val="ffffff"/>
                  </a:solidFill>
                </a:uFill>
                <a:latin typeface="Arial"/>
              </a:rPr>
              <a:t>.” </a:t>
            </a:r>
            <a:r>
              <a:rPr b="0" lang="en-US" sz="2200" spc="-1" strike="noStrike">
                <a:solidFill>
                  <a:srgbClr val="000000"/>
                </a:solidFill>
                <a:uFill>
                  <a:solidFill>
                    <a:srgbClr val="ffffff"/>
                  </a:solidFill>
                </a:uFill>
                <a:latin typeface="Arial"/>
              </a:rPr>
              <a:t>(</a:t>
            </a:r>
            <a:r>
              <a:rPr b="1" lang="en-US" sz="2200" spc="-1" strike="noStrike">
                <a:solidFill>
                  <a:srgbClr val="d1282e"/>
                </a:solidFill>
                <a:uFill>
                  <a:solidFill>
                    <a:srgbClr val="ffffff"/>
                  </a:solidFill>
                </a:uFill>
                <a:latin typeface="Arial"/>
              </a:rPr>
              <a:t>Rom. 4:2-8</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200" spc="-1" strike="noStrike">
                <a:solidFill>
                  <a:srgbClr val="000000"/>
                </a:solidFill>
                <a:uFill>
                  <a:solidFill>
                    <a:srgbClr val="ffffff"/>
                  </a:solidFill>
                </a:uFill>
                <a:latin typeface="Arial"/>
              </a:rPr>
              <a:t>Righteousness comes from forgiveness by faith – </a:t>
            </a:r>
            <a:r>
              <a:rPr b="1" i="1" lang="en-US" sz="2200" spc="-1" strike="noStrike">
                <a:solidFill>
                  <a:srgbClr val="000000"/>
                </a:solidFill>
                <a:uFill>
                  <a:solidFill>
                    <a:srgbClr val="ffffff"/>
                  </a:solidFill>
                </a:uFill>
                <a:latin typeface="Arial"/>
              </a:rPr>
              <a:t>not</a:t>
            </a:r>
            <a:r>
              <a:rPr b="0" lang="en-US" sz="2200" spc="-1" strike="noStrike">
                <a:solidFill>
                  <a:srgbClr val="000000"/>
                </a:solidFill>
                <a:uFill>
                  <a:solidFill>
                    <a:srgbClr val="ffffff"/>
                  </a:solidFill>
                </a:uFill>
                <a:latin typeface="Arial"/>
              </a:rPr>
              <a:t> transfer!</a:t>
            </a:r>
            <a:endParaRPr b="1" lang="en-US" sz="2000" spc="-1" strike="noStrike">
              <a:solidFill>
                <a:srgbClr val="000000"/>
              </a:solidFill>
              <a:uFill>
                <a:solidFill>
                  <a:srgbClr val="ffffff"/>
                </a:solidFill>
              </a:uFill>
              <a:latin typeface="Arial"/>
            </a:endParaRPr>
          </a:p>
        </p:txBody>
      </p:sp>
      <p:sp>
        <p:nvSpPr>
          <p:cNvPr id="655" name="TextShape 3"/>
          <p:cNvSpPr txBox="1"/>
          <p:nvPr/>
        </p:nvSpPr>
        <p:spPr>
          <a:xfrm rot="16200000">
            <a:off x="8391600" y="4368600"/>
            <a:ext cx="986400" cy="364680"/>
          </a:xfrm>
          <a:prstGeom prst="rect">
            <a:avLst/>
          </a:prstGeom>
          <a:noFill/>
          <a:ln>
            <a:noFill/>
          </a:ln>
        </p:spPr>
        <p:txBody>
          <a:bodyPr anchor="ctr"/>
          <a:p>
            <a:pPr>
              <a:lnSpc>
                <a:spcPct val="100000"/>
              </a:lnSpc>
            </a:pPr>
            <a:fld id="{F5AD37EA-332A-4E0D-884A-AD9082E88239}"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864" dur="indefinite" restart="never" nodeType="tmRoot">
          <p:childTnLst>
            <p:seq>
              <p:cTn id="1865" dur="indefinite" nodeType="mainSeq">
                <p:childTnLst>
                  <p:par>
                    <p:cTn id="1866" fill="hold">
                      <p:stCondLst>
                        <p:cond delay="indefinite"/>
                      </p:stCondLst>
                      <p:childTnLst>
                        <p:par>
                          <p:cTn id="1867" fill="hold">
                            <p:stCondLst>
                              <p:cond delay="0"/>
                            </p:stCondLst>
                            <p:childTnLst>
                              <p:par>
                                <p:cTn id="1868" nodeType="clickEffect" fill="hold" presetClass="entr" presetID="1">
                                  <p:stCondLst>
                                    <p:cond delay="0"/>
                                  </p:stCondLst>
                                  <p:childTnLst>
                                    <p:set>
                                      <p:cBhvr>
                                        <p:cTn id="1869" dur="1" fill="hold">
                                          <p:stCondLst>
                                            <p:cond delay="0"/>
                                          </p:stCondLst>
                                        </p:cTn>
                                        <p:tgtEl>
                                          <p:spTgt spid="654">
                                            <p:txEl>
                                              <p:pRg st="645" end="70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6"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Bear Our Sins or Not?</a:t>
            </a:r>
            <a:endParaRPr b="0" lang="en-US" sz="1800" spc="-1" strike="noStrike">
              <a:solidFill>
                <a:srgbClr val="000000"/>
              </a:solidFill>
              <a:uFill>
                <a:solidFill>
                  <a:srgbClr val="ffffff"/>
                </a:solidFill>
              </a:uFill>
              <a:latin typeface="Arial"/>
            </a:endParaRPr>
          </a:p>
        </p:txBody>
      </p:sp>
      <p:sp>
        <p:nvSpPr>
          <p:cNvPr id="657"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29"/>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Did not </a:t>
            </a:r>
            <a:r>
              <a:rPr b="1" lang="en-US" sz="2400" spc="-1" strike="noStrike">
                <a:solidFill>
                  <a:srgbClr val="d1282e"/>
                </a:solidFill>
                <a:uFill>
                  <a:solidFill>
                    <a:srgbClr val="ffffff"/>
                  </a:solidFill>
                </a:uFill>
                <a:latin typeface="Arial"/>
              </a:rPr>
              <a:t>Isaiah 53:11 </a:t>
            </a:r>
            <a:r>
              <a:rPr b="0" lang="en-US" sz="2400" spc="-1" strike="noStrike">
                <a:solidFill>
                  <a:srgbClr val="000000"/>
                </a:solidFill>
                <a:uFill>
                  <a:solidFill>
                    <a:srgbClr val="ffffff"/>
                  </a:solidFill>
                </a:uFill>
                <a:latin typeface="Arial"/>
              </a:rPr>
              <a:t>say that Jesus would </a:t>
            </a:r>
            <a:r>
              <a:rPr b="0" i="1" lang="en-US" sz="2400" spc="-1" strike="noStrike">
                <a:solidFill>
                  <a:srgbClr val="000000"/>
                </a:solidFill>
                <a:uFill>
                  <a:solidFill>
                    <a:srgbClr val="ffffff"/>
                  </a:solidFill>
                </a:uFill>
                <a:latin typeface="Arial"/>
              </a:rPr>
              <a:t>‘bear their iniquities’</a:t>
            </a:r>
            <a:r>
              <a:rPr b="0" lang="en-US" sz="2400" spc="-1" strike="noStrike">
                <a:solidFill>
                  <a:srgbClr val="000000"/>
                </a:solidFill>
                <a:uFill>
                  <a:solidFill>
                    <a:srgbClr val="ffffff"/>
                  </a:solidFill>
                </a:uFill>
                <a:latin typeface="Arial"/>
              </a:rPr>
              <a:t>?  And, does not </a:t>
            </a:r>
            <a:r>
              <a:rPr b="1" lang="en-US" sz="2400" spc="-1" strike="noStrike">
                <a:solidFill>
                  <a:srgbClr val="d1282e"/>
                </a:solidFill>
                <a:uFill>
                  <a:solidFill>
                    <a:srgbClr val="ffffff"/>
                  </a:solidFill>
                </a:uFill>
                <a:latin typeface="Arial"/>
              </a:rPr>
              <a:t>I Peter 2:24 </a:t>
            </a:r>
            <a:r>
              <a:rPr b="0" lang="en-US" sz="2400" spc="-1" strike="noStrike">
                <a:solidFill>
                  <a:srgbClr val="000000"/>
                </a:solidFill>
                <a:uFill>
                  <a:solidFill>
                    <a:srgbClr val="ffffff"/>
                  </a:solidFill>
                </a:uFill>
                <a:latin typeface="Arial"/>
              </a:rPr>
              <a:t>say that Jesus </a:t>
            </a:r>
            <a:r>
              <a:rPr b="0" i="1" lang="en-US" sz="2400" spc="-1" strike="noStrike">
                <a:solidFill>
                  <a:srgbClr val="000000"/>
                </a:solidFill>
                <a:uFill>
                  <a:solidFill>
                    <a:srgbClr val="ffffff"/>
                  </a:solidFill>
                </a:uFill>
                <a:latin typeface="Arial"/>
              </a:rPr>
              <a:t>‘bore our sins in His own body on the tree’</a:t>
            </a:r>
            <a:r>
              <a:rPr b="0" lang="en-US" sz="2400" spc="-1" strike="noStrike">
                <a:solidFill>
                  <a:srgbClr val="000000"/>
                </a:solidFill>
                <a:uFill>
                  <a:solidFill>
                    <a:srgbClr val="ffffff"/>
                  </a:solidFill>
                </a:uFill>
                <a:latin typeface="Arial"/>
              </a:rPr>
              <a:t>?  Then, how did He </a:t>
            </a:r>
            <a:r>
              <a:rPr b="0" i="1" lang="en-US" sz="2400" spc="-1" strike="noStrike">
                <a:solidFill>
                  <a:srgbClr val="000000"/>
                </a:solidFill>
                <a:uFill>
                  <a:solidFill>
                    <a:srgbClr val="ffffff"/>
                  </a:solidFill>
                </a:uFill>
                <a:latin typeface="Arial"/>
              </a:rPr>
              <a:t>‘bear our sins’</a:t>
            </a:r>
            <a:r>
              <a:rPr b="0" lang="en-US" sz="2400" spc="-1" strike="noStrike">
                <a:solidFill>
                  <a:srgbClr val="000000"/>
                </a:solidFill>
                <a:uFill>
                  <a:solidFill>
                    <a:srgbClr val="ffffff"/>
                  </a:solidFill>
                </a:uFill>
                <a:latin typeface="Arial"/>
              </a:rPr>
              <a:t>, if they were not transferred to Him?”</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Assumption #1:</a:t>
            </a:r>
            <a:r>
              <a:rPr b="0"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“To </a:t>
            </a:r>
            <a:r>
              <a:rPr b="1" i="1" lang="en-US" sz="2400" spc="-1" strike="noStrike">
                <a:solidFill>
                  <a:srgbClr val="000000"/>
                </a:solidFill>
                <a:uFill>
                  <a:solidFill>
                    <a:srgbClr val="ffffff"/>
                  </a:solidFill>
                </a:uFill>
                <a:latin typeface="Arial"/>
              </a:rPr>
              <a:t>bear</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i="1" lang="en-US" sz="2400" spc="-1" strike="noStrike" u="sng">
                <a:solidFill>
                  <a:srgbClr val="000000"/>
                </a:solidFill>
                <a:uFill>
                  <a:solidFill>
                    <a:srgbClr val="ffffff"/>
                  </a:solidFill>
                </a:uFill>
                <a:latin typeface="Arial"/>
              </a:rPr>
              <a:t>always</a:t>
            </a:r>
            <a:r>
              <a:rPr b="0" lang="en-US" sz="2400" spc="-1" strike="noStrike">
                <a:solidFill>
                  <a:srgbClr val="000000"/>
                </a:solidFill>
                <a:uFill>
                  <a:solidFill>
                    <a:srgbClr val="ffffff"/>
                  </a:solidFill>
                </a:uFill>
                <a:latin typeface="Arial"/>
              </a:rPr>
              <a:t> requires </a:t>
            </a:r>
            <a:r>
              <a:rPr b="1" i="1" lang="en-US" sz="2400" spc="-1" strike="noStrike">
                <a:solidFill>
                  <a:srgbClr val="000000"/>
                </a:solidFill>
                <a:uFill>
                  <a:solidFill>
                    <a:srgbClr val="ffffff"/>
                  </a:solidFill>
                </a:uFill>
                <a:latin typeface="Arial"/>
              </a:rPr>
              <a:t>literal</a:t>
            </a:r>
            <a:r>
              <a:rPr b="0" lang="en-US" sz="2400" spc="-1" strike="noStrike">
                <a:solidFill>
                  <a:srgbClr val="000000"/>
                </a:solidFill>
                <a:uFill>
                  <a:solidFill>
                    <a:srgbClr val="ffffff"/>
                  </a:solidFill>
                </a:uFill>
                <a:latin typeface="Arial"/>
              </a:rPr>
              <a:t> transference of the object </a:t>
            </a:r>
            <a:r>
              <a:rPr b="1" i="1" lang="en-US" sz="2400" spc="-1" strike="noStrike">
                <a:solidFill>
                  <a:srgbClr val="000000"/>
                </a:solidFill>
                <a:uFill>
                  <a:solidFill>
                    <a:srgbClr val="ffffff"/>
                  </a:solidFill>
                </a:uFill>
                <a:latin typeface="Arial"/>
              </a:rPr>
              <a:t>borne</a:t>
            </a:r>
            <a:r>
              <a:rPr b="0" lang="en-US" sz="2400" spc="-1" strike="noStrike">
                <a:solidFill>
                  <a:srgbClr val="000000"/>
                </a:solidFill>
                <a:uFill>
                  <a:solidFill>
                    <a:srgbClr val="ffffff"/>
                  </a:solidFill>
                </a:uFill>
                <a:latin typeface="Arial"/>
              </a:rPr>
              <a:t>. … </a:t>
            </a:r>
            <a:r>
              <a:rPr b="1" i="1" lang="en-US" sz="2400" spc="-1" strike="noStrike">
                <a:solidFill>
                  <a:srgbClr val="000000"/>
                </a:solidFill>
                <a:uFill>
                  <a:solidFill>
                    <a:srgbClr val="ffffff"/>
                  </a:solidFill>
                </a:uFill>
                <a:latin typeface="Arial"/>
              </a:rPr>
              <a:t>Not true!</a:t>
            </a:r>
            <a:endParaRPr b="1" lang="en-US" sz="2000" spc="-1" strike="noStrike">
              <a:solidFill>
                <a:srgbClr val="000000"/>
              </a:solidFill>
              <a:uFill>
                <a:solidFill>
                  <a:srgbClr val="ffffff"/>
                </a:solidFill>
              </a:uFill>
              <a:latin typeface="Arial"/>
            </a:endParaRPr>
          </a:p>
        </p:txBody>
      </p:sp>
      <p:sp>
        <p:nvSpPr>
          <p:cNvPr id="658" name="TextShape 3"/>
          <p:cNvSpPr txBox="1"/>
          <p:nvPr/>
        </p:nvSpPr>
        <p:spPr>
          <a:xfrm rot="16200000">
            <a:off x="8391600" y="4368600"/>
            <a:ext cx="986400" cy="364680"/>
          </a:xfrm>
          <a:prstGeom prst="rect">
            <a:avLst/>
          </a:prstGeom>
          <a:noFill/>
          <a:ln>
            <a:noFill/>
          </a:ln>
        </p:spPr>
        <p:txBody>
          <a:bodyPr anchor="ctr"/>
          <a:p>
            <a:pPr>
              <a:lnSpc>
                <a:spcPct val="100000"/>
              </a:lnSpc>
            </a:pPr>
            <a:fld id="{2B94D671-145D-4914-8381-1A10A21F6339}"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870" dur="indefinite" restart="never" nodeType="tmRoot">
          <p:childTnLst>
            <p:seq>
              <p:cTn id="1871" dur="indefinite" nodeType="mainSeq">
                <p:childTnLst>
                  <p:par>
                    <p:cTn id="1872" fill="hold">
                      <p:stCondLst>
                        <p:cond delay="indefinite"/>
                      </p:stCondLst>
                      <p:childTnLst>
                        <p:par>
                          <p:cTn id="1873" fill="hold">
                            <p:stCondLst>
                              <p:cond delay="0"/>
                            </p:stCondLst>
                            <p:childTnLst>
                              <p:par>
                                <p:cTn id="1874" nodeType="clickEffect" fill="hold" presetClass="entr" presetID="1">
                                  <p:stCondLst>
                                    <p:cond delay="0"/>
                                  </p:stCondLst>
                                  <p:childTnLst>
                                    <p:set>
                                      <p:cBhvr>
                                        <p:cTn id="1875" dur="1" fill="hold">
                                          <p:stCondLst>
                                            <p:cond delay="0"/>
                                          </p:stCondLst>
                                        </p:cTn>
                                        <p:tgtEl>
                                          <p:spTgt spid="657">
                                            <p:txEl>
                                              <p:pRg st="229" end="32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9"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u="sng" cap="all">
                <a:solidFill>
                  <a:srgbClr val="d1282e"/>
                </a:solidFill>
                <a:uFill>
                  <a:solidFill>
                    <a:srgbClr val="ffffff"/>
                  </a:solidFill>
                </a:uFill>
                <a:latin typeface="Arial Black"/>
              </a:rPr>
              <a:t>How</a:t>
            </a:r>
            <a:r>
              <a:rPr b="0" lang="en-US" sz="3600" spc="-58" strike="noStrike" cap="all">
                <a:solidFill>
                  <a:srgbClr val="d1282e"/>
                </a:solidFill>
                <a:uFill>
                  <a:solidFill>
                    <a:srgbClr val="ffffff"/>
                  </a:solidFill>
                </a:uFill>
                <a:latin typeface="Arial Black"/>
              </a:rPr>
              <a:t> Did Jesus Bear?</a:t>
            </a:r>
            <a:endParaRPr b="0" lang="en-US" sz="1800" spc="-1" strike="noStrike">
              <a:solidFill>
                <a:srgbClr val="000000"/>
              </a:solidFill>
              <a:uFill>
                <a:solidFill>
                  <a:srgbClr val="ffffff"/>
                </a:solidFill>
              </a:uFill>
              <a:latin typeface="Arial"/>
            </a:endParaRPr>
          </a:p>
        </p:txBody>
      </p:sp>
      <p:sp>
        <p:nvSpPr>
          <p:cNvPr id="660"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Surely </a:t>
            </a:r>
            <a:r>
              <a:rPr b="1" i="1" lang="en-US" sz="2400" spc="-1" strike="noStrike">
                <a:solidFill>
                  <a:srgbClr val="000000"/>
                </a:solidFill>
                <a:uFill>
                  <a:solidFill>
                    <a:srgbClr val="ffffff"/>
                  </a:solidFill>
                </a:uFill>
                <a:latin typeface="Arial"/>
              </a:rPr>
              <a:t>He has borne our griefs And </a:t>
            </a:r>
            <a:r>
              <a:rPr b="1" i="1" lang="en-US" sz="2400" spc="-1" strike="noStrike" u="sng">
                <a:solidFill>
                  <a:srgbClr val="000000"/>
                </a:solidFill>
                <a:uFill>
                  <a:solidFill>
                    <a:srgbClr val="ffffff"/>
                  </a:solidFill>
                </a:uFill>
                <a:latin typeface="Arial"/>
              </a:rPr>
              <a:t>carried</a:t>
            </a:r>
            <a:r>
              <a:rPr b="1"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(Heb., </a:t>
            </a:r>
            <a:r>
              <a:rPr b="1" i="1" lang="en-US" sz="2400" spc="-1" strike="noStrike">
                <a:solidFill>
                  <a:srgbClr val="000000"/>
                </a:solidFill>
                <a:uFill>
                  <a:solidFill>
                    <a:srgbClr val="ffffff"/>
                  </a:solidFill>
                </a:uFill>
                <a:latin typeface="Arial"/>
              </a:rPr>
              <a:t>sabal</a:t>
            </a:r>
            <a:r>
              <a:rPr b="0" lang="en-US" sz="2400" spc="-1" strike="noStrike">
                <a:solidFill>
                  <a:srgbClr val="000000"/>
                </a:solidFill>
                <a:uFill>
                  <a:solidFill>
                    <a:srgbClr val="ffffff"/>
                  </a:solidFill>
                </a:uFill>
                <a:latin typeface="Arial"/>
              </a:rPr>
              <a:t>) </a:t>
            </a:r>
            <a:r>
              <a:rPr b="1" i="1" lang="en-US" sz="2400" spc="-1" strike="noStrike">
                <a:solidFill>
                  <a:srgbClr val="000000"/>
                </a:solidFill>
                <a:uFill>
                  <a:solidFill>
                    <a:srgbClr val="ffffff"/>
                  </a:solidFill>
                </a:uFill>
                <a:latin typeface="Arial"/>
              </a:rPr>
              <a:t>our sorrows</a:t>
            </a:r>
            <a:r>
              <a:rPr b="0" i="1" lang="en-US" sz="2400" spc="-1" strike="noStrike">
                <a:solidFill>
                  <a:srgbClr val="000000"/>
                </a:solidFill>
                <a:uFill>
                  <a:solidFill>
                    <a:srgbClr val="ffffff"/>
                  </a:solidFill>
                </a:uFill>
                <a:latin typeface="Arial"/>
              </a:rPr>
              <a:t>; Yet we esteemed Him stricken, Smitten by God, and afflicted. … He shall see the labor of His soul, and be satisfied. By His knowledge My righteous Servant shall justify many, For </a:t>
            </a:r>
            <a:r>
              <a:rPr b="1" i="1" lang="en-US" sz="2400" spc="-1" strike="noStrike">
                <a:solidFill>
                  <a:srgbClr val="000000"/>
                </a:solidFill>
                <a:uFill>
                  <a:solidFill>
                    <a:srgbClr val="ffffff"/>
                  </a:solidFill>
                </a:uFill>
                <a:latin typeface="Arial"/>
              </a:rPr>
              <a:t>He shall </a:t>
            </a:r>
            <a:r>
              <a:rPr b="1" i="1" lang="en-US" sz="2400" spc="-1" strike="noStrike" u="sng">
                <a:solidFill>
                  <a:srgbClr val="000000"/>
                </a:solidFill>
                <a:uFill>
                  <a:solidFill>
                    <a:srgbClr val="ffffff"/>
                  </a:solidFill>
                </a:uFill>
                <a:latin typeface="Arial"/>
              </a:rPr>
              <a:t>bear</a:t>
            </a:r>
            <a:r>
              <a:rPr b="1"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(Heb., </a:t>
            </a:r>
            <a:r>
              <a:rPr b="1" i="1" lang="en-US" sz="2400" spc="-1" strike="noStrike">
                <a:solidFill>
                  <a:srgbClr val="000000"/>
                </a:solidFill>
                <a:uFill>
                  <a:solidFill>
                    <a:srgbClr val="ffffff"/>
                  </a:solidFill>
                </a:uFill>
                <a:latin typeface="Arial"/>
              </a:rPr>
              <a:t>sabal</a:t>
            </a:r>
            <a:r>
              <a:rPr b="0" lang="en-US" sz="2400" spc="-1" strike="noStrike">
                <a:solidFill>
                  <a:srgbClr val="000000"/>
                </a:solidFill>
                <a:uFill>
                  <a:solidFill>
                    <a:srgbClr val="ffffff"/>
                  </a:solidFill>
                </a:uFill>
                <a:latin typeface="Arial"/>
              </a:rPr>
              <a:t>) </a:t>
            </a:r>
            <a:r>
              <a:rPr b="1" i="1" lang="en-US" sz="2400" spc="-1" strike="noStrike">
                <a:solidFill>
                  <a:srgbClr val="000000"/>
                </a:solidFill>
                <a:uFill>
                  <a:solidFill>
                    <a:srgbClr val="ffffff"/>
                  </a:solidFill>
                </a:uFill>
                <a:latin typeface="Arial"/>
              </a:rPr>
              <a:t>their iniquities</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Isaiah 53:4, 11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When evening had come, they brought to Him many who were demon-possessed. And He cast out the spirits with a word, and healed all who were sick, that </a:t>
            </a:r>
            <a:r>
              <a:rPr b="1" i="1" lang="en-US" sz="2400" spc="-1" strike="noStrike">
                <a:solidFill>
                  <a:srgbClr val="000000"/>
                </a:solidFill>
                <a:uFill>
                  <a:solidFill>
                    <a:srgbClr val="ffffff"/>
                  </a:solidFill>
                </a:uFill>
                <a:latin typeface="Arial"/>
              </a:rPr>
              <a:t>it might be </a:t>
            </a:r>
            <a:r>
              <a:rPr b="1" i="1" lang="en-US" sz="2400" spc="-1" strike="noStrike" u="sng">
                <a:solidFill>
                  <a:srgbClr val="000000"/>
                </a:solidFill>
                <a:uFill>
                  <a:solidFill>
                    <a:srgbClr val="ffffff"/>
                  </a:solidFill>
                </a:uFill>
                <a:latin typeface="Arial"/>
              </a:rPr>
              <a:t>fulfilled</a:t>
            </a:r>
            <a:r>
              <a:rPr b="1" i="1" lang="en-US" sz="2400" spc="-1" strike="noStrike">
                <a:solidFill>
                  <a:srgbClr val="000000"/>
                </a:solidFill>
                <a:uFill>
                  <a:solidFill>
                    <a:srgbClr val="ffffff"/>
                  </a:solidFill>
                </a:uFill>
                <a:latin typeface="Arial"/>
              </a:rPr>
              <a:t> which was spoken by Isaiah the prophet</a:t>
            </a:r>
            <a:r>
              <a:rPr b="0" i="1" lang="en-US" sz="2400" spc="-1" strike="noStrike">
                <a:solidFill>
                  <a:srgbClr val="000000"/>
                </a:solidFill>
                <a:uFill>
                  <a:solidFill>
                    <a:srgbClr val="ffffff"/>
                  </a:solidFill>
                </a:uFill>
                <a:latin typeface="Arial"/>
              </a:rPr>
              <a:t>, saying: “</a:t>
            </a:r>
            <a:r>
              <a:rPr b="1" i="1" lang="en-US" sz="2400" spc="-1" strike="noStrike">
                <a:solidFill>
                  <a:srgbClr val="000000"/>
                </a:solidFill>
                <a:uFill>
                  <a:solidFill>
                    <a:srgbClr val="ffffff"/>
                  </a:solidFill>
                </a:uFill>
                <a:latin typeface="Arial"/>
              </a:rPr>
              <a:t>He Himself took our infirmities And </a:t>
            </a:r>
            <a:r>
              <a:rPr b="1" i="1" lang="en-US" sz="2400" spc="-1" strike="noStrike" u="sng">
                <a:solidFill>
                  <a:srgbClr val="d1282e"/>
                </a:solidFill>
                <a:uFill>
                  <a:solidFill>
                    <a:srgbClr val="ffffff"/>
                  </a:solidFill>
                </a:uFill>
                <a:latin typeface="Arial"/>
              </a:rPr>
              <a:t>bore</a:t>
            </a:r>
            <a:r>
              <a:rPr b="1" i="1" lang="en-US" sz="2400" spc="-1" strike="noStrike">
                <a:solidFill>
                  <a:srgbClr val="d1282e"/>
                </a:solidFill>
                <a:uFill>
                  <a:solidFill>
                    <a:srgbClr val="ffffff"/>
                  </a:solidFill>
                </a:uFill>
                <a:latin typeface="Arial"/>
              </a:rPr>
              <a:t> our sicknesses</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Matthew 8:16-17</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Question:</a:t>
            </a:r>
            <a:r>
              <a:rPr b="0" lang="en-US" sz="2400" spc="-1" strike="noStrike">
                <a:solidFill>
                  <a:srgbClr val="000000"/>
                </a:solidFill>
                <a:uFill>
                  <a:solidFill>
                    <a:srgbClr val="ffffff"/>
                  </a:solidFill>
                </a:uFill>
                <a:latin typeface="Arial"/>
              </a:rPr>
              <a:t>  Jesus became literally sick with their sicknesses?</a:t>
            </a:r>
            <a:endParaRPr b="1" lang="en-US" sz="2000" spc="-1" strike="noStrike">
              <a:solidFill>
                <a:srgbClr val="000000"/>
              </a:solidFill>
              <a:uFill>
                <a:solidFill>
                  <a:srgbClr val="ffffff"/>
                </a:solidFill>
              </a:uFill>
              <a:latin typeface="Arial"/>
            </a:endParaRPr>
          </a:p>
        </p:txBody>
      </p:sp>
      <p:sp>
        <p:nvSpPr>
          <p:cNvPr id="661" name="TextShape 3"/>
          <p:cNvSpPr txBox="1"/>
          <p:nvPr/>
        </p:nvSpPr>
        <p:spPr>
          <a:xfrm rot="16200000">
            <a:off x="8391600" y="4368600"/>
            <a:ext cx="986400" cy="364680"/>
          </a:xfrm>
          <a:prstGeom prst="rect">
            <a:avLst/>
          </a:prstGeom>
          <a:noFill/>
          <a:ln>
            <a:noFill/>
          </a:ln>
        </p:spPr>
        <p:txBody>
          <a:bodyPr anchor="ctr"/>
          <a:p>
            <a:pPr>
              <a:lnSpc>
                <a:spcPct val="100000"/>
              </a:lnSpc>
            </a:pPr>
            <a:fld id="{4E252AAC-82F3-4282-8E03-F0B40AF38072}"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876" dur="indefinite" restart="never" nodeType="tmRoot">
          <p:childTnLst>
            <p:seq>
              <p:cTn id="1877" dur="indefinite" nodeType="mainSeq">
                <p:childTnLst>
                  <p:par>
                    <p:cTn id="1878" fill="hold">
                      <p:stCondLst>
                        <p:cond delay="indefinite"/>
                      </p:stCondLst>
                      <p:childTnLst>
                        <p:par>
                          <p:cTn id="1879" fill="hold">
                            <p:stCondLst>
                              <p:cond delay="0"/>
                            </p:stCondLst>
                            <p:childTnLst>
                              <p:par>
                                <p:cTn id="1880" nodeType="clickEffect" fill="hold" presetClass="entr" presetID="1">
                                  <p:stCondLst>
                                    <p:cond delay="0"/>
                                  </p:stCondLst>
                                  <p:childTnLst>
                                    <p:set>
                                      <p:cBhvr>
                                        <p:cTn id="1881" dur="1" fill="hold">
                                          <p:stCondLst>
                                            <p:cond delay="0"/>
                                          </p:stCondLst>
                                        </p:cTn>
                                        <p:tgtEl>
                                          <p:spTgt spid="660">
                                            <p:txEl>
                                              <p:pRg st="0" end="313"/>
                                            </p:txEl>
                                          </p:spTgt>
                                        </p:tgtEl>
                                        <p:attrNameLst>
                                          <p:attrName>style.visibility</p:attrName>
                                        </p:attrNameLst>
                                      </p:cBhvr>
                                      <p:to>
                                        <p:strVal val="visible"/>
                                      </p:to>
                                    </p:set>
                                  </p:childTnLst>
                                </p:cTn>
                              </p:par>
                            </p:childTnLst>
                          </p:cTn>
                        </p:par>
                      </p:childTnLst>
                    </p:cTn>
                  </p:par>
                  <p:par>
                    <p:cTn id="1882" fill="hold">
                      <p:stCondLst>
                        <p:cond delay="indefinite"/>
                      </p:stCondLst>
                      <p:childTnLst>
                        <p:par>
                          <p:cTn id="1883" fill="hold">
                            <p:stCondLst>
                              <p:cond delay="0"/>
                            </p:stCondLst>
                            <p:childTnLst>
                              <p:par>
                                <p:cTn id="1884" nodeType="clickEffect" fill="hold" presetClass="entr" presetID="1">
                                  <p:stCondLst>
                                    <p:cond delay="0"/>
                                  </p:stCondLst>
                                  <p:childTnLst>
                                    <p:set>
                                      <p:cBhvr>
                                        <p:cTn id="1885" dur="1" fill="hold">
                                          <p:stCondLst>
                                            <p:cond delay="0"/>
                                          </p:stCondLst>
                                        </p:cTn>
                                        <p:tgtEl>
                                          <p:spTgt spid="660">
                                            <p:txEl>
                                              <p:pRg st="313" end="610"/>
                                            </p:txEl>
                                          </p:spTgt>
                                        </p:tgtEl>
                                        <p:attrNameLst>
                                          <p:attrName>style.visibility</p:attrName>
                                        </p:attrNameLst>
                                      </p:cBhvr>
                                      <p:to>
                                        <p:strVal val="visible"/>
                                      </p:to>
                                    </p:set>
                                  </p:childTnLst>
                                </p:cTn>
                              </p:par>
                            </p:childTnLst>
                          </p:cTn>
                        </p:par>
                      </p:childTnLst>
                    </p:cTn>
                  </p:par>
                  <p:par>
                    <p:cTn id="1886" fill="hold">
                      <p:stCondLst>
                        <p:cond delay="indefinite"/>
                      </p:stCondLst>
                      <p:childTnLst>
                        <p:par>
                          <p:cTn id="1887" fill="hold">
                            <p:stCondLst>
                              <p:cond delay="0"/>
                            </p:stCondLst>
                            <p:childTnLst>
                              <p:par>
                                <p:cTn id="1888" nodeType="clickEffect" fill="hold" presetClass="entr" presetID="1">
                                  <p:stCondLst>
                                    <p:cond delay="0"/>
                                  </p:stCondLst>
                                  <p:childTnLst>
                                    <p:set>
                                      <p:cBhvr>
                                        <p:cTn id="1889" dur="1" fill="hold">
                                          <p:stCondLst>
                                            <p:cond delay="0"/>
                                          </p:stCondLst>
                                        </p:cTn>
                                        <p:tgtEl>
                                          <p:spTgt spid="660">
                                            <p:txEl>
                                              <p:pRg st="610" end="67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Earliest Uninspired Voices - #3</a:t>
            </a:r>
            <a:endParaRPr b="0" lang="en-US" sz="1800" spc="-1" strike="noStrike">
              <a:solidFill>
                <a:srgbClr val="000000"/>
              </a:solidFill>
              <a:uFill>
                <a:solidFill>
                  <a:srgbClr val="ffffff"/>
                </a:solidFill>
              </a:uFill>
              <a:latin typeface="Arial"/>
            </a:endParaRPr>
          </a:p>
        </p:txBody>
      </p:sp>
      <p:sp>
        <p:nvSpPr>
          <p:cNvPr id="181" name="TextShape 2"/>
          <p:cNvSpPr txBox="1"/>
          <p:nvPr/>
        </p:nvSpPr>
        <p:spPr>
          <a:xfrm>
            <a:off x="457200" y="617400"/>
            <a:ext cx="8229240" cy="4320360"/>
          </a:xfrm>
          <a:prstGeom prst="rect">
            <a:avLst/>
          </a:prstGeom>
          <a:noFill/>
          <a:ln>
            <a:noFill/>
          </a:ln>
        </p:spPr>
        <p:txBody>
          <a:bodyPr/>
          <a:p>
            <a:pPr>
              <a:lnSpc>
                <a:spcPct val="100000"/>
              </a:lnSpc>
            </a:pPr>
            <a:r>
              <a:rPr b="0" lang="en-US" sz="2200" spc="-1" strike="noStrike">
                <a:solidFill>
                  <a:srgbClr val="000000"/>
                </a:solidFill>
                <a:uFill>
                  <a:solidFill>
                    <a:srgbClr val="ffffff"/>
                  </a:solidFill>
                </a:uFill>
                <a:latin typeface="Arial"/>
              </a:rPr>
              <a:t>“</a:t>
            </a:r>
            <a:r>
              <a:rPr b="0" lang="en-US" sz="2200" spc="-1" strike="noStrike">
                <a:solidFill>
                  <a:srgbClr val="000000"/>
                </a:solidFill>
                <a:uFill>
                  <a:solidFill>
                    <a:srgbClr val="ffffff"/>
                  </a:solidFill>
                </a:uFill>
                <a:latin typeface="Arial"/>
              </a:rPr>
              <a:t>We were not created to die. </a:t>
            </a:r>
            <a:r>
              <a:rPr b="1" i="1" lang="en-US" sz="2200" spc="-1" strike="noStrike">
                <a:solidFill>
                  <a:srgbClr val="000000"/>
                </a:solidFill>
                <a:uFill>
                  <a:solidFill>
                    <a:srgbClr val="ffffff"/>
                  </a:solidFill>
                </a:uFill>
                <a:latin typeface="Arial"/>
              </a:rPr>
              <a:t>Rather, we die </a:t>
            </a:r>
            <a:r>
              <a:rPr b="1" i="1" lang="en-US" sz="2200" spc="-1" strike="noStrike" u="sng">
                <a:solidFill>
                  <a:srgbClr val="000000"/>
                </a:solidFill>
                <a:uFill>
                  <a:solidFill>
                    <a:srgbClr val="ffffff"/>
                  </a:solidFill>
                </a:uFill>
                <a:latin typeface="Arial"/>
              </a:rPr>
              <a:t>by our own fault</a:t>
            </a:r>
            <a:r>
              <a:rPr b="1" i="1" lang="en-US" sz="2200" spc="-1" strike="noStrike">
                <a:solidFill>
                  <a:srgbClr val="000000"/>
                </a:solidFill>
                <a:uFill>
                  <a:solidFill>
                    <a:srgbClr val="ffffff"/>
                  </a:solidFill>
                </a:uFill>
                <a:latin typeface="Arial"/>
              </a:rPr>
              <a:t>.</a:t>
            </a:r>
            <a:r>
              <a:rPr b="0" i="1" lang="en-US" sz="2200" spc="-1" strike="noStrike">
                <a:solidFill>
                  <a:srgbClr val="000000"/>
                </a:solidFill>
                <a:uFill>
                  <a:solidFill>
                    <a:srgbClr val="ffffff"/>
                  </a:solidFill>
                </a:uFill>
                <a:latin typeface="Arial"/>
              </a:rPr>
              <a:t> </a:t>
            </a:r>
            <a:r>
              <a:rPr b="0" lang="en-US" sz="2200" spc="-1" strike="noStrike">
                <a:solidFill>
                  <a:srgbClr val="000000"/>
                </a:solidFill>
                <a:uFill>
                  <a:solidFill>
                    <a:srgbClr val="ffffff"/>
                  </a:solidFill>
                </a:uFill>
                <a:latin typeface="Arial"/>
              </a:rPr>
              <a:t>Our free will has destroyed us. We who were free have become slaves. We have been sold through sin. </a:t>
            </a:r>
            <a:r>
              <a:rPr b="1" lang="en-US" sz="2200" spc="-1" strike="noStrike">
                <a:solidFill>
                  <a:srgbClr val="000000"/>
                </a:solidFill>
                <a:uFill>
                  <a:solidFill>
                    <a:srgbClr val="ffffff"/>
                  </a:solidFill>
                </a:uFill>
                <a:latin typeface="Arial"/>
              </a:rPr>
              <a:t>Nothing evil has been created by God. We ourselves have manifested wickedness. But we, who have manifested it, are able again to reject it.</a:t>
            </a:r>
            <a:r>
              <a:rPr b="0" lang="en-US" sz="2200" spc="-1" strike="noStrike">
                <a:solidFill>
                  <a:srgbClr val="000000"/>
                </a:solidFill>
                <a:uFill>
                  <a:solidFill>
                    <a:srgbClr val="ffffff"/>
                  </a:solidFill>
                </a:uFill>
                <a:latin typeface="Arial"/>
              </a:rPr>
              <a:t>” (Tatian, </a:t>
            </a:r>
            <a:r>
              <a:rPr b="1" lang="en-US" sz="2200" spc="-1" strike="noStrike">
                <a:solidFill>
                  <a:srgbClr val="d1282e"/>
                </a:solidFill>
                <a:uFill>
                  <a:solidFill>
                    <a:srgbClr val="ffffff"/>
                  </a:solidFill>
                </a:uFill>
                <a:latin typeface="Arial"/>
              </a:rPr>
              <a:t>AD 120-180</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a:p>
            <a:pPr>
              <a:lnSpc>
                <a:spcPct val="100000"/>
              </a:lnSpc>
            </a:pPr>
            <a:r>
              <a:rPr b="0" lang="en-US" sz="2200" spc="-1" strike="noStrike">
                <a:solidFill>
                  <a:srgbClr val="000000"/>
                </a:solidFill>
                <a:uFill>
                  <a:solidFill>
                    <a:srgbClr val="ffffff"/>
                  </a:solidFill>
                </a:uFill>
                <a:latin typeface="Arial"/>
              </a:rPr>
              <a:t>“</a:t>
            </a:r>
            <a:r>
              <a:rPr b="0" i="1" lang="en-US" sz="2200" spc="-1" strike="noStrike">
                <a:solidFill>
                  <a:srgbClr val="000000"/>
                </a:solidFill>
                <a:uFill>
                  <a:solidFill>
                    <a:srgbClr val="ffffff"/>
                  </a:solidFill>
                </a:uFill>
                <a:latin typeface="Arial"/>
              </a:rPr>
              <a:t>‘</a:t>
            </a:r>
            <a:r>
              <a:rPr b="0" i="1" lang="en-US" sz="2200" spc="-1" strike="noStrike">
                <a:solidFill>
                  <a:srgbClr val="000000"/>
                </a:solidFill>
                <a:uFill>
                  <a:solidFill>
                    <a:srgbClr val="ffffff"/>
                  </a:solidFill>
                </a:uFill>
                <a:latin typeface="Arial"/>
              </a:rPr>
              <a:t>Let your light so shine before men, that they may see your good deeds’</a:t>
            </a:r>
            <a:r>
              <a:rPr b="0" lang="en-US" sz="2200" spc="-1" strike="noStrike">
                <a:solidFill>
                  <a:srgbClr val="000000"/>
                </a:solidFill>
                <a:uFill>
                  <a:solidFill>
                    <a:srgbClr val="ffffff"/>
                  </a:solidFill>
                </a:uFill>
                <a:latin typeface="Arial"/>
              </a:rPr>
              <a:t>…And </a:t>
            </a:r>
            <a:r>
              <a:rPr b="0" i="1" lang="en-US" sz="2200" spc="-1" strike="noStrike">
                <a:solidFill>
                  <a:srgbClr val="000000"/>
                </a:solidFill>
                <a:uFill>
                  <a:solidFill>
                    <a:srgbClr val="ffffff"/>
                  </a:solidFill>
                </a:uFill>
                <a:latin typeface="Arial"/>
              </a:rPr>
              <a:t>‘Why call me, Lord, Lord, and do not do the things that I say?’</a:t>
            </a:r>
            <a:r>
              <a:rPr b="0" lang="en-US" sz="2200" spc="-1" strike="noStrike">
                <a:solidFill>
                  <a:srgbClr val="000000"/>
                </a:solidFill>
                <a:uFill>
                  <a:solidFill>
                    <a:srgbClr val="ffffff"/>
                  </a:solidFill>
                </a:uFill>
                <a:latin typeface="Arial"/>
              </a:rPr>
              <a:t> … </a:t>
            </a:r>
            <a:r>
              <a:rPr b="1" lang="en-US" sz="2200" spc="-1" strike="noStrike">
                <a:solidFill>
                  <a:srgbClr val="000000"/>
                </a:solidFill>
                <a:uFill>
                  <a:solidFill>
                    <a:srgbClr val="ffffff"/>
                  </a:solidFill>
                </a:uFill>
                <a:latin typeface="Arial"/>
              </a:rPr>
              <a:t>All such passages demonstrate the independent will of man </a:t>
            </a:r>
            <a:r>
              <a:rPr b="0" lang="en-US" sz="2200" spc="-1" strike="noStrike">
                <a:solidFill>
                  <a:srgbClr val="000000"/>
                </a:solidFill>
                <a:uFill>
                  <a:solidFill>
                    <a:srgbClr val="ffffff"/>
                  </a:solidFill>
                </a:uFill>
                <a:latin typeface="Arial"/>
              </a:rPr>
              <a:t>… For it is in man’s power to disobey God and to forfeit what is good.” (Irenaeus, </a:t>
            </a:r>
            <a:r>
              <a:rPr b="1" lang="en-US" sz="2200" spc="-1" strike="noStrike">
                <a:solidFill>
                  <a:srgbClr val="d1282e"/>
                </a:solidFill>
                <a:uFill>
                  <a:solidFill>
                    <a:srgbClr val="ffffff"/>
                  </a:solidFill>
                </a:uFill>
                <a:latin typeface="Arial"/>
              </a:rPr>
              <a:t>AD 115/142-202</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182" name="TextShape 3"/>
          <p:cNvSpPr txBox="1"/>
          <p:nvPr/>
        </p:nvSpPr>
        <p:spPr>
          <a:xfrm rot="16200000">
            <a:off x="8391600" y="4368600"/>
            <a:ext cx="986400" cy="364680"/>
          </a:xfrm>
          <a:prstGeom prst="rect">
            <a:avLst/>
          </a:prstGeom>
          <a:noFill/>
          <a:ln>
            <a:noFill/>
          </a:ln>
        </p:spPr>
        <p:txBody>
          <a:bodyPr anchor="ctr"/>
          <a:p>
            <a:pPr>
              <a:lnSpc>
                <a:spcPct val="100000"/>
              </a:lnSpc>
            </a:pPr>
            <a:fld id="{133CB41C-57B6-4A50-B155-AE31272E7CCE}"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64" dur="indefinite" restart="never" nodeType="tmRoot">
          <p:childTnLst>
            <p:seq>
              <p:cTn id="165" dur="indefinite" nodeType="mainSeq">
                <p:childTnLst>
                  <p:par>
                    <p:cTn id="166" fill="hold">
                      <p:stCondLst>
                        <p:cond delay="indefinite"/>
                      </p:stCondLst>
                      <p:childTnLst>
                        <p:par>
                          <p:cTn id="167" fill="hold">
                            <p:stCondLst>
                              <p:cond delay="0"/>
                            </p:stCondLst>
                            <p:childTnLst>
                              <p:par>
                                <p:cTn id="168" nodeType="clickEffect" fill="hold" presetClass="entr" presetID="1">
                                  <p:stCondLst>
                                    <p:cond delay="0"/>
                                  </p:stCondLst>
                                  <p:childTnLst>
                                    <p:set>
                                      <p:cBhvr>
                                        <p:cTn id="169" dur="1" fill="hold">
                                          <p:stCondLst>
                                            <p:cond delay="0"/>
                                          </p:stCondLst>
                                        </p:cTn>
                                        <p:tgtEl>
                                          <p:spTgt spid="181">
                                            <p:txEl>
                                              <p:pRg st="325" end="62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Bear Our Sins or Not?</a:t>
            </a:r>
            <a:endParaRPr b="0" lang="en-US" sz="1800" spc="-1" strike="noStrike">
              <a:solidFill>
                <a:srgbClr val="000000"/>
              </a:solidFill>
              <a:uFill>
                <a:solidFill>
                  <a:srgbClr val="ffffff"/>
                </a:solidFill>
              </a:uFill>
              <a:latin typeface="Arial"/>
            </a:endParaRPr>
          </a:p>
        </p:txBody>
      </p:sp>
      <p:sp>
        <p:nvSpPr>
          <p:cNvPr id="663"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29"/>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Did not </a:t>
            </a:r>
            <a:r>
              <a:rPr b="1" lang="en-US" sz="2400" spc="-1" strike="noStrike">
                <a:solidFill>
                  <a:srgbClr val="d1282e"/>
                </a:solidFill>
                <a:uFill>
                  <a:solidFill>
                    <a:srgbClr val="ffffff"/>
                  </a:solidFill>
                </a:uFill>
                <a:latin typeface="Arial"/>
              </a:rPr>
              <a:t>Isaiah 53:11 </a:t>
            </a:r>
            <a:r>
              <a:rPr b="0" lang="en-US" sz="2400" spc="-1" strike="noStrike">
                <a:solidFill>
                  <a:srgbClr val="000000"/>
                </a:solidFill>
                <a:uFill>
                  <a:solidFill>
                    <a:srgbClr val="ffffff"/>
                  </a:solidFill>
                </a:uFill>
                <a:latin typeface="Arial"/>
              </a:rPr>
              <a:t>say that Jesus would </a:t>
            </a:r>
            <a:r>
              <a:rPr b="0" i="1" lang="en-US" sz="2400" spc="-1" strike="noStrike">
                <a:solidFill>
                  <a:srgbClr val="000000"/>
                </a:solidFill>
                <a:uFill>
                  <a:solidFill>
                    <a:srgbClr val="ffffff"/>
                  </a:solidFill>
                </a:uFill>
                <a:latin typeface="Arial"/>
              </a:rPr>
              <a:t>‘bear their iniquities’</a:t>
            </a:r>
            <a:r>
              <a:rPr b="0" lang="en-US" sz="2400" spc="-1" strike="noStrike">
                <a:solidFill>
                  <a:srgbClr val="000000"/>
                </a:solidFill>
                <a:uFill>
                  <a:solidFill>
                    <a:srgbClr val="ffffff"/>
                  </a:solidFill>
                </a:uFill>
                <a:latin typeface="Arial"/>
              </a:rPr>
              <a:t>?  And, does not </a:t>
            </a:r>
            <a:r>
              <a:rPr b="1" lang="en-US" sz="2400" spc="-1" strike="noStrike">
                <a:solidFill>
                  <a:srgbClr val="d1282e"/>
                </a:solidFill>
                <a:uFill>
                  <a:solidFill>
                    <a:srgbClr val="ffffff"/>
                  </a:solidFill>
                </a:uFill>
                <a:latin typeface="Arial"/>
              </a:rPr>
              <a:t>I Peter 2:24 </a:t>
            </a:r>
            <a:r>
              <a:rPr b="0" lang="en-US" sz="2400" spc="-1" strike="noStrike">
                <a:solidFill>
                  <a:srgbClr val="000000"/>
                </a:solidFill>
                <a:uFill>
                  <a:solidFill>
                    <a:srgbClr val="ffffff"/>
                  </a:solidFill>
                </a:uFill>
                <a:latin typeface="Arial"/>
              </a:rPr>
              <a:t>say that Jesus </a:t>
            </a:r>
            <a:r>
              <a:rPr b="0" i="1" lang="en-US" sz="2400" spc="-1" strike="noStrike">
                <a:solidFill>
                  <a:srgbClr val="000000"/>
                </a:solidFill>
                <a:uFill>
                  <a:solidFill>
                    <a:srgbClr val="ffffff"/>
                  </a:solidFill>
                </a:uFill>
                <a:latin typeface="Arial"/>
              </a:rPr>
              <a:t>‘bore our sins in His own body on the tree’</a:t>
            </a:r>
            <a:r>
              <a:rPr b="0" lang="en-US" sz="2400" spc="-1" strike="noStrike">
                <a:solidFill>
                  <a:srgbClr val="000000"/>
                </a:solidFill>
                <a:uFill>
                  <a:solidFill>
                    <a:srgbClr val="ffffff"/>
                  </a:solidFill>
                </a:uFill>
                <a:latin typeface="Arial"/>
              </a:rPr>
              <a:t>?  Then, how did He </a:t>
            </a:r>
            <a:r>
              <a:rPr b="0" i="1" lang="en-US" sz="2400" spc="-1" strike="noStrike">
                <a:solidFill>
                  <a:srgbClr val="000000"/>
                </a:solidFill>
                <a:uFill>
                  <a:solidFill>
                    <a:srgbClr val="ffffff"/>
                  </a:solidFill>
                </a:uFill>
                <a:latin typeface="Arial"/>
              </a:rPr>
              <a:t>‘bear our sins’</a:t>
            </a:r>
            <a:r>
              <a:rPr b="0" lang="en-US" sz="2400" spc="-1" strike="noStrike">
                <a:solidFill>
                  <a:srgbClr val="000000"/>
                </a:solidFill>
                <a:uFill>
                  <a:solidFill>
                    <a:srgbClr val="ffffff"/>
                  </a:solidFill>
                </a:uFill>
                <a:latin typeface="Arial"/>
              </a:rPr>
              <a:t>, if they were not transferred to Him?”</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Assumption #1:</a:t>
            </a:r>
            <a:r>
              <a:rPr b="0"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“To </a:t>
            </a:r>
            <a:r>
              <a:rPr b="1" i="1" lang="en-US" sz="2400" spc="-1" strike="noStrike">
                <a:solidFill>
                  <a:srgbClr val="000000"/>
                </a:solidFill>
                <a:uFill>
                  <a:solidFill>
                    <a:srgbClr val="ffffff"/>
                  </a:solidFill>
                </a:uFill>
                <a:latin typeface="Arial"/>
              </a:rPr>
              <a:t>bear</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i="1" lang="en-US" sz="2400" spc="-1" strike="noStrike" u="sng">
                <a:solidFill>
                  <a:srgbClr val="000000"/>
                </a:solidFill>
                <a:uFill>
                  <a:solidFill>
                    <a:srgbClr val="ffffff"/>
                  </a:solidFill>
                </a:uFill>
                <a:latin typeface="Arial"/>
              </a:rPr>
              <a:t>always</a:t>
            </a:r>
            <a:r>
              <a:rPr b="0" lang="en-US" sz="2400" spc="-1" strike="noStrike">
                <a:solidFill>
                  <a:srgbClr val="000000"/>
                </a:solidFill>
                <a:uFill>
                  <a:solidFill>
                    <a:srgbClr val="ffffff"/>
                  </a:solidFill>
                </a:uFill>
                <a:latin typeface="Arial"/>
              </a:rPr>
              <a:t> requires literal transference of the object </a:t>
            </a:r>
            <a:r>
              <a:rPr b="1" i="1" lang="en-US" sz="2400" spc="-1" strike="noStrike">
                <a:solidFill>
                  <a:srgbClr val="000000"/>
                </a:solidFill>
                <a:uFill>
                  <a:solidFill>
                    <a:srgbClr val="ffffff"/>
                  </a:solidFill>
                </a:uFill>
                <a:latin typeface="Arial"/>
              </a:rPr>
              <a:t>borne</a:t>
            </a:r>
            <a:r>
              <a:rPr b="0" lang="en-US" sz="2400" spc="-1" strike="noStrike">
                <a:solidFill>
                  <a:srgbClr val="000000"/>
                </a:solidFill>
                <a:uFill>
                  <a:solidFill>
                    <a:srgbClr val="ffffff"/>
                  </a:solidFill>
                </a:uFill>
                <a:latin typeface="Arial"/>
              </a:rPr>
              <a:t>. … </a:t>
            </a:r>
            <a:r>
              <a:rPr b="1" i="1" lang="en-US" sz="2400" spc="-1" strike="noStrike">
                <a:solidFill>
                  <a:srgbClr val="000000"/>
                </a:solidFill>
                <a:uFill>
                  <a:solidFill>
                    <a:srgbClr val="ffffff"/>
                  </a:solidFill>
                </a:uFill>
                <a:latin typeface="Arial"/>
              </a:rPr>
              <a:t>Not true!</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Assumption #2:</a:t>
            </a:r>
            <a:r>
              <a:rPr b="0" lang="en-US" sz="2400" spc="-1" strike="noStrike">
                <a:solidFill>
                  <a:srgbClr val="000000"/>
                </a:solidFill>
                <a:uFill>
                  <a:solidFill>
                    <a:srgbClr val="ffffff"/>
                  </a:solidFill>
                </a:uFill>
                <a:latin typeface="Arial"/>
              </a:rPr>
              <a:t>  Jesus bore the </a:t>
            </a:r>
            <a:r>
              <a:rPr b="1" i="1" lang="en-US" sz="2400" spc="-1" strike="noStrike" u="sng">
                <a:solidFill>
                  <a:srgbClr val="000000"/>
                </a:solidFill>
                <a:uFill>
                  <a:solidFill>
                    <a:srgbClr val="ffffff"/>
                  </a:solidFill>
                </a:uFill>
                <a:latin typeface="Arial"/>
              </a:rPr>
              <a:t>guilt</a:t>
            </a:r>
            <a:r>
              <a:rPr b="0" lang="en-US" sz="2400" spc="-1" strike="noStrike">
                <a:solidFill>
                  <a:srgbClr val="000000"/>
                </a:solidFill>
                <a:uFill>
                  <a:solidFill>
                    <a:srgbClr val="ffffff"/>
                  </a:solidFill>
                </a:uFill>
                <a:latin typeface="Arial"/>
              </a:rPr>
              <a:t> of our sins (i.e., Our sins were transferred to His account) … instead of bearing the </a:t>
            </a:r>
            <a:r>
              <a:rPr b="1" i="1" lang="en-US" sz="2400" spc="-1" strike="noStrike" u="sng">
                <a:solidFill>
                  <a:srgbClr val="000000"/>
                </a:solidFill>
                <a:uFill>
                  <a:solidFill>
                    <a:srgbClr val="ffffff"/>
                  </a:solidFill>
                </a:uFill>
                <a:latin typeface="Arial"/>
              </a:rPr>
              <a:t>punishment</a:t>
            </a:r>
            <a:r>
              <a:rPr b="0" lang="en-US" sz="2400" spc="-1" strike="noStrike">
                <a:solidFill>
                  <a:srgbClr val="000000"/>
                </a:solidFill>
                <a:uFill>
                  <a:solidFill>
                    <a:srgbClr val="ffffff"/>
                  </a:solidFill>
                </a:uFill>
                <a:latin typeface="Arial"/>
              </a:rPr>
              <a:t> of our sins as a sacrifice.</a:t>
            </a:r>
            <a:endParaRPr b="1" lang="en-US" sz="2000" spc="-1" strike="noStrike">
              <a:solidFill>
                <a:srgbClr val="000000"/>
              </a:solidFill>
              <a:uFill>
                <a:solidFill>
                  <a:srgbClr val="ffffff"/>
                </a:solidFill>
              </a:uFill>
              <a:latin typeface="Arial"/>
            </a:endParaRPr>
          </a:p>
        </p:txBody>
      </p:sp>
      <p:sp>
        <p:nvSpPr>
          <p:cNvPr id="664" name="TextShape 3"/>
          <p:cNvSpPr txBox="1"/>
          <p:nvPr/>
        </p:nvSpPr>
        <p:spPr>
          <a:xfrm rot="16200000">
            <a:off x="8391600" y="4368600"/>
            <a:ext cx="986400" cy="364680"/>
          </a:xfrm>
          <a:prstGeom prst="rect">
            <a:avLst/>
          </a:prstGeom>
          <a:noFill/>
          <a:ln>
            <a:noFill/>
          </a:ln>
        </p:spPr>
        <p:txBody>
          <a:bodyPr anchor="ctr"/>
          <a:p>
            <a:pPr>
              <a:lnSpc>
                <a:spcPct val="100000"/>
              </a:lnSpc>
            </a:pPr>
            <a:fld id="{A7C8B2AF-469D-41EF-B901-552D916346B6}"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890" dur="indefinite" restart="never" nodeType="tmRoot">
          <p:childTnLst>
            <p:seq>
              <p:cTn id="1891" nodeType="mainSeq"/>
              <p:prevCondLst>
                <p:cond delay="0" evt="onPrev">
                  <p:tgtEl>
                    <p:sldTgt/>
                  </p:tgtEl>
                </p:cond>
              </p:prevCondLst>
              <p:nextCondLst>
                <p:cond delay="0" evt="onNext">
                  <p:tgtEl>
                    <p:sldTgt/>
                  </p:tgtEl>
                </p:cond>
              </p:nextCondLst>
            </p:seq>
          </p:childTnLst>
        </p:cTn>
      </p:par>
    </p:tnLst>
  </p:timing>
</p:sld>
</file>

<file path=ppt/slides/slide1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5"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Bear Guilt or </a:t>
            </a:r>
            <a:r>
              <a:rPr b="0" lang="en-US" sz="3600" spc="-58" strike="noStrike" u="sng" cap="all">
                <a:solidFill>
                  <a:srgbClr val="d1282e"/>
                </a:solidFill>
                <a:uFill>
                  <a:solidFill>
                    <a:srgbClr val="ffffff"/>
                  </a:solidFill>
                </a:uFill>
                <a:latin typeface="Arial Black"/>
              </a:rPr>
              <a:t>Punishment</a:t>
            </a:r>
            <a:r>
              <a:rPr b="0" lang="en-US" sz="3600" spc="-58" strike="noStrike" cap="all">
                <a:solidFill>
                  <a:srgbClr val="d1282e"/>
                </a:solidFill>
                <a:uFill>
                  <a:solidFill>
                    <a:srgbClr val="ffffff"/>
                  </a:solidFill>
                </a:uFill>
                <a:latin typeface="Arial Black"/>
              </a:rPr>
              <a:t>?</a:t>
            </a:r>
            <a:endParaRPr b="0" lang="en-US" sz="1800" spc="-1" strike="noStrike">
              <a:solidFill>
                <a:srgbClr val="000000"/>
              </a:solidFill>
              <a:uFill>
                <a:solidFill>
                  <a:srgbClr val="ffffff"/>
                </a:solidFill>
              </a:uFill>
              <a:latin typeface="Arial"/>
            </a:endParaRPr>
          </a:p>
        </p:txBody>
      </p:sp>
      <p:sp>
        <p:nvSpPr>
          <p:cNvPr id="666" name="TextShape 2"/>
          <p:cNvSpPr txBox="1"/>
          <p:nvPr/>
        </p:nvSpPr>
        <p:spPr>
          <a:xfrm>
            <a:off x="457200" y="617400"/>
            <a:ext cx="8229240" cy="4320360"/>
          </a:xfrm>
          <a:prstGeom prst="rect">
            <a:avLst/>
          </a:prstGeom>
          <a:noFill/>
          <a:ln>
            <a:noFill/>
          </a:ln>
        </p:spPr>
        <p:txBody>
          <a:bodyPr/>
          <a:p>
            <a:pPr>
              <a:lnSpc>
                <a:spcPct val="100000"/>
              </a:lnSpc>
            </a:pPr>
            <a:r>
              <a:rPr b="0" i="1" lang="en-US" sz="2000" spc="-1" strike="noStrike">
                <a:solidFill>
                  <a:srgbClr val="000000"/>
                </a:solidFill>
                <a:uFill>
                  <a:solidFill>
                    <a:srgbClr val="ffffff"/>
                  </a:solidFill>
                </a:uFill>
                <a:latin typeface="Arial"/>
              </a:rPr>
              <a:t>Surely </a:t>
            </a:r>
            <a:r>
              <a:rPr b="1" i="1" lang="en-US" sz="2000" spc="-1" strike="noStrike">
                <a:solidFill>
                  <a:srgbClr val="000000"/>
                </a:solidFill>
                <a:uFill>
                  <a:solidFill>
                    <a:srgbClr val="ffffff"/>
                  </a:solidFill>
                </a:uFill>
                <a:latin typeface="Arial"/>
              </a:rPr>
              <a:t>He has borne </a:t>
            </a:r>
            <a:r>
              <a:rPr b="1" i="1" lang="en-US" sz="2000" spc="-1" strike="noStrike" u="sng">
                <a:solidFill>
                  <a:srgbClr val="000000"/>
                </a:solidFill>
                <a:uFill>
                  <a:solidFill>
                    <a:srgbClr val="ffffff"/>
                  </a:solidFill>
                </a:uFill>
                <a:latin typeface="Arial"/>
              </a:rPr>
              <a:t>our</a:t>
            </a:r>
            <a:r>
              <a:rPr b="1" i="1" lang="en-US" sz="2000" spc="-1" strike="noStrike">
                <a:solidFill>
                  <a:srgbClr val="000000"/>
                </a:solidFill>
                <a:uFill>
                  <a:solidFill>
                    <a:srgbClr val="ffffff"/>
                  </a:solidFill>
                </a:uFill>
                <a:latin typeface="Arial"/>
              </a:rPr>
              <a:t> griefs And carried </a:t>
            </a:r>
            <a:r>
              <a:rPr b="1" i="1" lang="en-US" sz="2000" spc="-1" strike="noStrike" u="sng">
                <a:solidFill>
                  <a:srgbClr val="000000"/>
                </a:solidFill>
                <a:uFill>
                  <a:solidFill>
                    <a:srgbClr val="ffffff"/>
                  </a:solidFill>
                </a:uFill>
                <a:latin typeface="Arial"/>
              </a:rPr>
              <a:t>our</a:t>
            </a:r>
            <a:r>
              <a:rPr b="1" i="1" lang="en-US" sz="2000" spc="-1" strike="noStrike">
                <a:solidFill>
                  <a:srgbClr val="000000"/>
                </a:solidFill>
                <a:uFill>
                  <a:solidFill>
                    <a:srgbClr val="ffffff"/>
                  </a:solidFill>
                </a:uFill>
                <a:latin typeface="Arial"/>
              </a:rPr>
              <a:t> sorrows; </a:t>
            </a:r>
            <a:r>
              <a:rPr b="1" i="1" lang="en-US" sz="2000" spc="-1" strike="noStrike" u="sng">
                <a:solidFill>
                  <a:srgbClr val="000000"/>
                </a:solidFill>
                <a:uFill>
                  <a:solidFill>
                    <a:srgbClr val="ffffff"/>
                  </a:solidFill>
                </a:uFill>
                <a:latin typeface="Arial"/>
              </a:rPr>
              <a:t>Yet we esteemed Him stricken, Smitten by God</a:t>
            </a:r>
            <a:r>
              <a:rPr b="1" i="1" lang="en-US" sz="2000" spc="-1" strike="noStrike">
                <a:solidFill>
                  <a:srgbClr val="000000"/>
                </a:solidFill>
                <a:uFill>
                  <a:solidFill>
                    <a:srgbClr val="ffffff"/>
                  </a:solidFill>
                </a:uFill>
                <a:latin typeface="Arial"/>
              </a:rPr>
              <a:t>, and afflicted</a:t>
            </a:r>
            <a:r>
              <a:rPr b="0" i="1" lang="en-US" sz="2000" spc="-1" strike="noStrike">
                <a:solidFill>
                  <a:srgbClr val="000000"/>
                </a:solidFill>
                <a:uFill>
                  <a:solidFill>
                    <a:srgbClr val="ffffff"/>
                  </a:solidFill>
                </a:uFill>
                <a:latin typeface="Arial"/>
              </a:rPr>
              <a:t>. But He </a:t>
            </a:r>
            <a:r>
              <a:rPr b="1" i="1" lang="en-US" sz="2000" spc="-1" strike="noStrike" u="sng">
                <a:solidFill>
                  <a:srgbClr val="000000"/>
                </a:solidFill>
                <a:uFill>
                  <a:solidFill>
                    <a:srgbClr val="ffffff"/>
                  </a:solidFill>
                </a:uFill>
                <a:latin typeface="Arial"/>
              </a:rPr>
              <a:t>was wounded</a:t>
            </a:r>
            <a:r>
              <a:rPr b="0" i="1" lang="en-US" sz="2000" spc="-1" strike="noStrike">
                <a:solidFill>
                  <a:srgbClr val="000000"/>
                </a:solidFill>
                <a:uFill>
                  <a:solidFill>
                    <a:srgbClr val="ffffff"/>
                  </a:solidFill>
                </a:uFill>
                <a:latin typeface="Arial"/>
              </a:rPr>
              <a:t> for our transgressions, He </a:t>
            </a:r>
            <a:r>
              <a:rPr b="1" i="1" lang="en-US" sz="2000" spc="-1" strike="noStrike">
                <a:solidFill>
                  <a:srgbClr val="000000"/>
                </a:solidFill>
                <a:uFill>
                  <a:solidFill>
                    <a:srgbClr val="ffffff"/>
                  </a:solidFill>
                </a:uFill>
                <a:latin typeface="Arial"/>
              </a:rPr>
              <a:t>was </a:t>
            </a:r>
            <a:r>
              <a:rPr b="1" i="1" lang="en-US" sz="2000" spc="-1" strike="noStrike" u="sng">
                <a:solidFill>
                  <a:srgbClr val="000000"/>
                </a:solidFill>
                <a:uFill>
                  <a:solidFill>
                    <a:srgbClr val="ffffff"/>
                  </a:solidFill>
                </a:uFill>
                <a:latin typeface="Arial"/>
              </a:rPr>
              <a:t>bruised</a:t>
            </a:r>
            <a:r>
              <a:rPr b="1" i="1" lang="en-US" sz="2000" spc="-1" strike="noStrike">
                <a:solidFill>
                  <a:srgbClr val="000000"/>
                </a:solidFill>
                <a:uFill>
                  <a:solidFill>
                    <a:srgbClr val="ffffff"/>
                  </a:solidFill>
                </a:uFill>
                <a:latin typeface="Arial"/>
              </a:rPr>
              <a:t> </a:t>
            </a:r>
            <a:r>
              <a:rPr b="0" i="1" lang="en-US" sz="2000" spc="-1" strike="noStrike">
                <a:solidFill>
                  <a:srgbClr val="000000"/>
                </a:solidFill>
                <a:uFill>
                  <a:solidFill>
                    <a:srgbClr val="ffffff"/>
                  </a:solidFill>
                </a:uFill>
                <a:latin typeface="Arial"/>
              </a:rPr>
              <a:t>for our iniquities; The </a:t>
            </a:r>
            <a:r>
              <a:rPr b="1" i="1" lang="en-US" sz="2000" spc="-1" strike="noStrike" u="sng">
                <a:solidFill>
                  <a:srgbClr val="d1282e"/>
                </a:solidFill>
                <a:uFill>
                  <a:solidFill>
                    <a:srgbClr val="ffffff"/>
                  </a:solidFill>
                </a:uFill>
                <a:latin typeface="Arial"/>
              </a:rPr>
              <a:t>chastisement</a:t>
            </a:r>
            <a:r>
              <a:rPr b="1" i="1" lang="en-US" sz="2000" spc="-1" strike="noStrike">
                <a:solidFill>
                  <a:srgbClr val="d1282e"/>
                </a:solidFill>
                <a:uFill>
                  <a:solidFill>
                    <a:srgbClr val="ffffff"/>
                  </a:solidFill>
                </a:uFill>
                <a:latin typeface="Arial"/>
              </a:rPr>
              <a:t> for our peace </a:t>
            </a:r>
            <a:r>
              <a:rPr b="0" i="1" lang="en-US" sz="2000" spc="-1" strike="noStrike">
                <a:solidFill>
                  <a:srgbClr val="000000"/>
                </a:solidFill>
                <a:uFill>
                  <a:solidFill>
                    <a:srgbClr val="ffffff"/>
                  </a:solidFill>
                </a:uFill>
                <a:latin typeface="Arial"/>
              </a:rPr>
              <a:t>was upon Him, And </a:t>
            </a:r>
            <a:r>
              <a:rPr b="1" i="1" lang="en-US" sz="2000" spc="-1" strike="noStrike">
                <a:solidFill>
                  <a:srgbClr val="d1282e"/>
                </a:solidFill>
                <a:uFill>
                  <a:solidFill>
                    <a:srgbClr val="ffffff"/>
                  </a:solidFill>
                </a:uFill>
                <a:latin typeface="Arial"/>
              </a:rPr>
              <a:t>by </a:t>
            </a:r>
            <a:r>
              <a:rPr b="1" i="1" lang="en-US" sz="2000" spc="-1" strike="noStrike" u="sng">
                <a:solidFill>
                  <a:srgbClr val="d1282e"/>
                </a:solidFill>
                <a:uFill>
                  <a:solidFill>
                    <a:srgbClr val="ffffff"/>
                  </a:solidFill>
                </a:uFill>
                <a:latin typeface="Arial"/>
              </a:rPr>
              <a:t>His stripes</a:t>
            </a:r>
            <a:r>
              <a:rPr b="1" i="1" lang="en-US" sz="2000" spc="-1" strike="noStrike">
                <a:solidFill>
                  <a:srgbClr val="d1282e"/>
                </a:solidFill>
                <a:uFill>
                  <a:solidFill>
                    <a:srgbClr val="ffffff"/>
                  </a:solidFill>
                </a:uFill>
                <a:latin typeface="Arial"/>
              </a:rPr>
              <a:t> we are healed</a:t>
            </a:r>
            <a:r>
              <a:rPr b="0" i="1" lang="en-US" sz="2000" spc="-1" strike="noStrike">
                <a:solidFill>
                  <a:srgbClr val="000000"/>
                </a:solidFill>
                <a:uFill>
                  <a:solidFill>
                    <a:srgbClr val="ffffff"/>
                  </a:solidFill>
                </a:uFill>
                <a:latin typeface="Arial"/>
              </a:rPr>
              <a:t>. All we like sheep have gone astray; We have turned, every one, to his own way; And </a:t>
            </a:r>
            <a:r>
              <a:rPr b="1" i="1" lang="en-US" sz="2000" spc="-1" strike="noStrike">
                <a:solidFill>
                  <a:srgbClr val="000000"/>
                </a:solidFill>
                <a:uFill>
                  <a:solidFill>
                    <a:srgbClr val="ffffff"/>
                  </a:solidFill>
                </a:uFill>
                <a:latin typeface="Arial"/>
              </a:rPr>
              <a:t>the LORD has laid on Him the iniquity of us all. He </a:t>
            </a:r>
            <a:r>
              <a:rPr b="1" i="1" lang="en-US" sz="2000" spc="-1" strike="noStrike" u="sng">
                <a:solidFill>
                  <a:srgbClr val="000000"/>
                </a:solidFill>
                <a:uFill>
                  <a:solidFill>
                    <a:srgbClr val="ffffff"/>
                  </a:solidFill>
                </a:uFill>
                <a:latin typeface="Arial"/>
              </a:rPr>
              <a:t>was oppressed</a:t>
            </a:r>
            <a:r>
              <a:rPr b="1" i="1" lang="en-US" sz="2000" spc="-1" strike="noStrike">
                <a:solidFill>
                  <a:srgbClr val="000000"/>
                </a:solidFill>
                <a:uFill>
                  <a:solidFill>
                    <a:srgbClr val="ffffff"/>
                  </a:solidFill>
                </a:uFill>
                <a:latin typeface="Arial"/>
              </a:rPr>
              <a:t> and He </a:t>
            </a:r>
            <a:r>
              <a:rPr b="1" i="1" lang="en-US" sz="2000" spc="-1" strike="noStrike" u="sng">
                <a:solidFill>
                  <a:srgbClr val="000000"/>
                </a:solidFill>
                <a:uFill>
                  <a:solidFill>
                    <a:srgbClr val="ffffff"/>
                  </a:solidFill>
                </a:uFill>
                <a:latin typeface="Arial"/>
              </a:rPr>
              <a:t>was afflicted</a:t>
            </a:r>
            <a:r>
              <a:rPr b="1" i="1" lang="en-US" sz="2000" spc="-1" strike="noStrike">
                <a:solidFill>
                  <a:srgbClr val="000000"/>
                </a:solidFill>
                <a:uFill>
                  <a:solidFill>
                    <a:srgbClr val="ffffff"/>
                  </a:solidFill>
                </a:uFill>
                <a:latin typeface="Arial"/>
              </a:rPr>
              <a:t>, Yet He opened not His mouth</a:t>
            </a:r>
            <a:r>
              <a:rPr b="0" i="1" lang="en-US" sz="2000" spc="-1" strike="noStrike">
                <a:solidFill>
                  <a:srgbClr val="000000"/>
                </a:solidFill>
                <a:uFill>
                  <a:solidFill>
                    <a:srgbClr val="ffffff"/>
                  </a:solidFill>
                </a:uFill>
                <a:latin typeface="Arial"/>
              </a:rPr>
              <a:t>; He was led as a lamb to the slaughter, And as a sheep before its shearers is silent, So He opened not His mouth. He was </a:t>
            </a:r>
            <a:r>
              <a:rPr b="1" i="1" lang="en-US" sz="2000" spc="-1" strike="noStrike">
                <a:solidFill>
                  <a:srgbClr val="000000"/>
                </a:solidFill>
                <a:uFill>
                  <a:solidFill>
                    <a:srgbClr val="ffffff"/>
                  </a:solidFill>
                </a:uFill>
                <a:latin typeface="Arial"/>
              </a:rPr>
              <a:t>taken from prison and from judgment</a:t>
            </a:r>
            <a:r>
              <a:rPr b="0" i="1" lang="en-US" sz="2000" spc="-1" strike="noStrike">
                <a:solidFill>
                  <a:srgbClr val="000000"/>
                </a:solidFill>
                <a:uFill>
                  <a:solidFill>
                    <a:srgbClr val="ffffff"/>
                  </a:solidFill>
                </a:uFill>
                <a:latin typeface="Arial"/>
              </a:rPr>
              <a:t>, And who will declare His generation? For He was </a:t>
            </a:r>
            <a:r>
              <a:rPr b="1" i="1" lang="en-US" sz="2000" spc="-1" strike="noStrike" u="sng">
                <a:solidFill>
                  <a:srgbClr val="000000"/>
                </a:solidFill>
                <a:uFill>
                  <a:solidFill>
                    <a:srgbClr val="ffffff"/>
                  </a:solidFill>
                </a:uFill>
                <a:latin typeface="Arial"/>
              </a:rPr>
              <a:t>cut off</a:t>
            </a:r>
            <a:r>
              <a:rPr b="1" i="1" lang="en-US" sz="2000" spc="-1" strike="noStrike">
                <a:solidFill>
                  <a:srgbClr val="000000"/>
                </a:solidFill>
                <a:uFill>
                  <a:solidFill>
                    <a:srgbClr val="ffffff"/>
                  </a:solidFill>
                </a:uFill>
                <a:latin typeface="Arial"/>
              </a:rPr>
              <a:t> from the land of the living</a:t>
            </a:r>
            <a:r>
              <a:rPr b="0" i="1" lang="en-US" sz="2000" spc="-1" strike="noStrike">
                <a:solidFill>
                  <a:srgbClr val="000000"/>
                </a:solidFill>
                <a:uFill>
                  <a:solidFill>
                    <a:srgbClr val="ffffff"/>
                  </a:solidFill>
                </a:uFill>
                <a:latin typeface="Arial"/>
              </a:rPr>
              <a:t>; For the transgressions of My people </a:t>
            </a:r>
            <a:r>
              <a:rPr b="1" i="1" lang="en-US" sz="2000" spc="-1" strike="noStrike">
                <a:solidFill>
                  <a:srgbClr val="000000"/>
                </a:solidFill>
                <a:uFill>
                  <a:solidFill>
                    <a:srgbClr val="ffffff"/>
                  </a:solidFill>
                </a:uFill>
                <a:latin typeface="Arial"/>
              </a:rPr>
              <a:t>He </a:t>
            </a:r>
            <a:r>
              <a:rPr b="1" i="1" lang="en-US" sz="2000" spc="-1" strike="noStrike" u="sng">
                <a:solidFill>
                  <a:srgbClr val="000000"/>
                </a:solidFill>
                <a:uFill>
                  <a:solidFill>
                    <a:srgbClr val="ffffff"/>
                  </a:solidFill>
                </a:uFill>
                <a:latin typeface="Arial"/>
              </a:rPr>
              <a:t>was stricken</a:t>
            </a:r>
            <a:r>
              <a:rPr b="0" i="1" lang="en-US" sz="2000" spc="-1" strike="noStrike">
                <a:solidFill>
                  <a:srgbClr val="000000"/>
                </a:solidFill>
                <a:uFill>
                  <a:solidFill>
                    <a:srgbClr val="ffffff"/>
                  </a:solidFill>
                </a:uFill>
                <a:latin typeface="Arial"/>
              </a:rPr>
              <a:t>. </a:t>
            </a:r>
            <a:r>
              <a:rPr b="0" lang="en-US" sz="2000" spc="-1" strike="noStrike">
                <a:solidFill>
                  <a:srgbClr val="000000"/>
                </a:solidFill>
                <a:uFill>
                  <a:solidFill>
                    <a:srgbClr val="ffffff"/>
                  </a:solidFill>
                </a:uFill>
                <a:latin typeface="Arial"/>
              </a:rPr>
              <a:t>(</a:t>
            </a:r>
            <a:r>
              <a:rPr b="1" lang="en-US" sz="2000" spc="-1" strike="noStrike">
                <a:solidFill>
                  <a:srgbClr val="d1282e"/>
                </a:solidFill>
                <a:uFill>
                  <a:solidFill>
                    <a:srgbClr val="ffffff"/>
                  </a:solidFill>
                </a:uFill>
                <a:latin typeface="Arial"/>
              </a:rPr>
              <a:t>Isaiah 53:4-8</a:t>
            </a:r>
            <a:r>
              <a:rPr b="0" lang="en-US" sz="20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000" spc="-1" strike="noStrike">
                <a:solidFill>
                  <a:srgbClr val="000000"/>
                </a:solidFill>
                <a:uFill>
                  <a:solidFill>
                    <a:srgbClr val="ffffff"/>
                  </a:solidFill>
                </a:uFill>
                <a:latin typeface="Arial"/>
              </a:rPr>
              <a:t>Yes, He bore our iniquity, but </a:t>
            </a:r>
            <a:r>
              <a:rPr b="1" i="1" lang="en-US" sz="2000" spc="-1" strike="noStrike" u="sng">
                <a:solidFill>
                  <a:srgbClr val="000000"/>
                </a:solidFill>
                <a:uFill>
                  <a:solidFill>
                    <a:srgbClr val="ffffff"/>
                  </a:solidFill>
                </a:uFill>
                <a:latin typeface="Arial"/>
              </a:rPr>
              <a:t>how</a:t>
            </a:r>
            <a:r>
              <a:rPr b="0" lang="en-US" sz="2000" spc="-1" strike="noStrike">
                <a:solidFill>
                  <a:srgbClr val="000000"/>
                </a:solidFill>
                <a:uFill>
                  <a:solidFill>
                    <a:srgbClr val="ffffff"/>
                  </a:solidFill>
                </a:uFill>
                <a:latin typeface="Arial"/>
              </a:rPr>
              <a:t>?  </a:t>
            </a:r>
            <a:r>
              <a:rPr b="1" i="1" lang="en-US" sz="2000" spc="-1" strike="noStrike">
                <a:solidFill>
                  <a:srgbClr val="000000"/>
                </a:solidFill>
                <a:uFill>
                  <a:solidFill>
                    <a:srgbClr val="ffffff"/>
                  </a:solidFill>
                </a:uFill>
                <a:latin typeface="Arial"/>
              </a:rPr>
              <a:t>Guilt</a:t>
            </a:r>
            <a:r>
              <a:rPr b="0" lang="en-US" sz="2000" spc="-1" strike="noStrike">
                <a:solidFill>
                  <a:srgbClr val="000000"/>
                </a:solidFill>
                <a:uFill>
                  <a:solidFill>
                    <a:srgbClr val="ffffff"/>
                  </a:solidFill>
                </a:uFill>
                <a:latin typeface="Arial"/>
              </a:rPr>
              <a:t> or </a:t>
            </a:r>
            <a:r>
              <a:rPr b="1" i="1" lang="en-US" sz="2000" spc="-1" strike="noStrike">
                <a:solidFill>
                  <a:srgbClr val="000000"/>
                </a:solidFill>
                <a:uFill>
                  <a:solidFill>
                    <a:srgbClr val="ffffff"/>
                  </a:solidFill>
                </a:uFill>
                <a:latin typeface="Arial"/>
              </a:rPr>
              <a:t>Punishment</a:t>
            </a:r>
            <a:r>
              <a:rPr b="0" lang="en-US" sz="20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667" name="TextShape 3"/>
          <p:cNvSpPr txBox="1"/>
          <p:nvPr/>
        </p:nvSpPr>
        <p:spPr>
          <a:xfrm rot="16200000">
            <a:off x="8391600" y="4368600"/>
            <a:ext cx="986400" cy="364680"/>
          </a:xfrm>
          <a:prstGeom prst="rect">
            <a:avLst/>
          </a:prstGeom>
          <a:noFill/>
          <a:ln>
            <a:noFill/>
          </a:ln>
        </p:spPr>
        <p:txBody>
          <a:bodyPr anchor="ctr"/>
          <a:p>
            <a:pPr>
              <a:lnSpc>
                <a:spcPct val="100000"/>
              </a:lnSpc>
            </a:pPr>
            <a:fld id="{5D608783-01A7-49E2-9EF3-A9CCB291D58F}"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892" dur="indefinite" restart="never" nodeType="tmRoot">
          <p:childTnLst>
            <p:seq>
              <p:cTn id="1893" nodeType="mainSeq"/>
              <p:prevCondLst>
                <p:cond delay="0" evt="onPrev">
                  <p:tgtEl>
                    <p:sldTgt/>
                  </p:tgtEl>
                </p:cond>
              </p:prevCondLst>
              <p:nextCondLst>
                <p:cond delay="0" evt="onNext">
                  <p:tgtEl>
                    <p:sldTgt/>
                  </p:tgtEl>
                </p:cond>
              </p:nextCondLst>
            </p:seq>
          </p:childTnLst>
        </p:cTn>
      </p:par>
    </p:tnLst>
  </p:timing>
</p:sld>
</file>

<file path=ppt/slides/slide1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8"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Jesus </a:t>
            </a:r>
            <a:r>
              <a:rPr b="0" i="1" lang="en-US" sz="3600" spc="-58" strike="noStrike" u="sng" cap="all">
                <a:solidFill>
                  <a:srgbClr val="d1282e"/>
                </a:solidFill>
                <a:uFill>
                  <a:solidFill>
                    <a:srgbClr val="ffffff"/>
                  </a:solidFill>
                </a:uFill>
                <a:latin typeface="Arial Black"/>
              </a:rPr>
              <a:t>Became</a:t>
            </a:r>
            <a:r>
              <a:rPr b="0" lang="en-US" sz="3600" spc="-58" strike="noStrike" cap="all">
                <a:solidFill>
                  <a:srgbClr val="d1282e"/>
                </a:solidFill>
                <a:uFill>
                  <a:solidFill>
                    <a:srgbClr val="ffffff"/>
                  </a:solidFill>
                </a:uFill>
                <a:latin typeface="Arial Black"/>
              </a:rPr>
              <a:t> Sin?</a:t>
            </a:r>
            <a:endParaRPr b="0" lang="en-US" sz="1800" spc="-1" strike="noStrike">
              <a:solidFill>
                <a:srgbClr val="000000"/>
              </a:solidFill>
              <a:uFill>
                <a:solidFill>
                  <a:srgbClr val="ffffff"/>
                </a:solidFill>
              </a:uFill>
              <a:latin typeface="Arial"/>
            </a:endParaRPr>
          </a:p>
        </p:txBody>
      </p:sp>
      <p:sp>
        <p:nvSpPr>
          <p:cNvPr id="669"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30"/>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Paul clearly says that Jesus </a:t>
            </a:r>
            <a:r>
              <a:rPr b="0" i="1" lang="en-US" sz="2400" spc="-1" strike="noStrike">
                <a:solidFill>
                  <a:srgbClr val="000000"/>
                </a:solidFill>
                <a:uFill>
                  <a:solidFill>
                    <a:srgbClr val="ffffff"/>
                  </a:solidFill>
                </a:uFill>
                <a:latin typeface="Arial"/>
              </a:rPr>
              <a:t>“became sin”</a:t>
            </a:r>
            <a:r>
              <a:rPr b="0" lang="en-US" sz="2400" spc="-1" strike="noStrike">
                <a:solidFill>
                  <a:srgbClr val="000000"/>
                </a:solidFill>
                <a:uFill>
                  <a:solidFill>
                    <a:srgbClr val="ffffff"/>
                  </a:solidFill>
                </a:uFill>
                <a:latin typeface="Arial"/>
              </a:rPr>
              <a:t> for us (</a:t>
            </a:r>
            <a:r>
              <a:rPr b="1" lang="en-US" sz="2400" spc="-1" strike="noStrike">
                <a:solidFill>
                  <a:srgbClr val="d1282e"/>
                </a:solidFill>
                <a:uFill>
                  <a:solidFill>
                    <a:srgbClr val="ffffff"/>
                  </a:solidFill>
                </a:uFill>
                <a:latin typeface="Arial"/>
              </a:rPr>
              <a:t>II Corinthians 5:21</a:t>
            </a:r>
            <a:r>
              <a:rPr b="0" lang="en-US" sz="2400" spc="-1" strike="noStrike">
                <a:solidFill>
                  <a:srgbClr val="000000"/>
                </a:solidFill>
                <a:uFill>
                  <a:solidFill>
                    <a:srgbClr val="ffffff"/>
                  </a:solidFill>
                </a:uFill>
                <a:latin typeface="Arial"/>
              </a:rPr>
              <a:t>).  He was </a:t>
            </a:r>
            <a:r>
              <a:rPr b="1" i="1" lang="en-US" sz="2400" spc="-1" strike="noStrike">
                <a:solidFill>
                  <a:srgbClr val="000000"/>
                </a:solidFill>
                <a:uFill>
                  <a:solidFill>
                    <a:srgbClr val="ffffff"/>
                  </a:solidFill>
                </a:uFill>
                <a:latin typeface="Arial"/>
              </a:rPr>
              <a:t>so</a:t>
            </a:r>
            <a:r>
              <a:rPr b="0" lang="en-US" sz="2400" spc="-1" strike="noStrike">
                <a:solidFill>
                  <a:srgbClr val="000000"/>
                </a:solidFill>
                <a:uFill>
                  <a:solidFill>
                    <a:srgbClr val="ffffff"/>
                  </a:solidFill>
                </a:uFill>
                <a:latin typeface="Arial"/>
              </a:rPr>
              <a:t> sinful that He was regarded as wicked as sin itself!  How more sinful can a person be?”</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on Christ's behalf, be reconciled to God.  For </a:t>
            </a:r>
            <a:r>
              <a:rPr b="1" i="1" lang="en-US" sz="2400" spc="-1" strike="noStrike">
                <a:solidFill>
                  <a:srgbClr val="000000"/>
                </a:solidFill>
                <a:uFill>
                  <a:solidFill>
                    <a:srgbClr val="ffffff"/>
                  </a:solidFill>
                </a:uFill>
                <a:latin typeface="Arial"/>
              </a:rPr>
              <a:t>He made Him who knew no sin to </a:t>
            </a:r>
            <a:r>
              <a:rPr b="1" i="1" lang="en-US" sz="2400" spc="-1" strike="noStrike" u="sng">
                <a:solidFill>
                  <a:srgbClr val="000000"/>
                </a:solidFill>
                <a:uFill>
                  <a:solidFill>
                    <a:srgbClr val="ffffff"/>
                  </a:solidFill>
                </a:uFill>
                <a:latin typeface="Arial"/>
              </a:rPr>
              <a:t>be sin</a:t>
            </a:r>
            <a:r>
              <a:rPr b="1" i="1" lang="en-US" sz="2400" spc="-1" strike="noStrike">
                <a:solidFill>
                  <a:srgbClr val="000000"/>
                </a:solidFill>
                <a:uFill>
                  <a:solidFill>
                    <a:srgbClr val="ffffff"/>
                  </a:solidFill>
                </a:uFill>
                <a:latin typeface="Arial"/>
              </a:rPr>
              <a:t> for us</a:t>
            </a:r>
            <a:r>
              <a:rPr b="0" i="1" lang="en-US" sz="2400" spc="-1" strike="noStrike">
                <a:solidFill>
                  <a:srgbClr val="000000"/>
                </a:solidFill>
                <a:uFill>
                  <a:solidFill>
                    <a:srgbClr val="ffffff"/>
                  </a:solidFill>
                </a:uFill>
                <a:latin typeface="Arial"/>
              </a:rPr>
              <a:t>, that </a:t>
            </a:r>
            <a:r>
              <a:rPr b="1" i="1" lang="en-US" sz="2400" spc="-1" strike="noStrike">
                <a:solidFill>
                  <a:srgbClr val="000000"/>
                </a:solidFill>
                <a:uFill>
                  <a:solidFill>
                    <a:srgbClr val="ffffff"/>
                  </a:solidFill>
                </a:uFill>
                <a:latin typeface="Arial"/>
              </a:rPr>
              <a:t>we might become the </a:t>
            </a:r>
            <a:r>
              <a:rPr b="1" i="1" lang="en-US" sz="2400" spc="-1" strike="noStrike" u="sng">
                <a:solidFill>
                  <a:srgbClr val="000000"/>
                </a:solidFill>
                <a:uFill>
                  <a:solidFill>
                    <a:srgbClr val="ffffff"/>
                  </a:solidFill>
                </a:uFill>
                <a:latin typeface="Arial"/>
              </a:rPr>
              <a:t>righteousness of God</a:t>
            </a:r>
            <a:r>
              <a:rPr b="0" i="1" lang="en-US" sz="2400" spc="-1" strike="noStrike">
                <a:solidFill>
                  <a:srgbClr val="000000"/>
                </a:solidFill>
                <a:uFill>
                  <a:solidFill>
                    <a:srgbClr val="ffffff"/>
                  </a:solidFill>
                </a:uFill>
                <a:latin typeface="Arial"/>
              </a:rPr>
              <a:t> in Him.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II Corinthians 5:20-21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u="sng">
                <a:solidFill>
                  <a:srgbClr val="000000"/>
                </a:solidFill>
                <a:uFill>
                  <a:solidFill>
                    <a:srgbClr val="ffffff"/>
                  </a:solidFill>
                </a:uFill>
                <a:latin typeface="Arial"/>
              </a:rPr>
              <a:t>How</a:t>
            </a:r>
            <a:r>
              <a:rPr b="0" lang="en-US" sz="2400" spc="-1" strike="noStrike">
                <a:solidFill>
                  <a:srgbClr val="000000"/>
                </a:solidFill>
                <a:uFill>
                  <a:solidFill>
                    <a:srgbClr val="ffffff"/>
                  </a:solidFill>
                </a:uFill>
                <a:latin typeface="Arial"/>
              </a:rPr>
              <a:t> did Jesus become </a:t>
            </a:r>
            <a:r>
              <a:rPr b="0" i="1" lang="en-US" sz="2400" spc="-1" strike="noStrike">
                <a:solidFill>
                  <a:srgbClr val="000000"/>
                </a:solidFill>
                <a:uFill>
                  <a:solidFill>
                    <a:srgbClr val="ffffff"/>
                  </a:solidFill>
                </a:uFill>
                <a:latin typeface="Arial"/>
              </a:rPr>
              <a:t>“sin”</a:t>
            </a:r>
            <a:r>
              <a:rPr b="0" lang="en-US" sz="2400" spc="-1" strike="noStrike">
                <a:solidFill>
                  <a:srgbClr val="000000"/>
                </a:solidFill>
                <a:uFill>
                  <a:solidFill>
                    <a:srgbClr val="ffffff"/>
                  </a:solidFill>
                </a:uFill>
                <a:latin typeface="Arial"/>
              </a:rPr>
              <a:t>?  </a:t>
            </a:r>
            <a:r>
              <a:rPr b="1" lang="en-US" sz="2400" spc="-1" strike="noStrike">
                <a:solidFill>
                  <a:srgbClr val="000000"/>
                </a:solidFill>
                <a:uFill>
                  <a:solidFill>
                    <a:srgbClr val="ffffff"/>
                  </a:solidFill>
                </a:uFill>
                <a:latin typeface="Arial"/>
              </a:rPr>
              <a:t>Leap:</a:t>
            </a:r>
            <a:r>
              <a:rPr b="0"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sin</a:t>
            </a:r>
            <a:r>
              <a:rPr b="0" lang="en-US" sz="2400" spc="-1" strike="noStrike">
                <a:solidFill>
                  <a:srgbClr val="000000"/>
                </a:solidFill>
                <a:uFill>
                  <a:solidFill>
                    <a:srgbClr val="ffffff"/>
                  </a:solidFill>
                </a:uFill>
                <a:latin typeface="Arial"/>
              </a:rPr>
              <a:t> → </a:t>
            </a:r>
            <a:r>
              <a:rPr b="0" i="1" lang="en-US" sz="2400" spc="-1" strike="noStrike">
                <a:solidFill>
                  <a:srgbClr val="000000"/>
                </a:solidFill>
                <a:uFill>
                  <a:solidFill>
                    <a:srgbClr val="ffffff"/>
                  </a:solidFill>
                </a:uFill>
                <a:latin typeface="Arial"/>
              </a:rPr>
              <a:t>sin</a:t>
            </a:r>
            <a:r>
              <a:rPr b="1" i="1" lang="en-US" sz="2400" spc="-1" strike="noStrike" u="sng">
                <a:solidFill>
                  <a:srgbClr val="000000"/>
                </a:solidFill>
                <a:uFill>
                  <a:solidFill>
                    <a:srgbClr val="ffffff"/>
                  </a:solidFill>
                </a:uFill>
                <a:latin typeface="Arial"/>
              </a:rPr>
              <a:t>ful</a:t>
            </a:r>
            <a:endParaRPr b="1" lang="en-US" sz="2000" spc="-1" strike="noStrike">
              <a:solidFill>
                <a:srgbClr val="000000"/>
              </a:solidFill>
              <a:uFill>
                <a:solidFill>
                  <a:srgbClr val="ffffff"/>
                </a:solidFill>
              </a:uFill>
              <a:latin typeface="Arial"/>
            </a:endParaRPr>
          </a:p>
        </p:txBody>
      </p:sp>
      <p:sp>
        <p:nvSpPr>
          <p:cNvPr id="670" name="TextShape 3"/>
          <p:cNvSpPr txBox="1"/>
          <p:nvPr/>
        </p:nvSpPr>
        <p:spPr>
          <a:xfrm rot="16200000">
            <a:off x="8391600" y="4368600"/>
            <a:ext cx="986400" cy="364680"/>
          </a:xfrm>
          <a:prstGeom prst="rect">
            <a:avLst/>
          </a:prstGeom>
          <a:noFill/>
          <a:ln>
            <a:noFill/>
          </a:ln>
        </p:spPr>
        <p:txBody>
          <a:bodyPr anchor="ctr"/>
          <a:p>
            <a:pPr>
              <a:lnSpc>
                <a:spcPct val="100000"/>
              </a:lnSpc>
            </a:pPr>
            <a:fld id="{B03480BE-3B98-4078-B5C5-368783B20470}"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894" dur="indefinite" restart="never" nodeType="tmRoot">
          <p:childTnLst>
            <p:seq>
              <p:cTn id="1895" dur="indefinite" nodeType="mainSeq">
                <p:childTnLst>
                  <p:par>
                    <p:cTn id="1896" fill="hold">
                      <p:stCondLst>
                        <p:cond delay="0"/>
                      </p:stCondLst>
                      <p:childTnLst>
                        <p:par>
                          <p:cTn id="1897" fill="hold">
                            <p:stCondLst>
                              <p:cond delay="0"/>
                            </p:stCondLst>
                            <p:childTnLst>
                              <p:par>
                                <p:cTn id="1898" nodeType="afterEffect" fill="hold" presetClass="entr" presetID="1">
                                  <p:stCondLst>
                                    <p:cond delay="3000"/>
                                  </p:stCondLst>
                                  <p:childTnLst>
                                    <p:set>
                                      <p:cBhvr>
                                        <p:cTn id="1899" dur="1" fill="hold">
                                          <p:stCondLst>
                                            <p:cond delay="0"/>
                                          </p:stCondLst>
                                        </p:cTn>
                                        <p:tgtEl>
                                          <p:spTgt spid="669">
                                            <p:txEl>
                                              <p:pRg st="172" end="346"/>
                                            </p:txEl>
                                          </p:spTgt>
                                        </p:tgtEl>
                                        <p:attrNameLst>
                                          <p:attrName>style.visibility</p:attrName>
                                        </p:attrNameLst>
                                      </p:cBhvr>
                                      <p:to>
                                        <p:strVal val="visible"/>
                                      </p:to>
                                    </p:set>
                                  </p:childTnLst>
                                </p:cTn>
                              </p:par>
                            </p:childTnLst>
                          </p:cTn>
                        </p:par>
                      </p:childTnLst>
                    </p:cTn>
                  </p:par>
                  <p:par>
                    <p:cTn id="1900" fill="hold">
                      <p:stCondLst>
                        <p:cond delay="indefinite"/>
                      </p:stCondLst>
                      <p:childTnLst>
                        <p:par>
                          <p:cTn id="1901" fill="hold">
                            <p:stCondLst>
                              <p:cond delay="0"/>
                            </p:stCondLst>
                            <p:childTnLst>
                              <p:par>
                                <p:cTn id="1902" nodeType="clickEffect" fill="hold" presetClass="entr" presetID="1">
                                  <p:stCondLst>
                                    <p:cond delay="0"/>
                                  </p:stCondLst>
                                  <p:childTnLst>
                                    <p:set>
                                      <p:cBhvr>
                                        <p:cTn id="1903" dur="1" fill="hold">
                                          <p:stCondLst>
                                            <p:cond delay="0"/>
                                          </p:stCondLst>
                                        </p:cTn>
                                        <p:tgtEl>
                                          <p:spTgt spid="669">
                                            <p:txEl>
                                              <p:pRg st="346" end="39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1"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What Is “Sin”?</a:t>
            </a:r>
            <a:endParaRPr b="0" lang="en-US" sz="1800" spc="-1" strike="noStrike">
              <a:solidFill>
                <a:srgbClr val="000000"/>
              </a:solidFill>
              <a:uFill>
                <a:solidFill>
                  <a:srgbClr val="ffffff"/>
                </a:solidFill>
              </a:uFill>
              <a:latin typeface="Arial"/>
            </a:endParaRPr>
          </a:p>
        </p:txBody>
      </p:sp>
      <p:sp>
        <p:nvSpPr>
          <p:cNvPr id="672" name="TextShape 2"/>
          <p:cNvSpPr txBox="1"/>
          <p:nvPr/>
        </p:nvSpPr>
        <p:spPr>
          <a:xfrm>
            <a:off x="457200" y="617400"/>
            <a:ext cx="8229240" cy="4320360"/>
          </a:xfrm>
          <a:prstGeom prst="rect">
            <a:avLst/>
          </a:prstGeom>
          <a:noFill/>
          <a:ln>
            <a:noFill/>
          </a:ln>
        </p:spPr>
        <p:txBody>
          <a:bodyPr/>
          <a:p>
            <a:pPr>
              <a:lnSpc>
                <a:spcPct val="100000"/>
              </a:lnSpc>
            </a:pPr>
            <a:r>
              <a:rPr b="0" i="1" lang="en-US" sz="2200" spc="-1" strike="noStrike">
                <a:solidFill>
                  <a:srgbClr val="000000"/>
                </a:solidFill>
                <a:uFill>
                  <a:solidFill>
                    <a:srgbClr val="ffffff"/>
                  </a:solidFill>
                </a:uFill>
                <a:latin typeface="Arial"/>
              </a:rPr>
              <a:t>Whoever commits sin also commits lawlessness, and </a:t>
            </a:r>
            <a:r>
              <a:rPr b="1" i="1" lang="en-US" sz="2200" spc="-1" strike="noStrike">
                <a:solidFill>
                  <a:srgbClr val="000000"/>
                </a:solidFill>
                <a:uFill>
                  <a:solidFill>
                    <a:srgbClr val="ffffff"/>
                  </a:solidFill>
                </a:uFill>
                <a:latin typeface="Arial"/>
              </a:rPr>
              <a:t>sin is lawlessness</a:t>
            </a:r>
            <a:r>
              <a:rPr b="0" i="1" lang="en-US" sz="2200" spc="-1" strike="noStrike">
                <a:solidFill>
                  <a:srgbClr val="000000"/>
                </a:solidFill>
                <a:uFill>
                  <a:solidFill>
                    <a:srgbClr val="ffffff"/>
                  </a:solidFill>
                </a:uFill>
                <a:latin typeface="Arial"/>
              </a:rPr>
              <a:t>. </a:t>
            </a:r>
            <a:r>
              <a:rPr b="0" lang="en-US" sz="2200" spc="-1" strike="noStrike">
                <a:solidFill>
                  <a:srgbClr val="000000"/>
                </a:solidFill>
                <a:uFill>
                  <a:solidFill>
                    <a:srgbClr val="ffffff"/>
                  </a:solidFill>
                </a:uFill>
                <a:latin typeface="Arial"/>
              </a:rPr>
              <a:t>(</a:t>
            </a:r>
            <a:r>
              <a:rPr b="1" lang="en-US" sz="2200" spc="-1" strike="noStrike">
                <a:solidFill>
                  <a:srgbClr val="d1282e"/>
                </a:solidFill>
                <a:uFill>
                  <a:solidFill>
                    <a:srgbClr val="ffffff"/>
                  </a:solidFill>
                </a:uFill>
                <a:latin typeface="Arial"/>
              </a:rPr>
              <a:t>I John 3:4</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200" spc="-1" strike="noStrike">
                <a:solidFill>
                  <a:srgbClr val="000000"/>
                </a:solidFill>
                <a:uFill>
                  <a:solidFill>
                    <a:srgbClr val="ffffff"/>
                  </a:solidFill>
                </a:uFill>
                <a:latin typeface="Arial"/>
              </a:rPr>
              <a:t>In burnt offerings and </a:t>
            </a:r>
            <a:r>
              <a:rPr b="1" i="1" lang="en-US" sz="2200" spc="-1" strike="noStrike" u="sng">
                <a:solidFill>
                  <a:srgbClr val="000000"/>
                </a:solidFill>
                <a:uFill>
                  <a:solidFill>
                    <a:srgbClr val="ffffff"/>
                  </a:solidFill>
                </a:uFill>
                <a:latin typeface="Arial"/>
              </a:rPr>
              <a:t>sacrifices </a:t>
            </a:r>
            <a:r>
              <a:rPr b="1" i="1" lang="en-US" sz="2200" spc="-1" strike="noStrike" u="sng">
                <a:solidFill>
                  <a:srgbClr val="d1282e"/>
                </a:solidFill>
                <a:uFill>
                  <a:solidFill>
                    <a:srgbClr val="ffffff"/>
                  </a:solidFill>
                </a:uFill>
                <a:latin typeface="Arial"/>
              </a:rPr>
              <a:t>for sin</a:t>
            </a:r>
            <a:r>
              <a:rPr b="0" lang="en-US" sz="2200" spc="-1" strike="noStrike">
                <a:solidFill>
                  <a:srgbClr val="000000"/>
                </a:solidFill>
                <a:uFill>
                  <a:solidFill>
                    <a:srgbClr val="ffffff"/>
                  </a:solidFill>
                </a:uFill>
                <a:latin typeface="Arial"/>
              </a:rPr>
              <a:t> (Gr., </a:t>
            </a:r>
            <a:r>
              <a:rPr b="0" i="1" lang="en-US" sz="2200" spc="-1" strike="noStrike">
                <a:solidFill>
                  <a:srgbClr val="000000"/>
                </a:solidFill>
                <a:uFill>
                  <a:solidFill>
                    <a:srgbClr val="ffffff"/>
                  </a:solidFill>
                </a:uFill>
                <a:latin typeface="Arial"/>
              </a:rPr>
              <a:t>peri hamartia </a:t>
            </a:r>
            <a:r>
              <a:rPr b="0" lang="en-US" sz="2200" spc="-1" strike="noStrike">
                <a:solidFill>
                  <a:srgbClr val="000000"/>
                </a:solidFill>
                <a:uFill>
                  <a:solidFill>
                    <a:srgbClr val="ffffff"/>
                  </a:solidFill>
                </a:uFill>
                <a:latin typeface="Arial"/>
              </a:rPr>
              <a:t>[for sin])</a:t>
            </a:r>
            <a:r>
              <a:rPr b="0" i="1" lang="en-US" sz="2200" spc="-1" strike="noStrike">
                <a:solidFill>
                  <a:srgbClr val="000000"/>
                </a:solidFill>
                <a:uFill>
                  <a:solidFill>
                    <a:srgbClr val="ffffff"/>
                  </a:solidFill>
                </a:uFill>
                <a:latin typeface="Arial"/>
              </a:rPr>
              <a:t>You had no pleasure. … Previously saying, “Sacrifice and offering, burnt offerings, and </a:t>
            </a:r>
            <a:r>
              <a:rPr b="1" i="1" lang="en-US" sz="2200" spc="-1" strike="noStrike" u="sng">
                <a:solidFill>
                  <a:srgbClr val="000000"/>
                </a:solidFill>
                <a:uFill>
                  <a:solidFill>
                    <a:srgbClr val="ffffff"/>
                  </a:solidFill>
                </a:uFill>
                <a:latin typeface="Arial"/>
              </a:rPr>
              <a:t>offerings </a:t>
            </a:r>
            <a:r>
              <a:rPr b="1" i="1" lang="en-US" sz="2200" spc="-1" strike="noStrike" u="sng">
                <a:solidFill>
                  <a:srgbClr val="d1282e"/>
                </a:solidFill>
                <a:uFill>
                  <a:solidFill>
                    <a:srgbClr val="ffffff"/>
                  </a:solidFill>
                </a:uFill>
                <a:latin typeface="Arial"/>
              </a:rPr>
              <a:t>for sin</a:t>
            </a:r>
            <a:r>
              <a:rPr b="0" i="1" lang="en-US" sz="2200" spc="-1" strike="noStrike">
                <a:solidFill>
                  <a:srgbClr val="000000"/>
                </a:solidFill>
                <a:uFill>
                  <a:solidFill>
                    <a:srgbClr val="ffffff"/>
                  </a:solidFill>
                </a:uFill>
                <a:latin typeface="Arial"/>
              </a:rPr>
              <a:t> </a:t>
            </a:r>
            <a:r>
              <a:rPr b="0" lang="en-US" sz="2200" spc="-1" strike="noStrike">
                <a:solidFill>
                  <a:srgbClr val="000000"/>
                </a:solidFill>
                <a:uFill>
                  <a:solidFill>
                    <a:srgbClr val="ffffff"/>
                  </a:solidFill>
                </a:uFill>
                <a:latin typeface="Arial"/>
              </a:rPr>
              <a:t>(Gr., </a:t>
            </a:r>
            <a:r>
              <a:rPr b="0" i="1" lang="en-US" sz="2200" spc="-1" strike="noStrike">
                <a:solidFill>
                  <a:srgbClr val="000000"/>
                </a:solidFill>
                <a:uFill>
                  <a:solidFill>
                    <a:srgbClr val="ffffff"/>
                  </a:solidFill>
                </a:uFill>
                <a:latin typeface="Arial"/>
              </a:rPr>
              <a:t>peri hamartia</a:t>
            </a:r>
            <a:r>
              <a:rPr b="0" lang="en-US" sz="2200" spc="-1" strike="noStrike">
                <a:solidFill>
                  <a:srgbClr val="000000"/>
                </a:solidFill>
                <a:uFill>
                  <a:solidFill>
                    <a:srgbClr val="ffffff"/>
                  </a:solidFill>
                </a:uFill>
                <a:latin typeface="Arial"/>
              </a:rPr>
              <a:t>) </a:t>
            </a:r>
            <a:r>
              <a:rPr b="0" i="1" lang="en-US" sz="2200" spc="-1" strike="noStrike">
                <a:solidFill>
                  <a:srgbClr val="000000"/>
                </a:solidFill>
                <a:uFill>
                  <a:solidFill>
                    <a:srgbClr val="ffffff"/>
                  </a:solidFill>
                </a:uFill>
                <a:latin typeface="Arial"/>
              </a:rPr>
              <a:t>You did not desire, nor had pleasure in them” (which are offered according to the law), </a:t>
            </a:r>
            <a:r>
              <a:rPr b="0" lang="en-US" sz="2200" spc="-1" strike="noStrike">
                <a:solidFill>
                  <a:srgbClr val="000000"/>
                </a:solidFill>
                <a:uFill>
                  <a:solidFill>
                    <a:srgbClr val="ffffff"/>
                  </a:solidFill>
                </a:uFill>
                <a:latin typeface="Arial"/>
              </a:rPr>
              <a:t>(</a:t>
            </a:r>
            <a:r>
              <a:rPr b="1" lang="en-US" sz="2200" spc="-1" strike="noStrike">
                <a:solidFill>
                  <a:srgbClr val="d1282e"/>
                </a:solidFill>
                <a:uFill>
                  <a:solidFill>
                    <a:srgbClr val="ffffff"/>
                  </a:solidFill>
                </a:uFill>
                <a:latin typeface="Arial"/>
              </a:rPr>
              <a:t>Hebrews 10:6-8</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673" name="TextShape 3"/>
          <p:cNvSpPr txBox="1"/>
          <p:nvPr/>
        </p:nvSpPr>
        <p:spPr>
          <a:xfrm rot="16200000">
            <a:off x="8391600" y="4368600"/>
            <a:ext cx="986400" cy="364680"/>
          </a:xfrm>
          <a:prstGeom prst="rect">
            <a:avLst/>
          </a:prstGeom>
          <a:noFill/>
          <a:ln>
            <a:noFill/>
          </a:ln>
        </p:spPr>
        <p:txBody>
          <a:bodyPr anchor="ctr"/>
          <a:p>
            <a:pPr>
              <a:lnSpc>
                <a:spcPct val="100000"/>
              </a:lnSpc>
            </a:pPr>
            <a:fld id="{B545ADD9-A7AD-4D63-981B-8053F7084C78}"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904" dur="indefinite" restart="never" nodeType="tmRoot">
          <p:childTnLst>
            <p:seq>
              <p:cTn id="1905" dur="indefinite" nodeType="mainSeq">
                <p:childTnLst>
                  <p:par>
                    <p:cTn id="1906" fill="hold">
                      <p:stCondLst>
                        <p:cond delay="indefinite"/>
                      </p:stCondLst>
                      <p:childTnLst>
                        <p:par>
                          <p:cTn id="1907" fill="hold">
                            <p:stCondLst>
                              <p:cond delay="0"/>
                            </p:stCondLst>
                            <p:childTnLst>
                              <p:par>
                                <p:cTn id="1908" nodeType="clickEffect" fill="hold" presetClass="entr" presetID="1">
                                  <p:stCondLst>
                                    <p:cond delay="0"/>
                                  </p:stCondLst>
                                  <p:childTnLst>
                                    <p:set>
                                      <p:cBhvr>
                                        <p:cTn id="1909" dur="1" fill="hold">
                                          <p:stCondLst>
                                            <p:cond delay="0"/>
                                          </p:stCondLst>
                                        </p:cTn>
                                        <p:tgtEl>
                                          <p:spTgt spid="672">
                                            <p:txEl>
                                              <p:pRg st="83" end="38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4"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Jesus </a:t>
            </a:r>
            <a:r>
              <a:rPr b="0" i="1" lang="en-US" sz="3600" spc="-58" strike="noStrike" u="sng" cap="all">
                <a:solidFill>
                  <a:srgbClr val="d1282e"/>
                </a:solidFill>
                <a:uFill>
                  <a:solidFill>
                    <a:srgbClr val="ffffff"/>
                  </a:solidFill>
                </a:uFill>
                <a:latin typeface="Arial Black"/>
              </a:rPr>
              <a:t>Became</a:t>
            </a:r>
            <a:r>
              <a:rPr b="0" lang="en-US" sz="3600" spc="-58" strike="noStrike" cap="all">
                <a:solidFill>
                  <a:srgbClr val="d1282e"/>
                </a:solidFill>
                <a:uFill>
                  <a:solidFill>
                    <a:srgbClr val="ffffff"/>
                  </a:solidFill>
                </a:uFill>
                <a:latin typeface="Arial Black"/>
              </a:rPr>
              <a:t> Sin?</a:t>
            </a:r>
            <a:endParaRPr b="0" lang="en-US" sz="1800" spc="-1" strike="noStrike">
              <a:solidFill>
                <a:srgbClr val="000000"/>
              </a:solidFill>
              <a:uFill>
                <a:solidFill>
                  <a:srgbClr val="ffffff"/>
                </a:solidFill>
              </a:uFill>
              <a:latin typeface="Arial"/>
            </a:endParaRPr>
          </a:p>
        </p:txBody>
      </p:sp>
      <p:sp>
        <p:nvSpPr>
          <p:cNvPr id="675"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30"/>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Paul clearly says that Jesus </a:t>
            </a:r>
            <a:r>
              <a:rPr b="0" i="1" lang="en-US" sz="2400" spc="-1" strike="noStrike">
                <a:solidFill>
                  <a:srgbClr val="000000"/>
                </a:solidFill>
                <a:uFill>
                  <a:solidFill>
                    <a:srgbClr val="ffffff"/>
                  </a:solidFill>
                </a:uFill>
                <a:latin typeface="Arial"/>
              </a:rPr>
              <a:t>“became sin”</a:t>
            </a:r>
            <a:r>
              <a:rPr b="0" lang="en-US" sz="2400" spc="-1" strike="noStrike">
                <a:solidFill>
                  <a:srgbClr val="000000"/>
                </a:solidFill>
                <a:uFill>
                  <a:solidFill>
                    <a:srgbClr val="ffffff"/>
                  </a:solidFill>
                </a:uFill>
                <a:latin typeface="Arial"/>
              </a:rPr>
              <a:t> for us (</a:t>
            </a:r>
            <a:r>
              <a:rPr b="1" lang="en-US" sz="2400" spc="-1" strike="noStrike">
                <a:solidFill>
                  <a:srgbClr val="d1282e"/>
                </a:solidFill>
                <a:uFill>
                  <a:solidFill>
                    <a:srgbClr val="ffffff"/>
                  </a:solidFill>
                </a:uFill>
                <a:latin typeface="Arial"/>
              </a:rPr>
              <a:t>II Corinthians 5:21</a:t>
            </a:r>
            <a:r>
              <a:rPr b="0" lang="en-US" sz="2400" spc="-1" strike="noStrike">
                <a:solidFill>
                  <a:srgbClr val="000000"/>
                </a:solidFill>
                <a:uFill>
                  <a:solidFill>
                    <a:srgbClr val="ffffff"/>
                  </a:solidFill>
                </a:uFill>
                <a:latin typeface="Arial"/>
              </a:rPr>
              <a:t>).  He was </a:t>
            </a:r>
            <a:r>
              <a:rPr b="1" i="1" lang="en-US" sz="2400" spc="-1" strike="noStrike">
                <a:solidFill>
                  <a:srgbClr val="000000"/>
                </a:solidFill>
                <a:uFill>
                  <a:solidFill>
                    <a:srgbClr val="ffffff"/>
                  </a:solidFill>
                </a:uFill>
                <a:latin typeface="Arial"/>
              </a:rPr>
              <a:t>so</a:t>
            </a:r>
            <a:r>
              <a:rPr b="0" lang="en-US" sz="2400" spc="-1" strike="noStrike">
                <a:solidFill>
                  <a:srgbClr val="000000"/>
                </a:solidFill>
                <a:uFill>
                  <a:solidFill>
                    <a:srgbClr val="ffffff"/>
                  </a:solidFill>
                </a:uFill>
                <a:latin typeface="Arial"/>
              </a:rPr>
              <a:t> sinful that He was regarded as wicked as sin itself!  How more sinful can a person be?”</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on Christ's behalf, be reconciled to God.  For </a:t>
            </a:r>
            <a:r>
              <a:rPr b="1" i="1" lang="en-US" sz="2400" spc="-1" strike="noStrike">
                <a:solidFill>
                  <a:srgbClr val="000000"/>
                </a:solidFill>
                <a:uFill>
                  <a:solidFill>
                    <a:srgbClr val="ffffff"/>
                  </a:solidFill>
                </a:uFill>
                <a:latin typeface="Arial"/>
              </a:rPr>
              <a:t>He made Him who knew no sin to be </a:t>
            </a:r>
            <a:r>
              <a:rPr b="1" i="1" lang="en-US" sz="2400" spc="-1" strike="noStrike" u="sng">
                <a:solidFill>
                  <a:srgbClr val="d1282e"/>
                </a:solidFill>
                <a:uFill>
                  <a:solidFill>
                    <a:srgbClr val="ffffff"/>
                  </a:solidFill>
                </a:uFill>
                <a:latin typeface="Arial"/>
              </a:rPr>
              <a:t>sin</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(Gr., </a:t>
            </a:r>
            <a:r>
              <a:rPr b="0" i="1" lang="en-US" sz="2400" spc="-1" strike="noStrike">
                <a:solidFill>
                  <a:srgbClr val="000000"/>
                </a:solidFill>
                <a:uFill>
                  <a:solidFill>
                    <a:srgbClr val="ffffff"/>
                  </a:solidFill>
                </a:uFill>
                <a:latin typeface="Arial"/>
              </a:rPr>
              <a:t>hamartia</a:t>
            </a:r>
            <a:r>
              <a:rPr b="0" lang="en-US" sz="2400" spc="-1" strike="noStrike">
                <a:solidFill>
                  <a:srgbClr val="000000"/>
                </a:solidFill>
                <a:uFill>
                  <a:solidFill>
                    <a:srgbClr val="ffffff"/>
                  </a:solidFill>
                </a:uFill>
                <a:latin typeface="Arial"/>
              </a:rPr>
              <a:t>) </a:t>
            </a:r>
            <a:r>
              <a:rPr b="1" i="1" lang="en-US" sz="2400" spc="-1" strike="noStrike" u="sng">
                <a:solidFill>
                  <a:srgbClr val="000000"/>
                </a:solidFill>
                <a:uFill>
                  <a:solidFill>
                    <a:srgbClr val="ffffff"/>
                  </a:solidFill>
                </a:uFill>
                <a:latin typeface="Arial"/>
              </a:rPr>
              <a:t>for us</a:t>
            </a:r>
            <a:r>
              <a:rPr b="0" i="1" lang="en-US" sz="2400" spc="-1" strike="noStrike">
                <a:solidFill>
                  <a:srgbClr val="000000"/>
                </a:solidFill>
                <a:uFill>
                  <a:solidFill>
                    <a:srgbClr val="ffffff"/>
                  </a:solidFill>
                </a:uFill>
                <a:latin typeface="Arial"/>
              </a:rPr>
              <a:t>, that </a:t>
            </a:r>
            <a:r>
              <a:rPr b="1" i="1" lang="en-US" sz="2400" spc="-1" strike="noStrike">
                <a:solidFill>
                  <a:srgbClr val="000000"/>
                </a:solidFill>
                <a:uFill>
                  <a:solidFill>
                    <a:srgbClr val="ffffff"/>
                  </a:solidFill>
                </a:uFill>
                <a:latin typeface="Arial"/>
              </a:rPr>
              <a:t>we might become the righteousness of God</a:t>
            </a:r>
            <a:r>
              <a:rPr b="0" i="1" lang="en-US" sz="2400" spc="-1" strike="noStrike">
                <a:solidFill>
                  <a:srgbClr val="000000"/>
                </a:solidFill>
                <a:uFill>
                  <a:solidFill>
                    <a:srgbClr val="ffffff"/>
                  </a:solidFill>
                </a:uFill>
                <a:latin typeface="Arial"/>
              </a:rPr>
              <a:t> in Him.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II Corinthians 5:20-21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u="sng">
                <a:solidFill>
                  <a:srgbClr val="000000"/>
                </a:solidFill>
                <a:uFill>
                  <a:solidFill>
                    <a:srgbClr val="ffffff"/>
                  </a:solidFill>
                </a:uFill>
                <a:latin typeface="Arial"/>
              </a:rPr>
              <a:t>How</a:t>
            </a:r>
            <a:r>
              <a:rPr b="0" lang="en-US" sz="2400" spc="-1" strike="noStrike">
                <a:solidFill>
                  <a:srgbClr val="000000"/>
                </a:solidFill>
                <a:uFill>
                  <a:solidFill>
                    <a:srgbClr val="ffffff"/>
                  </a:solidFill>
                </a:uFill>
                <a:latin typeface="Arial"/>
              </a:rPr>
              <a:t> did Jesus become </a:t>
            </a:r>
            <a:r>
              <a:rPr b="0" i="1" lang="en-US" sz="2400" spc="-1" strike="noStrike">
                <a:solidFill>
                  <a:srgbClr val="000000"/>
                </a:solidFill>
                <a:uFill>
                  <a:solidFill>
                    <a:srgbClr val="ffffff"/>
                  </a:solidFill>
                </a:uFill>
                <a:latin typeface="Arial"/>
              </a:rPr>
              <a:t>“sin”</a:t>
            </a:r>
            <a:r>
              <a:rPr b="0" lang="en-US" sz="2400" spc="-1" strike="noStrike">
                <a:solidFill>
                  <a:srgbClr val="000000"/>
                </a:solidFill>
                <a:uFill>
                  <a:solidFill>
                    <a:srgbClr val="ffffff"/>
                  </a:solidFill>
                </a:uFill>
                <a:latin typeface="Arial"/>
              </a:rPr>
              <a:t>?  </a:t>
            </a:r>
            <a:r>
              <a:rPr b="1" lang="en-US" sz="2400" spc="-1" strike="noStrike">
                <a:solidFill>
                  <a:srgbClr val="000000"/>
                </a:solidFill>
                <a:uFill>
                  <a:solidFill>
                    <a:srgbClr val="ffffff"/>
                  </a:solidFill>
                </a:uFill>
                <a:latin typeface="Arial"/>
              </a:rPr>
              <a:t>Leap:</a:t>
            </a:r>
            <a:r>
              <a:rPr b="0"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sin</a:t>
            </a:r>
            <a:r>
              <a:rPr b="0" lang="en-US" sz="2400" spc="-1" strike="noStrike">
                <a:solidFill>
                  <a:srgbClr val="000000"/>
                </a:solidFill>
                <a:uFill>
                  <a:solidFill>
                    <a:srgbClr val="ffffff"/>
                  </a:solidFill>
                </a:uFill>
                <a:latin typeface="Arial"/>
              </a:rPr>
              <a:t> → </a:t>
            </a:r>
            <a:r>
              <a:rPr b="0" i="1" lang="en-US" sz="2400" spc="-1" strike="noStrike">
                <a:solidFill>
                  <a:srgbClr val="000000"/>
                </a:solidFill>
                <a:uFill>
                  <a:solidFill>
                    <a:srgbClr val="ffffff"/>
                  </a:solidFill>
                </a:uFill>
                <a:latin typeface="Arial"/>
              </a:rPr>
              <a:t>sin</a:t>
            </a:r>
            <a:r>
              <a:rPr b="1" i="1" lang="en-US" sz="2400" spc="-1" strike="noStrike" u="sng">
                <a:solidFill>
                  <a:srgbClr val="000000"/>
                </a:solidFill>
                <a:uFill>
                  <a:solidFill>
                    <a:srgbClr val="ffffff"/>
                  </a:solidFill>
                </a:uFill>
                <a:latin typeface="Arial"/>
              </a:rPr>
              <a:t>ful</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Could Jesus have been a </a:t>
            </a:r>
            <a:r>
              <a:rPr b="0" i="1" lang="en-US" sz="2400" spc="-1" strike="noStrike">
                <a:solidFill>
                  <a:srgbClr val="000000"/>
                </a:solidFill>
                <a:uFill>
                  <a:solidFill>
                    <a:srgbClr val="ffffff"/>
                  </a:solidFill>
                </a:uFill>
                <a:latin typeface="Arial"/>
              </a:rPr>
              <a:t>“sin </a:t>
            </a:r>
            <a:r>
              <a:rPr b="1" i="1" lang="en-US" sz="2400" spc="-1" strike="noStrike">
                <a:solidFill>
                  <a:srgbClr val="000000"/>
                </a:solidFill>
                <a:uFill>
                  <a:solidFill>
                    <a:srgbClr val="ffffff"/>
                  </a:solidFill>
                </a:uFill>
                <a:latin typeface="Arial"/>
              </a:rPr>
              <a:t>offering</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for us?</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p:txBody>
      </p:sp>
      <p:sp>
        <p:nvSpPr>
          <p:cNvPr id="676" name="TextShape 3"/>
          <p:cNvSpPr txBox="1"/>
          <p:nvPr/>
        </p:nvSpPr>
        <p:spPr>
          <a:xfrm rot="16200000">
            <a:off x="8391600" y="4368600"/>
            <a:ext cx="986400" cy="364680"/>
          </a:xfrm>
          <a:prstGeom prst="rect">
            <a:avLst/>
          </a:prstGeom>
          <a:noFill/>
          <a:ln>
            <a:noFill/>
          </a:ln>
        </p:spPr>
        <p:txBody>
          <a:bodyPr anchor="ctr"/>
          <a:p>
            <a:pPr>
              <a:lnSpc>
                <a:spcPct val="100000"/>
              </a:lnSpc>
            </a:pPr>
            <a:fld id="{83C90988-C020-4CA3-B1B3-B73190D275D8}"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910" dur="indefinite" restart="never" nodeType="tmRoot">
          <p:childTnLst>
            <p:seq>
              <p:cTn id="1911" dur="indefinite" nodeType="mainSeq">
                <p:childTnLst>
                  <p:par>
                    <p:cTn id="1912" fill="hold">
                      <p:stCondLst>
                        <p:cond delay="indefinite"/>
                      </p:stCondLst>
                      <p:childTnLst>
                        <p:par>
                          <p:cTn id="1913" fill="hold">
                            <p:stCondLst>
                              <p:cond delay="0"/>
                            </p:stCondLst>
                            <p:childTnLst>
                              <p:par>
                                <p:cTn id="1914" nodeType="clickEffect" fill="hold" presetClass="entr" presetID="1">
                                  <p:stCondLst>
                                    <p:cond delay="0"/>
                                  </p:stCondLst>
                                  <p:childTnLst>
                                    <p:set>
                                      <p:cBhvr>
                                        <p:cTn id="1915" dur="1" fill="hold">
                                          <p:stCondLst>
                                            <p:cond delay="0"/>
                                          </p:stCondLst>
                                        </p:cTn>
                                        <p:tgtEl>
                                          <p:spTgt spid="675">
                                            <p:txEl>
                                              <p:pRg st="410" end="45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7"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What Is “Sin”?</a:t>
            </a:r>
            <a:endParaRPr b="0" lang="en-US" sz="1800" spc="-1" strike="noStrike">
              <a:solidFill>
                <a:srgbClr val="000000"/>
              </a:solidFill>
              <a:uFill>
                <a:solidFill>
                  <a:srgbClr val="ffffff"/>
                </a:solidFill>
              </a:uFill>
              <a:latin typeface="Arial"/>
            </a:endParaRPr>
          </a:p>
        </p:txBody>
      </p:sp>
      <p:sp>
        <p:nvSpPr>
          <p:cNvPr id="678"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Whoever commits sin also commits lawlessness, and </a:t>
            </a:r>
            <a:r>
              <a:rPr b="1" i="1" lang="en-US" sz="2400" spc="-1" strike="noStrike">
                <a:solidFill>
                  <a:srgbClr val="000000"/>
                </a:solidFill>
                <a:uFill>
                  <a:solidFill>
                    <a:srgbClr val="ffffff"/>
                  </a:solidFill>
                </a:uFill>
                <a:latin typeface="Arial"/>
              </a:rPr>
              <a:t>sin is lawlessness</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I John 3:4</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In burnt offerings and </a:t>
            </a:r>
            <a:r>
              <a:rPr b="1" i="1" lang="en-US" sz="2400" spc="-1" strike="noStrike" u="sng">
                <a:solidFill>
                  <a:srgbClr val="000000"/>
                </a:solidFill>
                <a:uFill>
                  <a:solidFill>
                    <a:srgbClr val="ffffff"/>
                  </a:solidFill>
                </a:uFill>
                <a:latin typeface="Arial"/>
              </a:rPr>
              <a:t>sacrifices </a:t>
            </a:r>
            <a:r>
              <a:rPr b="1" i="1" lang="en-US" sz="2400" spc="-1" strike="noStrike" u="sng">
                <a:solidFill>
                  <a:srgbClr val="d1282e"/>
                </a:solidFill>
                <a:uFill>
                  <a:solidFill>
                    <a:srgbClr val="ffffff"/>
                  </a:solidFill>
                </a:uFill>
                <a:latin typeface="Arial"/>
              </a:rPr>
              <a:t>for sin</a:t>
            </a:r>
            <a:r>
              <a:rPr b="0" lang="en-US" sz="2400" spc="-1" strike="noStrike">
                <a:solidFill>
                  <a:srgbClr val="000000"/>
                </a:solidFill>
                <a:uFill>
                  <a:solidFill>
                    <a:srgbClr val="ffffff"/>
                  </a:solidFill>
                </a:uFill>
                <a:latin typeface="Arial"/>
              </a:rPr>
              <a:t> (Gr., </a:t>
            </a:r>
            <a:r>
              <a:rPr b="0" i="1" lang="en-US" sz="2400" spc="-1" strike="noStrike">
                <a:solidFill>
                  <a:srgbClr val="000000"/>
                </a:solidFill>
                <a:uFill>
                  <a:solidFill>
                    <a:srgbClr val="ffffff"/>
                  </a:solidFill>
                </a:uFill>
                <a:latin typeface="Arial"/>
              </a:rPr>
              <a:t>peri hamartia </a:t>
            </a:r>
            <a:r>
              <a:rPr b="0" lang="en-US" sz="2400" spc="-1" strike="noStrike">
                <a:solidFill>
                  <a:srgbClr val="000000"/>
                </a:solidFill>
                <a:uFill>
                  <a:solidFill>
                    <a:srgbClr val="ffffff"/>
                  </a:solidFill>
                </a:uFill>
                <a:latin typeface="Arial"/>
              </a:rPr>
              <a:t>[for sin])</a:t>
            </a:r>
            <a:r>
              <a:rPr b="0" i="1" lang="en-US" sz="2400" spc="-1" strike="noStrike">
                <a:solidFill>
                  <a:srgbClr val="000000"/>
                </a:solidFill>
                <a:uFill>
                  <a:solidFill>
                    <a:srgbClr val="ffffff"/>
                  </a:solidFill>
                </a:uFill>
                <a:latin typeface="Arial"/>
              </a:rPr>
              <a:t>You had no pleasure. … Previously saying, “Sacrifice and offering, burnt offerings, and </a:t>
            </a:r>
            <a:r>
              <a:rPr b="1" i="1" lang="en-US" sz="2400" spc="-1" strike="noStrike">
                <a:solidFill>
                  <a:srgbClr val="000000"/>
                </a:solidFill>
                <a:uFill>
                  <a:solidFill>
                    <a:srgbClr val="ffffff"/>
                  </a:solidFill>
                </a:uFill>
                <a:latin typeface="Arial"/>
              </a:rPr>
              <a:t>offerings </a:t>
            </a:r>
            <a:r>
              <a:rPr b="1" i="1" lang="en-US" sz="2400" spc="-1" strike="noStrike">
                <a:solidFill>
                  <a:srgbClr val="d1282e"/>
                </a:solidFill>
                <a:uFill>
                  <a:solidFill>
                    <a:srgbClr val="ffffff"/>
                  </a:solidFill>
                </a:uFill>
                <a:latin typeface="Arial"/>
              </a:rPr>
              <a:t>for sin</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(Gr., </a:t>
            </a:r>
            <a:r>
              <a:rPr b="0" i="1" lang="en-US" sz="2400" spc="-1" strike="noStrike">
                <a:solidFill>
                  <a:srgbClr val="000000"/>
                </a:solidFill>
                <a:uFill>
                  <a:solidFill>
                    <a:srgbClr val="ffffff"/>
                  </a:solidFill>
                </a:uFill>
                <a:latin typeface="Arial"/>
              </a:rPr>
              <a:t>peri hamartia</a:t>
            </a:r>
            <a:r>
              <a:rPr b="0"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You did not desire, nor had pleasure in them" (which are offered according to the law),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Hebrews 10:6-8</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For what the Law could not do, weak as it was through the flesh, God did: </a:t>
            </a:r>
            <a:r>
              <a:rPr b="1" i="1" lang="en-US" sz="2400" spc="-1" strike="noStrike">
                <a:solidFill>
                  <a:srgbClr val="000000"/>
                </a:solidFill>
                <a:uFill>
                  <a:solidFill>
                    <a:srgbClr val="ffffff"/>
                  </a:solidFill>
                </a:uFill>
                <a:latin typeface="Arial"/>
              </a:rPr>
              <a:t>sending His own Son in the likeness of sinful flesh and as an </a:t>
            </a:r>
            <a:r>
              <a:rPr b="1" i="1" lang="en-US" sz="2400" spc="-1" strike="noStrike" u="sng">
                <a:solidFill>
                  <a:srgbClr val="000000"/>
                </a:solidFill>
                <a:uFill>
                  <a:solidFill>
                    <a:srgbClr val="ffffff"/>
                  </a:solidFill>
                </a:uFill>
                <a:latin typeface="Arial"/>
              </a:rPr>
              <a:t>offering </a:t>
            </a:r>
            <a:r>
              <a:rPr b="1" i="1" lang="en-US" sz="2400" spc="-1" strike="noStrike" u="sng">
                <a:solidFill>
                  <a:srgbClr val="d1282e"/>
                </a:solidFill>
                <a:uFill>
                  <a:solidFill>
                    <a:srgbClr val="ffffff"/>
                  </a:solidFill>
                </a:uFill>
                <a:latin typeface="Arial"/>
              </a:rPr>
              <a:t>for sin</a:t>
            </a:r>
            <a:r>
              <a:rPr b="0" lang="en-US" sz="2400" spc="-1" strike="noStrike">
                <a:solidFill>
                  <a:srgbClr val="000000"/>
                </a:solidFill>
                <a:uFill>
                  <a:solidFill>
                    <a:srgbClr val="ffffff"/>
                  </a:solidFill>
                </a:uFill>
                <a:latin typeface="Arial"/>
              </a:rPr>
              <a:t> (Gr., </a:t>
            </a:r>
            <a:r>
              <a:rPr b="0" i="1" lang="en-US" sz="2400" spc="-1" strike="noStrike">
                <a:solidFill>
                  <a:srgbClr val="000000"/>
                </a:solidFill>
                <a:uFill>
                  <a:solidFill>
                    <a:srgbClr val="ffffff"/>
                  </a:solidFill>
                </a:uFill>
                <a:latin typeface="Arial"/>
              </a:rPr>
              <a:t>peri hamartia</a:t>
            </a:r>
            <a:r>
              <a:rPr b="0"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 He condemned sin in the flesh,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Romans 8:3</a:t>
            </a:r>
            <a:r>
              <a:rPr b="0" lang="en-US" sz="2400" spc="-1" strike="noStrike">
                <a:solidFill>
                  <a:srgbClr val="000000"/>
                </a:solidFill>
                <a:uFill>
                  <a:solidFill>
                    <a:srgbClr val="ffffff"/>
                  </a:solidFill>
                </a:uFill>
                <a:latin typeface="Arial"/>
              </a:rPr>
              <a:t> NAS)</a:t>
            </a:r>
            <a:endParaRPr b="1" lang="en-US" sz="2000" spc="-1" strike="noStrike">
              <a:solidFill>
                <a:srgbClr val="000000"/>
              </a:solidFill>
              <a:uFill>
                <a:solidFill>
                  <a:srgbClr val="ffffff"/>
                </a:solidFill>
              </a:uFill>
              <a:latin typeface="Arial"/>
            </a:endParaRPr>
          </a:p>
        </p:txBody>
      </p:sp>
      <p:sp>
        <p:nvSpPr>
          <p:cNvPr id="679" name="TextShape 3"/>
          <p:cNvSpPr txBox="1"/>
          <p:nvPr/>
        </p:nvSpPr>
        <p:spPr>
          <a:xfrm rot="16200000">
            <a:off x="8391600" y="4368600"/>
            <a:ext cx="986400" cy="364680"/>
          </a:xfrm>
          <a:prstGeom prst="rect">
            <a:avLst/>
          </a:prstGeom>
          <a:noFill/>
          <a:ln>
            <a:noFill/>
          </a:ln>
        </p:spPr>
        <p:txBody>
          <a:bodyPr anchor="ctr"/>
          <a:p>
            <a:pPr>
              <a:lnSpc>
                <a:spcPct val="100000"/>
              </a:lnSpc>
            </a:pPr>
            <a:fld id="{8BE7ED87-73A3-4FDD-AF83-14486240DBDD}"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916" dur="indefinite" restart="never" nodeType="tmRoot">
          <p:childTnLst>
            <p:seq>
              <p:cTn id="1917" nodeType="mainSeq"/>
              <p:prevCondLst>
                <p:cond delay="0" evt="onPrev">
                  <p:tgtEl>
                    <p:sldTgt/>
                  </p:tgtEl>
                </p:cond>
              </p:prevCondLst>
              <p:nextCondLst>
                <p:cond delay="0" evt="onNext">
                  <p:tgtEl>
                    <p:sldTgt/>
                  </p:tgtEl>
                </p:cond>
              </p:nextCondLst>
            </p:seq>
          </p:childTnLst>
        </p:cTn>
      </p:par>
    </p:tnLst>
  </p:timing>
</p:sld>
</file>

<file path=ppt/slides/slide1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0"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Jesus </a:t>
            </a:r>
            <a:r>
              <a:rPr b="0" i="1" lang="en-US" sz="3600" spc="-58" strike="noStrike" u="sng" cap="all">
                <a:solidFill>
                  <a:srgbClr val="d1282e"/>
                </a:solidFill>
                <a:uFill>
                  <a:solidFill>
                    <a:srgbClr val="ffffff"/>
                  </a:solidFill>
                </a:uFill>
                <a:latin typeface="Arial Black"/>
              </a:rPr>
              <a:t>Became</a:t>
            </a:r>
            <a:r>
              <a:rPr b="0" lang="en-US" sz="3600" spc="-58" strike="noStrike" cap="all">
                <a:solidFill>
                  <a:srgbClr val="d1282e"/>
                </a:solidFill>
                <a:uFill>
                  <a:solidFill>
                    <a:srgbClr val="ffffff"/>
                  </a:solidFill>
                </a:uFill>
                <a:latin typeface="Arial Black"/>
              </a:rPr>
              <a:t> Sin?</a:t>
            </a:r>
            <a:endParaRPr b="0" lang="en-US" sz="1800" spc="-1" strike="noStrike">
              <a:solidFill>
                <a:srgbClr val="000000"/>
              </a:solidFill>
              <a:uFill>
                <a:solidFill>
                  <a:srgbClr val="ffffff"/>
                </a:solidFill>
              </a:uFill>
              <a:latin typeface="Arial"/>
            </a:endParaRPr>
          </a:p>
        </p:txBody>
      </p:sp>
      <p:sp>
        <p:nvSpPr>
          <p:cNvPr id="681"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30"/>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Paul clearly says that Jesus </a:t>
            </a:r>
            <a:r>
              <a:rPr b="0" i="1" lang="en-US" sz="2400" spc="-1" strike="noStrike">
                <a:solidFill>
                  <a:srgbClr val="000000"/>
                </a:solidFill>
                <a:uFill>
                  <a:solidFill>
                    <a:srgbClr val="ffffff"/>
                  </a:solidFill>
                </a:uFill>
                <a:latin typeface="Arial"/>
              </a:rPr>
              <a:t>“became sin”</a:t>
            </a:r>
            <a:r>
              <a:rPr b="0" lang="en-US" sz="2400" spc="-1" strike="noStrike">
                <a:solidFill>
                  <a:srgbClr val="000000"/>
                </a:solidFill>
                <a:uFill>
                  <a:solidFill>
                    <a:srgbClr val="ffffff"/>
                  </a:solidFill>
                </a:uFill>
                <a:latin typeface="Arial"/>
              </a:rPr>
              <a:t> for us (</a:t>
            </a:r>
            <a:r>
              <a:rPr b="1" lang="en-US" sz="2400" spc="-1" strike="noStrike">
                <a:solidFill>
                  <a:srgbClr val="d1282e"/>
                </a:solidFill>
                <a:uFill>
                  <a:solidFill>
                    <a:srgbClr val="ffffff"/>
                  </a:solidFill>
                </a:uFill>
                <a:latin typeface="Arial"/>
              </a:rPr>
              <a:t>II Corinthians 5:21</a:t>
            </a:r>
            <a:r>
              <a:rPr b="0" lang="en-US" sz="2400" spc="-1" strike="noStrike">
                <a:solidFill>
                  <a:srgbClr val="000000"/>
                </a:solidFill>
                <a:uFill>
                  <a:solidFill>
                    <a:srgbClr val="ffffff"/>
                  </a:solidFill>
                </a:uFill>
                <a:latin typeface="Arial"/>
              </a:rPr>
              <a:t>).  He was </a:t>
            </a:r>
            <a:r>
              <a:rPr b="1" i="1" lang="en-US" sz="2400" spc="-1" strike="noStrike">
                <a:solidFill>
                  <a:srgbClr val="000000"/>
                </a:solidFill>
                <a:uFill>
                  <a:solidFill>
                    <a:srgbClr val="ffffff"/>
                  </a:solidFill>
                </a:uFill>
                <a:latin typeface="Arial"/>
              </a:rPr>
              <a:t>so</a:t>
            </a:r>
            <a:r>
              <a:rPr b="0" lang="en-US" sz="2400" spc="-1" strike="noStrike">
                <a:solidFill>
                  <a:srgbClr val="000000"/>
                </a:solidFill>
                <a:uFill>
                  <a:solidFill>
                    <a:srgbClr val="ffffff"/>
                  </a:solidFill>
                </a:uFill>
                <a:latin typeface="Arial"/>
              </a:rPr>
              <a:t> sinful that He was regarded as wicked as sin itself!  How more sinful can a person be?”</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on Christ's behalf, be reconciled to God.  For </a:t>
            </a:r>
            <a:r>
              <a:rPr b="1" i="1" lang="en-US" sz="2400" spc="-1" strike="noStrike">
                <a:solidFill>
                  <a:srgbClr val="000000"/>
                </a:solidFill>
                <a:uFill>
                  <a:solidFill>
                    <a:srgbClr val="ffffff"/>
                  </a:solidFill>
                </a:uFill>
                <a:latin typeface="Arial"/>
              </a:rPr>
              <a:t>He made Him who knew no sin to </a:t>
            </a:r>
            <a:r>
              <a:rPr b="1" i="1" lang="en-US" sz="2400" spc="-1" strike="noStrike" u="sng">
                <a:solidFill>
                  <a:srgbClr val="000000"/>
                </a:solidFill>
                <a:uFill>
                  <a:solidFill>
                    <a:srgbClr val="ffffff"/>
                  </a:solidFill>
                </a:uFill>
                <a:latin typeface="Arial"/>
              </a:rPr>
              <a:t>be sin</a:t>
            </a:r>
            <a:r>
              <a:rPr b="1" i="1" lang="en-US" sz="2400" spc="-1" strike="noStrike">
                <a:solidFill>
                  <a:srgbClr val="000000"/>
                </a:solidFill>
                <a:uFill>
                  <a:solidFill>
                    <a:srgbClr val="ffffff"/>
                  </a:solidFill>
                </a:uFill>
                <a:latin typeface="Arial"/>
              </a:rPr>
              <a:t> for us</a:t>
            </a:r>
            <a:r>
              <a:rPr b="0" i="1" lang="en-US" sz="2400" spc="-1" strike="noStrike">
                <a:solidFill>
                  <a:srgbClr val="000000"/>
                </a:solidFill>
                <a:uFill>
                  <a:solidFill>
                    <a:srgbClr val="ffffff"/>
                  </a:solidFill>
                </a:uFill>
                <a:latin typeface="Arial"/>
              </a:rPr>
              <a:t>, that </a:t>
            </a:r>
            <a:r>
              <a:rPr b="1" i="1" lang="en-US" sz="2400" spc="-1" strike="noStrike">
                <a:solidFill>
                  <a:srgbClr val="000000"/>
                </a:solidFill>
                <a:uFill>
                  <a:solidFill>
                    <a:srgbClr val="ffffff"/>
                  </a:solidFill>
                </a:uFill>
                <a:latin typeface="Arial"/>
              </a:rPr>
              <a:t>we might become the </a:t>
            </a:r>
            <a:r>
              <a:rPr b="1" i="1" lang="en-US" sz="2400" spc="-1" strike="noStrike" u="sng">
                <a:solidFill>
                  <a:srgbClr val="000000"/>
                </a:solidFill>
                <a:uFill>
                  <a:solidFill>
                    <a:srgbClr val="ffffff"/>
                  </a:solidFill>
                </a:uFill>
                <a:latin typeface="Arial"/>
              </a:rPr>
              <a:t>righteousness of God</a:t>
            </a:r>
            <a:r>
              <a:rPr b="0" i="1" lang="en-US" sz="2400" spc="-1" strike="noStrike">
                <a:solidFill>
                  <a:srgbClr val="000000"/>
                </a:solidFill>
                <a:uFill>
                  <a:solidFill>
                    <a:srgbClr val="ffffff"/>
                  </a:solidFill>
                </a:uFill>
                <a:latin typeface="Arial"/>
              </a:rPr>
              <a:t> in Him.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II Corinthians 5:20-21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Jesus became a </a:t>
            </a:r>
            <a:r>
              <a:rPr b="0" i="1" lang="en-US" sz="2400" spc="-1" strike="noStrike">
                <a:solidFill>
                  <a:srgbClr val="000000"/>
                </a:solidFill>
                <a:uFill>
                  <a:solidFill>
                    <a:srgbClr val="ffffff"/>
                  </a:solidFill>
                </a:uFill>
                <a:latin typeface="Arial"/>
              </a:rPr>
              <a:t>“sin </a:t>
            </a:r>
            <a:r>
              <a:rPr b="1" i="1" lang="en-US" sz="2400" spc="-1" strike="noStrike">
                <a:solidFill>
                  <a:srgbClr val="000000"/>
                </a:solidFill>
                <a:uFill>
                  <a:solidFill>
                    <a:srgbClr val="ffffff"/>
                  </a:solidFill>
                </a:uFill>
                <a:latin typeface="Arial"/>
              </a:rPr>
              <a:t>offering</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for us – not a “sin</a:t>
            </a:r>
            <a:r>
              <a:rPr b="1" i="1" lang="en-US" sz="2400" spc="-1" strike="noStrike">
                <a:solidFill>
                  <a:srgbClr val="000000"/>
                </a:solidFill>
                <a:uFill>
                  <a:solidFill>
                    <a:srgbClr val="ffffff"/>
                  </a:solidFill>
                </a:uFill>
                <a:latin typeface="Arial"/>
              </a:rPr>
              <a:t>ner</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u="sng">
                <a:solidFill>
                  <a:srgbClr val="000000"/>
                </a:solidFill>
                <a:uFill>
                  <a:solidFill>
                    <a:srgbClr val="ffffff"/>
                  </a:solidFill>
                </a:uFill>
                <a:latin typeface="Arial"/>
              </a:rPr>
              <a:t>How</a:t>
            </a:r>
            <a:r>
              <a:rPr b="0" lang="en-US" sz="2400" spc="-1" strike="noStrike">
                <a:solidFill>
                  <a:srgbClr val="000000"/>
                </a:solidFill>
                <a:uFill>
                  <a:solidFill>
                    <a:srgbClr val="ffffff"/>
                  </a:solidFill>
                </a:uFill>
                <a:latin typeface="Arial"/>
              </a:rPr>
              <a:t> did </a:t>
            </a:r>
            <a:r>
              <a:rPr b="0" i="1" lang="en-US" sz="2400" spc="-1" strike="noStrike">
                <a:solidFill>
                  <a:srgbClr val="000000"/>
                </a:solidFill>
                <a:uFill>
                  <a:solidFill>
                    <a:srgbClr val="ffffff"/>
                  </a:solidFill>
                </a:uFill>
                <a:latin typeface="Arial"/>
              </a:rPr>
              <a:t>“we”</a:t>
            </a:r>
            <a:r>
              <a:rPr b="0" lang="en-US" sz="2400" spc="-1" strike="noStrike">
                <a:solidFill>
                  <a:srgbClr val="000000"/>
                </a:solidFill>
                <a:uFill>
                  <a:solidFill>
                    <a:srgbClr val="ffffff"/>
                  </a:solidFill>
                </a:uFill>
                <a:latin typeface="Arial"/>
              </a:rPr>
              <a:t> become the </a:t>
            </a:r>
            <a:r>
              <a:rPr b="0" i="1" lang="en-US" sz="2400" spc="-1" strike="noStrike">
                <a:solidFill>
                  <a:srgbClr val="000000"/>
                </a:solidFill>
                <a:uFill>
                  <a:solidFill>
                    <a:srgbClr val="ffffff"/>
                  </a:solidFill>
                </a:uFill>
                <a:latin typeface="Arial"/>
              </a:rPr>
              <a:t>“righteousness of God”</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p:txBody>
      </p:sp>
      <p:sp>
        <p:nvSpPr>
          <p:cNvPr id="682" name="TextShape 3"/>
          <p:cNvSpPr txBox="1"/>
          <p:nvPr/>
        </p:nvSpPr>
        <p:spPr>
          <a:xfrm rot="16200000">
            <a:off x="8391600" y="4368600"/>
            <a:ext cx="986400" cy="364680"/>
          </a:xfrm>
          <a:prstGeom prst="rect">
            <a:avLst/>
          </a:prstGeom>
          <a:noFill/>
          <a:ln>
            <a:noFill/>
          </a:ln>
        </p:spPr>
        <p:txBody>
          <a:bodyPr anchor="ctr"/>
          <a:p>
            <a:pPr>
              <a:lnSpc>
                <a:spcPct val="100000"/>
              </a:lnSpc>
            </a:pPr>
            <a:fld id="{53FCA6D3-FA6F-4E5D-8061-2002DCE381D7}"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918" dur="indefinite" restart="never" nodeType="tmRoot">
          <p:childTnLst>
            <p:seq>
              <p:cTn id="1919" dur="indefinite" nodeType="mainSeq">
                <p:childTnLst>
                  <p:par>
                    <p:cTn id="1920" fill="hold">
                      <p:stCondLst>
                        <p:cond delay="0"/>
                      </p:stCondLst>
                      <p:childTnLst>
                        <p:par>
                          <p:cTn id="1921" fill="hold">
                            <p:stCondLst>
                              <p:cond delay="0"/>
                            </p:stCondLst>
                            <p:childTnLst>
                              <p:par>
                                <p:cTn id="1922" nodeType="afterEffect" fill="hold" presetClass="entr" presetID="10">
                                  <p:stCondLst>
                                    <p:cond delay="1000"/>
                                  </p:stCondLst>
                                  <p:childTnLst>
                                    <p:set>
                                      <p:cBhvr>
                                        <p:cTn id="1923" dur="1" fill="hold">
                                          <p:stCondLst>
                                            <p:cond delay="0"/>
                                          </p:stCondLst>
                                        </p:cTn>
                                        <p:tgtEl>
                                          <p:spTgt spid="681">
                                            <p:txEl>
                                              <p:pRg st="400" end="448"/>
                                            </p:txEl>
                                          </p:spTgt>
                                        </p:tgtEl>
                                        <p:attrNameLst>
                                          <p:attrName>style.visibility</p:attrName>
                                        </p:attrNameLst>
                                      </p:cBhvr>
                                      <p:to>
                                        <p:strVal val="visible"/>
                                      </p:to>
                                    </p:set>
                                    <p:animEffect filter="fade" transition="in">
                                      <p:cBhvr additive="repl">
                                        <p:cTn id="1924" dur="500"/>
                                        <p:tgtEl>
                                          <p:spTgt spid="681">
                                            <p:txEl>
                                              <p:pRg st="400" end="44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3"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Context, Context, Context</a:t>
            </a:r>
            <a:endParaRPr b="0" lang="en-US" sz="1800" spc="-1" strike="noStrike">
              <a:solidFill>
                <a:srgbClr val="000000"/>
              </a:solidFill>
              <a:uFill>
                <a:solidFill>
                  <a:srgbClr val="ffffff"/>
                </a:solidFill>
              </a:uFill>
              <a:latin typeface="Arial"/>
            </a:endParaRPr>
          </a:p>
        </p:txBody>
      </p:sp>
      <p:sp>
        <p:nvSpPr>
          <p:cNvPr id="684" name="TextShape 2"/>
          <p:cNvSpPr txBox="1"/>
          <p:nvPr/>
        </p:nvSpPr>
        <p:spPr>
          <a:xfrm>
            <a:off x="457200" y="617400"/>
            <a:ext cx="8229240" cy="4320360"/>
          </a:xfrm>
          <a:prstGeom prst="rect">
            <a:avLst/>
          </a:prstGeom>
          <a:noFill/>
          <a:ln>
            <a:noFill/>
          </a:ln>
        </p:spPr>
        <p:txBody>
          <a:bodyPr/>
          <a:p>
            <a:pPr>
              <a:lnSpc>
                <a:spcPct val="100000"/>
              </a:lnSpc>
            </a:pPr>
            <a:r>
              <a:rPr b="0" lang="en-US" sz="2200" spc="-1" strike="noStrike">
                <a:solidFill>
                  <a:srgbClr val="000000"/>
                </a:solidFill>
                <a:uFill>
                  <a:solidFill>
                    <a:srgbClr val="ffffff"/>
                  </a:solidFill>
                </a:uFill>
                <a:latin typeface="Arial"/>
              </a:rPr>
              <a:t>3 Parties Throughout the Book:</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0" i="1" lang="en-US" sz="2200" spc="-1" strike="noStrike">
                <a:solidFill>
                  <a:srgbClr val="d1282e"/>
                </a:solidFill>
                <a:uFill>
                  <a:solidFill>
                    <a:srgbClr val="ffffff"/>
                  </a:solidFill>
                </a:uFill>
                <a:latin typeface="Arial"/>
              </a:rPr>
              <a:t>“</a:t>
            </a:r>
            <a:r>
              <a:rPr b="1" i="1" lang="en-US" sz="2200" spc="-1" strike="noStrike">
                <a:solidFill>
                  <a:srgbClr val="d1282e"/>
                </a:solidFill>
                <a:uFill>
                  <a:solidFill>
                    <a:srgbClr val="ffffff"/>
                  </a:solidFill>
                </a:uFill>
                <a:latin typeface="Arial"/>
              </a:rPr>
              <a:t>We</a:t>
            </a:r>
            <a:r>
              <a:rPr b="0" i="1" lang="en-US" sz="2200" spc="-1" strike="noStrike">
                <a:solidFill>
                  <a:srgbClr val="d1282e"/>
                </a:solidFill>
                <a:uFill>
                  <a:solidFill>
                    <a:srgbClr val="ffffff"/>
                  </a:solidFill>
                </a:uFill>
                <a:latin typeface="Arial"/>
              </a:rPr>
              <a:t>”</a:t>
            </a:r>
            <a:r>
              <a:rPr b="0" lang="en-US" sz="2200" spc="-1" strike="noStrike">
                <a:solidFill>
                  <a:srgbClr val="000000"/>
                </a:solidFill>
                <a:uFill>
                  <a:solidFill>
                    <a:srgbClr val="ffffff"/>
                  </a:solidFill>
                </a:uFill>
                <a:latin typeface="Arial"/>
              </a:rPr>
              <a:t> – Paul, Timothy, other inspired ministers of Christ</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0" i="1" lang="en-US" sz="2200" spc="-1" strike="noStrike">
                <a:solidFill>
                  <a:srgbClr val="d1282e"/>
                </a:solidFill>
                <a:uFill>
                  <a:solidFill>
                    <a:srgbClr val="ffffff"/>
                  </a:solidFill>
                </a:uFill>
                <a:latin typeface="Arial"/>
              </a:rPr>
              <a:t>“</a:t>
            </a:r>
            <a:r>
              <a:rPr b="1" i="1" lang="en-US" sz="2200" spc="-1" strike="noStrike">
                <a:solidFill>
                  <a:srgbClr val="d1282e"/>
                </a:solidFill>
                <a:uFill>
                  <a:solidFill>
                    <a:srgbClr val="ffffff"/>
                  </a:solidFill>
                </a:uFill>
                <a:latin typeface="Arial"/>
              </a:rPr>
              <a:t>You</a:t>
            </a:r>
            <a:r>
              <a:rPr b="0" i="1" lang="en-US" sz="2200" spc="-1" strike="noStrike">
                <a:solidFill>
                  <a:srgbClr val="d1282e"/>
                </a:solidFill>
                <a:uFill>
                  <a:solidFill>
                    <a:srgbClr val="ffffff"/>
                  </a:solidFill>
                </a:uFill>
                <a:latin typeface="Arial"/>
              </a:rPr>
              <a:t>”</a:t>
            </a:r>
            <a:r>
              <a:rPr b="0" lang="en-US" sz="2200" spc="-1" strike="noStrike">
                <a:solidFill>
                  <a:srgbClr val="000000"/>
                </a:solidFill>
                <a:uFill>
                  <a:solidFill>
                    <a:srgbClr val="ffffff"/>
                  </a:solidFill>
                </a:uFill>
                <a:latin typeface="Arial"/>
              </a:rPr>
              <a:t> – Corinthians saints</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0" i="1" lang="en-US" sz="2200" spc="-1" strike="noStrike">
                <a:solidFill>
                  <a:srgbClr val="d1282e"/>
                </a:solidFill>
                <a:uFill>
                  <a:solidFill>
                    <a:srgbClr val="ffffff"/>
                  </a:solidFill>
                </a:uFill>
                <a:latin typeface="Arial"/>
              </a:rPr>
              <a:t>“</a:t>
            </a:r>
            <a:r>
              <a:rPr b="1" i="1" lang="en-US" sz="2200" spc="-1" strike="noStrike">
                <a:solidFill>
                  <a:srgbClr val="d1282e"/>
                </a:solidFill>
                <a:uFill>
                  <a:solidFill>
                    <a:srgbClr val="ffffff"/>
                  </a:solidFill>
                </a:uFill>
                <a:latin typeface="Arial"/>
              </a:rPr>
              <a:t>Them</a:t>
            </a:r>
            <a:r>
              <a:rPr b="0" i="1" lang="en-US" sz="2200" spc="-1" strike="noStrike">
                <a:solidFill>
                  <a:srgbClr val="d1282e"/>
                </a:solidFill>
                <a:uFill>
                  <a:solidFill>
                    <a:srgbClr val="ffffff"/>
                  </a:solidFill>
                </a:uFill>
                <a:latin typeface="Arial"/>
              </a:rPr>
              <a:t>”</a:t>
            </a:r>
            <a:r>
              <a:rPr b="0" lang="en-US" sz="2200" spc="-1" strike="noStrike">
                <a:solidFill>
                  <a:srgbClr val="000000"/>
                </a:solidFill>
                <a:uFill>
                  <a:solidFill>
                    <a:srgbClr val="ffffff"/>
                  </a:solidFill>
                </a:uFill>
                <a:latin typeface="Arial"/>
              </a:rPr>
              <a:t> – False apostles, false teachers</a:t>
            </a:r>
            <a:endParaRPr b="1" lang="en-US" sz="2000" spc="-1" strike="noStrike">
              <a:solidFill>
                <a:srgbClr val="000000"/>
              </a:solidFill>
              <a:uFill>
                <a:solidFill>
                  <a:srgbClr val="ffffff"/>
                </a:solidFill>
              </a:uFill>
              <a:latin typeface="Arial"/>
            </a:endParaRPr>
          </a:p>
          <a:p>
            <a:pPr>
              <a:lnSpc>
                <a:spcPct val="100000"/>
              </a:lnSpc>
            </a:pPr>
            <a:r>
              <a:rPr b="1" lang="en-US" sz="2200" spc="-1" strike="noStrike">
                <a:solidFill>
                  <a:srgbClr val="d1282e"/>
                </a:solidFill>
                <a:uFill>
                  <a:solidFill>
                    <a:srgbClr val="ffffff"/>
                  </a:solidFill>
                </a:uFill>
                <a:latin typeface="Arial"/>
              </a:rPr>
              <a:t>1:1</a:t>
            </a:r>
            <a:r>
              <a:rPr b="0" lang="en-US" sz="2200" spc="-1" strike="noStrike">
                <a:solidFill>
                  <a:srgbClr val="000000"/>
                </a:solidFill>
                <a:uFill>
                  <a:solidFill>
                    <a:srgbClr val="ffffff"/>
                  </a:solidFill>
                </a:uFill>
                <a:latin typeface="Arial"/>
              </a:rPr>
              <a:t> – </a:t>
            </a:r>
            <a:r>
              <a:rPr b="1" i="1" lang="en-US" sz="2200" spc="-1" strike="noStrike">
                <a:solidFill>
                  <a:srgbClr val="000000"/>
                </a:solidFill>
                <a:uFill>
                  <a:solidFill>
                    <a:srgbClr val="ffffff"/>
                  </a:solidFill>
                </a:uFill>
                <a:latin typeface="Arial"/>
              </a:rPr>
              <a:t>Paul, an apostle of Jesus Christ </a:t>
            </a:r>
            <a:r>
              <a:rPr b="0" i="1" lang="en-US" sz="2200" spc="-1" strike="noStrike">
                <a:solidFill>
                  <a:srgbClr val="000000"/>
                </a:solidFill>
                <a:uFill>
                  <a:solidFill>
                    <a:srgbClr val="ffffff"/>
                  </a:solidFill>
                </a:uFill>
                <a:latin typeface="Arial"/>
              </a:rPr>
              <a:t>by the will of God, and </a:t>
            </a:r>
            <a:r>
              <a:rPr b="1" i="1" lang="en-US" sz="2200" spc="-1" strike="noStrike">
                <a:solidFill>
                  <a:srgbClr val="000000"/>
                </a:solidFill>
                <a:uFill>
                  <a:solidFill>
                    <a:srgbClr val="ffffff"/>
                  </a:solidFill>
                </a:uFill>
                <a:latin typeface="Arial"/>
              </a:rPr>
              <a:t>Timothy our brother</a:t>
            </a:r>
            <a:r>
              <a:rPr b="0" i="1" lang="en-US" sz="2200" spc="-1" strike="noStrike">
                <a:solidFill>
                  <a:srgbClr val="000000"/>
                </a:solidFill>
                <a:uFill>
                  <a:solidFill>
                    <a:srgbClr val="ffffff"/>
                  </a:solidFill>
                </a:uFill>
                <a:latin typeface="Arial"/>
              </a:rPr>
              <a:t>, To the </a:t>
            </a:r>
            <a:r>
              <a:rPr b="1" i="1" lang="en-US" sz="2200" spc="-1" strike="noStrike">
                <a:solidFill>
                  <a:srgbClr val="000000"/>
                </a:solidFill>
                <a:uFill>
                  <a:solidFill>
                    <a:srgbClr val="ffffff"/>
                  </a:solidFill>
                </a:uFill>
                <a:latin typeface="Arial"/>
              </a:rPr>
              <a:t>church of God which is at Corinth</a:t>
            </a:r>
            <a:r>
              <a:rPr b="0" i="1" lang="en-US" sz="2200" spc="-1" strike="noStrike">
                <a:solidFill>
                  <a:srgbClr val="000000"/>
                </a:solidFill>
                <a:uFill>
                  <a:solidFill>
                    <a:srgbClr val="ffffff"/>
                  </a:solidFill>
                </a:uFill>
                <a:latin typeface="Arial"/>
              </a:rPr>
              <a:t>, with all the saints who are in all Achaia</a:t>
            </a:r>
            <a:endParaRPr b="1" lang="en-US" sz="2000" spc="-1" strike="noStrike">
              <a:solidFill>
                <a:srgbClr val="000000"/>
              </a:solidFill>
              <a:uFill>
                <a:solidFill>
                  <a:srgbClr val="ffffff"/>
                </a:solidFill>
              </a:uFill>
              <a:latin typeface="Arial"/>
            </a:endParaRPr>
          </a:p>
          <a:p>
            <a:pPr>
              <a:lnSpc>
                <a:spcPct val="100000"/>
              </a:lnSpc>
            </a:pPr>
            <a:r>
              <a:rPr b="1" lang="en-US" sz="2200" spc="-1" strike="noStrike">
                <a:solidFill>
                  <a:srgbClr val="d1282e"/>
                </a:solidFill>
                <a:uFill>
                  <a:solidFill>
                    <a:srgbClr val="ffffff"/>
                  </a:solidFill>
                </a:uFill>
                <a:latin typeface="Arial"/>
              </a:rPr>
              <a:t>1:6</a:t>
            </a:r>
            <a:r>
              <a:rPr b="0" lang="en-US" sz="2200" spc="-1" strike="noStrike">
                <a:solidFill>
                  <a:srgbClr val="000000"/>
                </a:solidFill>
                <a:uFill>
                  <a:solidFill>
                    <a:srgbClr val="ffffff"/>
                  </a:solidFill>
                </a:uFill>
                <a:latin typeface="Arial"/>
              </a:rPr>
              <a:t> – </a:t>
            </a:r>
            <a:r>
              <a:rPr b="0" i="1" lang="en-US" sz="2200" spc="-1" strike="noStrike">
                <a:solidFill>
                  <a:srgbClr val="000000"/>
                </a:solidFill>
                <a:uFill>
                  <a:solidFill>
                    <a:srgbClr val="ffffff"/>
                  </a:solidFill>
                </a:uFill>
                <a:latin typeface="Arial"/>
              </a:rPr>
              <a:t>Now if </a:t>
            </a:r>
            <a:r>
              <a:rPr b="1" i="1" lang="en-US" sz="2200" spc="-1" strike="noStrike">
                <a:solidFill>
                  <a:srgbClr val="000000"/>
                </a:solidFill>
                <a:uFill>
                  <a:solidFill>
                    <a:srgbClr val="ffffff"/>
                  </a:solidFill>
                </a:uFill>
                <a:latin typeface="Arial"/>
              </a:rPr>
              <a:t>we</a:t>
            </a:r>
            <a:r>
              <a:rPr b="0" i="1" lang="en-US" sz="2200" spc="-1" strike="noStrike">
                <a:solidFill>
                  <a:srgbClr val="000000"/>
                </a:solidFill>
                <a:uFill>
                  <a:solidFill>
                    <a:srgbClr val="ffffff"/>
                  </a:solidFill>
                </a:uFill>
                <a:latin typeface="Arial"/>
              </a:rPr>
              <a:t> are afflicted, it is for </a:t>
            </a:r>
            <a:r>
              <a:rPr b="1" i="1" lang="en-US" sz="2200" spc="-1" strike="noStrike">
                <a:solidFill>
                  <a:srgbClr val="000000"/>
                </a:solidFill>
                <a:uFill>
                  <a:solidFill>
                    <a:srgbClr val="ffffff"/>
                  </a:solidFill>
                </a:uFill>
                <a:latin typeface="Arial"/>
              </a:rPr>
              <a:t>your</a:t>
            </a:r>
            <a:r>
              <a:rPr b="0" i="1" lang="en-US" sz="2200" spc="-1" strike="noStrike">
                <a:solidFill>
                  <a:srgbClr val="000000"/>
                </a:solidFill>
                <a:uFill>
                  <a:solidFill>
                    <a:srgbClr val="ffffff"/>
                  </a:solidFill>
                </a:uFill>
                <a:latin typeface="Arial"/>
              </a:rPr>
              <a:t> consolation …</a:t>
            </a:r>
            <a:endParaRPr b="1" lang="en-US" sz="2000" spc="-1" strike="noStrike">
              <a:solidFill>
                <a:srgbClr val="000000"/>
              </a:solidFill>
              <a:uFill>
                <a:solidFill>
                  <a:srgbClr val="ffffff"/>
                </a:solidFill>
              </a:uFill>
              <a:latin typeface="Arial"/>
            </a:endParaRPr>
          </a:p>
          <a:p>
            <a:pPr>
              <a:lnSpc>
                <a:spcPct val="100000"/>
              </a:lnSpc>
            </a:pP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1" lang="en-US" sz="2200" spc="-1" strike="noStrike">
                <a:solidFill>
                  <a:srgbClr val="d1282e"/>
                </a:solidFill>
                <a:uFill>
                  <a:solidFill>
                    <a:srgbClr val="ffffff"/>
                  </a:solidFill>
                </a:uFill>
                <a:latin typeface="Arial"/>
              </a:rPr>
              <a:t>3:1</a:t>
            </a:r>
            <a:r>
              <a:rPr b="0" lang="en-US" sz="2200" spc="-1" strike="noStrike">
                <a:solidFill>
                  <a:srgbClr val="000000"/>
                </a:solidFill>
                <a:uFill>
                  <a:solidFill>
                    <a:srgbClr val="ffffff"/>
                  </a:solidFill>
                </a:uFill>
                <a:latin typeface="Arial"/>
              </a:rPr>
              <a:t> –  </a:t>
            </a:r>
            <a:r>
              <a:rPr b="0" i="1" lang="en-US" sz="2200" spc="-1" strike="noStrike">
                <a:solidFill>
                  <a:srgbClr val="000000"/>
                </a:solidFill>
                <a:uFill>
                  <a:solidFill>
                    <a:srgbClr val="ffffff"/>
                  </a:solidFill>
                </a:uFill>
                <a:latin typeface="Arial"/>
              </a:rPr>
              <a:t>Do </a:t>
            </a:r>
            <a:r>
              <a:rPr b="1" i="1" lang="en-US" sz="2200" spc="-1" strike="noStrike">
                <a:solidFill>
                  <a:srgbClr val="000000"/>
                </a:solidFill>
                <a:uFill>
                  <a:solidFill>
                    <a:srgbClr val="ffffff"/>
                  </a:solidFill>
                </a:uFill>
                <a:latin typeface="Arial"/>
              </a:rPr>
              <a:t>we</a:t>
            </a:r>
            <a:r>
              <a:rPr b="0" i="1" lang="en-US" sz="2200" spc="-1" strike="noStrike">
                <a:solidFill>
                  <a:srgbClr val="000000"/>
                </a:solidFill>
                <a:uFill>
                  <a:solidFill>
                    <a:srgbClr val="ffffff"/>
                  </a:solidFill>
                </a:uFill>
                <a:latin typeface="Arial"/>
              </a:rPr>
              <a:t> begin again to commend </a:t>
            </a:r>
            <a:r>
              <a:rPr b="1" i="1" lang="en-US" sz="2200" spc="-1" strike="noStrike">
                <a:solidFill>
                  <a:srgbClr val="000000"/>
                </a:solidFill>
                <a:uFill>
                  <a:solidFill>
                    <a:srgbClr val="ffffff"/>
                  </a:solidFill>
                </a:uFill>
                <a:latin typeface="Arial"/>
              </a:rPr>
              <a:t>ourselves</a:t>
            </a:r>
            <a:r>
              <a:rPr b="0" i="1" lang="en-US" sz="2200" spc="-1" strike="noStrike">
                <a:solidFill>
                  <a:srgbClr val="000000"/>
                </a:solidFill>
                <a:uFill>
                  <a:solidFill>
                    <a:srgbClr val="ffffff"/>
                  </a:solidFill>
                </a:uFill>
                <a:latin typeface="Arial"/>
              </a:rPr>
              <a:t>? Or do </a:t>
            </a:r>
            <a:r>
              <a:rPr b="1" i="1" lang="en-US" sz="2200" spc="-1" strike="noStrike">
                <a:solidFill>
                  <a:srgbClr val="000000"/>
                </a:solidFill>
                <a:uFill>
                  <a:solidFill>
                    <a:srgbClr val="ffffff"/>
                  </a:solidFill>
                </a:uFill>
                <a:latin typeface="Arial"/>
              </a:rPr>
              <a:t>we</a:t>
            </a:r>
            <a:r>
              <a:rPr b="0" i="1" lang="en-US" sz="2200" spc="-1" strike="noStrike">
                <a:solidFill>
                  <a:srgbClr val="000000"/>
                </a:solidFill>
                <a:uFill>
                  <a:solidFill>
                    <a:srgbClr val="ffffff"/>
                  </a:solidFill>
                </a:uFill>
                <a:latin typeface="Arial"/>
              </a:rPr>
              <a:t> need, as some others, epistles of commendation </a:t>
            </a:r>
            <a:r>
              <a:rPr b="1" i="1" lang="en-US" sz="2200" spc="-1" strike="noStrike">
                <a:solidFill>
                  <a:srgbClr val="000000"/>
                </a:solidFill>
                <a:uFill>
                  <a:solidFill>
                    <a:srgbClr val="ffffff"/>
                  </a:solidFill>
                </a:uFill>
                <a:latin typeface="Arial"/>
              </a:rPr>
              <a:t>to you </a:t>
            </a:r>
            <a:r>
              <a:rPr b="0" i="1" lang="en-US" sz="2200" spc="-1" strike="noStrike">
                <a:solidFill>
                  <a:srgbClr val="000000"/>
                </a:solidFill>
                <a:uFill>
                  <a:solidFill>
                    <a:srgbClr val="ffffff"/>
                  </a:solidFill>
                </a:uFill>
                <a:latin typeface="Arial"/>
              </a:rPr>
              <a:t>or letters of commendation </a:t>
            </a:r>
            <a:r>
              <a:rPr b="1" i="1" lang="en-US" sz="2200" spc="-1" strike="noStrike">
                <a:solidFill>
                  <a:srgbClr val="000000"/>
                </a:solidFill>
                <a:uFill>
                  <a:solidFill>
                    <a:srgbClr val="ffffff"/>
                  </a:solidFill>
                </a:uFill>
                <a:latin typeface="Arial"/>
              </a:rPr>
              <a:t>from you</a:t>
            </a:r>
            <a:r>
              <a:rPr b="0" i="1"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685" name="TextShape 3"/>
          <p:cNvSpPr txBox="1"/>
          <p:nvPr/>
        </p:nvSpPr>
        <p:spPr>
          <a:xfrm rot="16200000">
            <a:off x="8391600" y="4368600"/>
            <a:ext cx="986400" cy="364680"/>
          </a:xfrm>
          <a:prstGeom prst="rect">
            <a:avLst/>
          </a:prstGeom>
          <a:noFill/>
          <a:ln>
            <a:noFill/>
          </a:ln>
        </p:spPr>
        <p:txBody>
          <a:bodyPr anchor="ctr"/>
          <a:p>
            <a:pPr>
              <a:lnSpc>
                <a:spcPct val="100000"/>
              </a:lnSpc>
            </a:pPr>
            <a:fld id="{C14E0635-D7A7-43C7-A2D1-5CE86F1DD0ED}"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925" dur="indefinite" restart="never" nodeType="tmRoot">
          <p:childTnLst>
            <p:seq>
              <p:cTn id="1926" dur="indefinite" nodeType="mainSeq">
                <p:childTnLst>
                  <p:par>
                    <p:cTn id="1927" fill="hold">
                      <p:stCondLst>
                        <p:cond delay="indefinite"/>
                      </p:stCondLst>
                      <p:childTnLst>
                        <p:par>
                          <p:cTn id="1928" fill="hold">
                            <p:stCondLst>
                              <p:cond delay="0"/>
                            </p:stCondLst>
                            <p:childTnLst>
                              <p:par>
                                <p:cTn id="1929" nodeType="clickEffect" fill="hold" presetClass="entr" presetID="10">
                                  <p:stCondLst>
                                    <p:cond delay="0"/>
                                  </p:stCondLst>
                                  <p:childTnLst>
                                    <p:set>
                                      <p:cBhvr>
                                        <p:cTn id="1930" dur="1" fill="hold">
                                          <p:stCondLst>
                                            <p:cond delay="0"/>
                                          </p:stCondLst>
                                        </p:cTn>
                                        <p:tgtEl>
                                          <p:spTgt spid="684">
                                            <p:txEl>
                                              <p:pRg st="155" end="323"/>
                                            </p:txEl>
                                          </p:spTgt>
                                        </p:tgtEl>
                                        <p:attrNameLst>
                                          <p:attrName>style.visibility</p:attrName>
                                        </p:attrNameLst>
                                      </p:cBhvr>
                                      <p:to>
                                        <p:strVal val="visible"/>
                                      </p:to>
                                    </p:set>
                                    <p:animEffect filter="fade" transition="in">
                                      <p:cBhvr additive="repl">
                                        <p:cTn id="1931" dur="500"/>
                                        <p:tgtEl>
                                          <p:spTgt spid="684">
                                            <p:txEl>
                                              <p:pRg st="155" end="323"/>
                                            </p:txEl>
                                          </p:spTgt>
                                        </p:tgtEl>
                                      </p:cBhvr>
                                    </p:animEffect>
                                  </p:childTnLst>
                                </p:cTn>
                              </p:par>
                              <p:par>
                                <p:cTn id="1932" nodeType="withEffect" fill="hold" presetClass="entr" presetID="10">
                                  <p:stCondLst>
                                    <p:cond delay="0"/>
                                  </p:stCondLst>
                                  <p:childTnLst>
                                    <p:set>
                                      <p:cBhvr>
                                        <p:cTn id="1933" dur="1" fill="hold">
                                          <p:stCondLst>
                                            <p:cond delay="0"/>
                                          </p:stCondLst>
                                        </p:cTn>
                                        <p:tgtEl>
                                          <p:spTgt spid="684">
                                            <p:txEl>
                                              <p:pRg st="323" end="383"/>
                                            </p:txEl>
                                          </p:spTgt>
                                        </p:tgtEl>
                                        <p:attrNameLst>
                                          <p:attrName>style.visibility</p:attrName>
                                        </p:attrNameLst>
                                      </p:cBhvr>
                                      <p:to>
                                        <p:strVal val="visible"/>
                                      </p:to>
                                    </p:set>
                                    <p:animEffect filter="fade" transition="in">
                                      <p:cBhvr additive="repl">
                                        <p:cTn id="1934" dur="500"/>
                                        <p:tgtEl>
                                          <p:spTgt spid="684">
                                            <p:txEl>
                                              <p:pRg st="323" end="383"/>
                                            </p:txEl>
                                          </p:spTgt>
                                        </p:tgtEl>
                                      </p:cBhvr>
                                    </p:animEffect>
                                  </p:childTnLst>
                                </p:cTn>
                              </p:par>
                              <p:par>
                                <p:cTn id="1935" nodeType="withEffect" fill="hold" presetClass="entr" presetID="10">
                                  <p:stCondLst>
                                    <p:cond delay="0"/>
                                  </p:stCondLst>
                                  <p:childTnLst>
                                    <p:set>
                                      <p:cBhvr>
                                        <p:cTn id="1936" dur="1" fill="hold">
                                          <p:stCondLst>
                                            <p:cond delay="0"/>
                                          </p:stCondLst>
                                        </p:cTn>
                                        <p:tgtEl>
                                          <p:spTgt spid="684">
                                            <p:txEl>
                                              <p:pRg st="383" end="385"/>
                                            </p:txEl>
                                          </p:spTgt>
                                        </p:tgtEl>
                                        <p:attrNameLst>
                                          <p:attrName>style.visibility</p:attrName>
                                        </p:attrNameLst>
                                      </p:cBhvr>
                                      <p:to>
                                        <p:strVal val="visible"/>
                                      </p:to>
                                    </p:set>
                                    <p:animEffect filter="fade" transition="in">
                                      <p:cBhvr additive="repl">
                                        <p:cTn id="1937" dur="500"/>
                                        <p:tgtEl>
                                          <p:spTgt spid="684">
                                            <p:txEl>
                                              <p:pRg st="383" end="385"/>
                                            </p:txEl>
                                          </p:spTgt>
                                        </p:tgtEl>
                                      </p:cBhvr>
                                    </p:animEffect>
                                  </p:childTnLst>
                                </p:cTn>
                              </p:par>
                              <p:par>
                                <p:cTn id="1938" nodeType="withEffect" fill="hold" presetClass="entr" presetID="10">
                                  <p:stCondLst>
                                    <p:cond delay="0"/>
                                  </p:stCondLst>
                                  <p:childTnLst>
                                    <p:set>
                                      <p:cBhvr>
                                        <p:cTn id="1939" dur="1" fill="hold">
                                          <p:stCondLst>
                                            <p:cond delay="0"/>
                                          </p:stCondLst>
                                        </p:cTn>
                                        <p:tgtEl>
                                          <p:spTgt spid="684">
                                            <p:txEl>
                                              <p:pRg st="385" end="532"/>
                                            </p:txEl>
                                          </p:spTgt>
                                        </p:tgtEl>
                                        <p:attrNameLst>
                                          <p:attrName>style.visibility</p:attrName>
                                        </p:attrNameLst>
                                      </p:cBhvr>
                                      <p:to>
                                        <p:strVal val="visible"/>
                                      </p:to>
                                    </p:set>
                                    <p:animEffect filter="fade" transition="in">
                                      <p:cBhvr additive="repl">
                                        <p:cTn id="1940" dur="500"/>
                                        <p:tgtEl>
                                          <p:spTgt spid="684">
                                            <p:txEl>
                                              <p:pRg st="385" end="53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6"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Context, Context, Context</a:t>
            </a:r>
            <a:endParaRPr b="0" lang="en-US" sz="1800" spc="-1" strike="noStrike">
              <a:solidFill>
                <a:srgbClr val="000000"/>
              </a:solidFill>
              <a:uFill>
                <a:solidFill>
                  <a:srgbClr val="ffffff"/>
                </a:solidFill>
              </a:uFill>
              <a:latin typeface="Arial"/>
            </a:endParaRPr>
          </a:p>
        </p:txBody>
      </p:sp>
      <p:sp>
        <p:nvSpPr>
          <p:cNvPr id="687" name="TextShape 2"/>
          <p:cNvSpPr txBox="1"/>
          <p:nvPr/>
        </p:nvSpPr>
        <p:spPr>
          <a:xfrm>
            <a:off x="457200" y="617400"/>
            <a:ext cx="8229240" cy="4320360"/>
          </a:xfrm>
          <a:prstGeom prst="rect">
            <a:avLst/>
          </a:prstGeom>
          <a:noFill/>
          <a:ln>
            <a:noFill/>
          </a:ln>
        </p:spPr>
        <p:txBody>
          <a:bodyPr/>
          <a:p>
            <a:pPr>
              <a:lnSpc>
                <a:spcPct val="100000"/>
              </a:lnSpc>
            </a:pPr>
            <a:r>
              <a:rPr b="1" lang="en-US" sz="2200" spc="-1" strike="noStrike">
                <a:solidFill>
                  <a:srgbClr val="d1282e"/>
                </a:solidFill>
                <a:uFill>
                  <a:solidFill>
                    <a:srgbClr val="ffffff"/>
                  </a:solidFill>
                </a:uFill>
                <a:latin typeface="Arial"/>
              </a:rPr>
              <a:t>3:5-6</a:t>
            </a:r>
            <a:r>
              <a:rPr b="0" lang="en-US" sz="2200" spc="-1" strike="noStrike">
                <a:solidFill>
                  <a:srgbClr val="000000"/>
                </a:solidFill>
                <a:uFill>
                  <a:solidFill>
                    <a:srgbClr val="ffffff"/>
                  </a:solidFill>
                </a:uFill>
                <a:latin typeface="Arial"/>
              </a:rPr>
              <a:t> – … </a:t>
            </a:r>
            <a:r>
              <a:rPr b="0" i="1" lang="en-US" sz="2200" spc="-1" strike="noStrike">
                <a:solidFill>
                  <a:srgbClr val="000000"/>
                </a:solidFill>
                <a:uFill>
                  <a:solidFill>
                    <a:srgbClr val="ffffff"/>
                  </a:solidFill>
                </a:uFill>
                <a:latin typeface="Arial"/>
              </a:rPr>
              <a:t>God, who also made </a:t>
            </a:r>
            <a:r>
              <a:rPr b="1" i="1" lang="en-US" sz="2200" spc="-1" strike="noStrike">
                <a:solidFill>
                  <a:srgbClr val="000000"/>
                </a:solidFill>
                <a:uFill>
                  <a:solidFill>
                    <a:srgbClr val="ffffff"/>
                  </a:solidFill>
                </a:uFill>
                <a:latin typeface="Arial"/>
              </a:rPr>
              <a:t>us</a:t>
            </a:r>
            <a:r>
              <a:rPr b="0" i="1" lang="en-US" sz="2200" spc="-1" strike="noStrike">
                <a:solidFill>
                  <a:srgbClr val="000000"/>
                </a:solidFill>
                <a:uFill>
                  <a:solidFill>
                    <a:srgbClr val="ffffff"/>
                  </a:solidFill>
                </a:uFill>
                <a:latin typeface="Arial"/>
              </a:rPr>
              <a:t> sufficient as ministers of the new covenant</a:t>
            </a:r>
            <a:endParaRPr b="1" lang="en-US" sz="2000" spc="-1" strike="noStrike">
              <a:solidFill>
                <a:srgbClr val="000000"/>
              </a:solidFill>
              <a:uFill>
                <a:solidFill>
                  <a:srgbClr val="ffffff"/>
                </a:solidFill>
              </a:uFill>
              <a:latin typeface="Arial"/>
            </a:endParaRPr>
          </a:p>
          <a:p>
            <a:pPr>
              <a:lnSpc>
                <a:spcPct val="100000"/>
              </a:lnSpc>
            </a:pPr>
            <a:r>
              <a:rPr b="1" lang="en-US" sz="2200" spc="-1" strike="noStrike">
                <a:solidFill>
                  <a:srgbClr val="d1282e"/>
                </a:solidFill>
                <a:uFill>
                  <a:solidFill>
                    <a:srgbClr val="ffffff"/>
                  </a:solidFill>
                </a:uFill>
                <a:latin typeface="Arial"/>
              </a:rPr>
              <a:t>3:18</a:t>
            </a:r>
            <a:r>
              <a:rPr b="0" lang="en-US" sz="2200" spc="-1" strike="noStrike">
                <a:solidFill>
                  <a:srgbClr val="000000"/>
                </a:solidFill>
                <a:uFill>
                  <a:solidFill>
                    <a:srgbClr val="ffffff"/>
                  </a:solidFill>
                </a:uFill>
                <a:latin typeface="Arial"/>
              </a:rPr>
              <a:t> –  </a:t>
            </a:r>
            <a:r>
              <a:rPr b="0" i="1" lang="en-US" sz="2200" spc="-1" strike="noStrike">
                <a:solidFill>
                  <a:srgbClr val="000000"/>
                </a:solidFill>
                <a:uFill>
                  <a:solidFill>
                    <a:srgbClr val="ffffff"/>
                  </a:solidFill>
                </a:uFill>
                <a:latin typeface="Arial"/>
              </a:rPr>
              <a:t>But </a:t>
            </a:r>
            <a:r>
              <a:rPr b="1" i="1" lang="en-US" sz="2200" spc="-1" strike="noStrike">
                <a:solidFill>
                  <a:srgbClr val="000000"/>
                </a:solidFill>
                <a:uFill>
                  <a:solidFill>
                    <a:srgbClr val="ffffff"/>
                  </a:solidFill>
                </a:uFill>
                <a:latin typeface="Arial"/>
              </a:rPr>
              <a:t>we </a:t>
            </a:r>
            <a:r>
              <a:rPr b="1" i="1" lang="en-US" sz="2200" spc="-1" strike="noStrike" u="sng">
                <a:solidFill>
                  <a:srgbClr val="000000"/>
                </a:solidFill>
                <a:uFill>
                  <a:solidFill>
                    <a:srgbClr val="ffffff"/>
                  </a:solidFill>
                </a:uFill>
                <a:latin typeface="Arial"/>
              </a:rPr>
              <a:t>all</a:t>
            </a:r>
            <a:r>
              <a:rPr b="1" i="1" lang="en-US" sz="2200" spc="-1" strike="noStrike">
                <a:solidFill>
                  <a:srgbClr val="000000"/>
                </a:solidFill>
                <a:uFill>
                  <a:solidFill>
                    <a:srgbClr val="ffffff"/>
                  </a:solidFill>
                </a:uFill>
                <a:latin typeface="Arial"/>
              </a:rPr>
              <a:t> </a:t>
            </a:r>
            <a:r>
              <a:rPr b="0" i="1" lang="en-US" sz="2200" spc="-1" strike="noStrike">
                <a:solidFill>
                  <a:srgbClr val="000000"/>
                </a:solidFill>
                <a:uFill>
                  <a:solidFill>
                    <a:srgbClr val="ffffff"/>
                  </a:solidFill>
                </a:uFill>
                <a:latin typeface="Arial"/>
              </a:rPr>
              <a:t>… are being transformed into the same image from glory to glory </a:t>
            </a:r>
            <a:endParaRPr b="1" lang="en-US" sz="2000" spc="-1" strike="noStrike">
              <a:solidFill>
                <a:srgbClr val="000000"/>
              </a:solidFill>
              <a:uFill>
                <a:solidFill>
                  <a:srgbClr val="ffffff"/>
                </a:solidFill>
              </a:uFill>
              <a:latin typeface="Arial"/>
            </a:endParaRPr>
          </a:p>
          <a:p>
            <a:pPr>
              <a:lnSpc>
                <a:spcPct val="100000"/>
              </a:lnSpc>
            </a:pPr>
            <a:r>
              <a:rPr b="1" lang="en-US" sz="2200" spc="-1" strike="noStrike">
                <a:solidFill>
                  <a:srgbClr val="d1282e"/>
                </a:solidFill>
                <a:uFill>
                  <a:solidFill>
                    <a:srgbClr val="ffffff"/>
                  </a:solidFill>
                </a:uFill>
                <a:latin typeface="Arial"/>
              </a:rPr>
              <a:t>4:1</a:t>
            </a:r>
            <a:r>
              <a:rPr b="0" lang="en-US" sz="2200" spc="-1" strike="noStrike">
                <a:solidFill>
                  <a:srgbClr val="000000"/>
                </a:solidFill>
                <a:uFill>
                  <a:solidFill>
                    <a:srgbClr val="ffffff"/>
                  </a:solidFill>
                </a:uFill>
                <a:latin typeface="Arial"/>
              </a:rPr>
              <a:t> – </a:t>
            </a:r>
            <a:r>
              <a:rPr b="0" i="1" lang="en-US" sz="2200" spc="-1" strike="noStrike">
                <a:solidFill>
                  <a:srgbClr val="000000"/>
                </a:solidFill>
                <a:uFill>
                  <a:solidFill>
                    <a:srgbClr val="ffffff"/>
                  </a:solidFill>
                </a:uFill>
                <a:latin typeface="Arial"/>
              </a:rPr>
              <a:t>Therefore, since </a:t>
            </a:r>
            <a:r>
              <a:rPr b="1" i="1" lang="en-US" sz="2200" spc="-1" strike="noStrike">
                <a:solidFill>
                  <a:srgbClr val="000000"/>
                </a:solidFill>
                <a:uFill>
                  <a:solidFill>
                    <a:srgbClr val="ffffff"/>
                  </a:solidFill>
                </a:uFill>
                <a:latin typeface="Arial"/>
              </a:rPr>
              <a:t>we</a:t>
            </a:r>
            <a:r>
              <a:rPr b="0" i="1" lang="en-US" sz="2200" spc="-1" strike="noStrike">
                <a:solidFill>
                  <a:srgbClr val="000000"/>
                </a:solidFill>
                <a:uFill>
                  <a:solidFill>
                    <a:srgbClr val="ffffff"/>
                  </a:solidFill>
                </a:uFill>
                <a:latin typeface="Arial"/>
              </a:rPr>
              <a:t> have this ministry …</a:t>
            </a:r>
            <a:endParaRPr b="1" lang="en-US" sz="2000" spc="-1" strike="noStrike">
              <a:solidFill>
                <a:srgbClr val="000000"/>
              </a:solidFill>
              <a:uFill>
                <a:solidFill>
                  <a:srgbClr val="ffffff"/>
                </a:solidFill>
              </a:uFill>
              <a:latin typeface="Arial"/>
            </a:endParaRPr>
          </a:p>
          <a:p>
            <a:pPr>
              <a:lnSpc>
                <a:spcPct val="100000"/>
              </a:lnSpc>
            </a:pPr>
            <a:r>
              <a:rPr b="1" lang="en-US" sz="2200" spc="-1" strike="noStrike">
                <a:solidFill>
                  <a:srgbClr val="d1282e"/>
                </a:solidFill>
                <a:uFill>
                  <a:solidFill>
                    <a:srgbClr val="ffffff"/>
                  </a:solidFill>
                </a:uFill>
                <a:latin typeface="Arial"/>
              </a:rPr>
              <a:t>4:5</a:t>
            </a:r>
            <a:r>
              <a:rPr b="0" lang="en-US" sz="2200" spc="-1" strike="noStrike">
                <a:solidFill>
                  <a:srgbClr val="000000"/>
                </a:solidFill>
                <a:uFill>
                  <a:solidFill>
                    <a:srgbClr val="ffffff"/>
                  </a:solidFill>
                </a:uFill>
                <a:latin typeface="Arial"/>
              </a:rPr>
              <a:t> – </a:t>
            </a:r>
            <a:r>
              <a:rPr b="0" i="1" lang="en-US" sz="2200" spc="-1" strike="noStrike">
                <a:solidFill>
                  <a:srgbClr val="000000"/>
                </a:solidFill>
                <a:uFill>
                  <a:solidFill>
                    <a:srgbClr val="ffffff"/>
                  </a:solidFill>
                </a:uFill>
                <a:latin typeface="Arial"/>
              </a:rPr>
              <a:t>For </a:t>
            </a:r>
            <a:r>
              <a:rPr b="1" i="1" lang="en-US" sz="2200" spc="-1" strike="noStrike">
                <a:solidFill>
                  <a:srgbClr val="000000"/>
                </a:solidFill>
                <a:uFill>
                  <a:solidFill>
                    <a:srgbClr val="ffffff"/>
                  </a:solidFill>
                </a:uFill>
                <a:latin typeface="Arial"/>
              </a:rPr>
              <a:t>we</a:t>
            </a:r>
            <a:r>
              <a:rPr b="0" i="1" lang="en-US" sz="2200" spc="-1" strike="noStrike">
                <a:solidFill>
                  <a:srgbClr val="000000"/>
                </a:solidFill>
                <a:uFill>
                  <a:solidFill>
                    <a:srgbClr val="ffffff"/>
                  </a:solidFill>
                </a:uFill>
                <a:latin typeface="Arial"/>
              </a:rPr>
              <a:t> do not preach </a:t>
            </a:r>
            <a:r>
              <a:rPr b="1" i="1" lang="en-US" sz="2200" spc="-1" strike="noStrike">
                <a:solidFill>
                  <a:srgbClr val="000000"/>
                </a:solidFill>
                <a:uFill>
                  <a:solidFill>
                    <a:srgbClr val="ffffff"/>
                  </a:solidFill>
                </a:uFill>
                <a:latin typeface="Arial"/>
              </a:rPr>
              <a:t>ourselves</a:t>
            </a:r>
            <a:r>
              <a:rPr b="0" i="1" lang="en-US" sz="2200" spc="-1" strike="noStrike">
                <a:solidFill>
                  <a:srgbClr val="000000"/>
                </a:solidFill>
                <a:uFill>
                  <a:solidFill>
                    <a:srgbClr val="ffffff"/>
                  </a:solidFill>
                </a:uFill>
                <a:latin typeface="Arial"/>
              </a:rPr>
              <a:t>, but Christ Jesus the Lord, and </a:t>
            </a:r>
            <a:r>
              <a:rPr b="1" i="1" lang="en-US" sz="2200" spc="-1" strike="noStrike">
                <a:solidFill>
                  <a:srgbClr val="000000"/>
                </a:solidFill>
                <a:uFill>
                  <a:solidFill>
                    <a:srgbClr val="ffffff"/>
                  </a:solidFill>
                </a:uFill>
                <a:latin typeface="Arial"/>
              </a:rPr>
              <a:t>ourselves</a:t>
            </a:r>
            <a:r>
              <a:rPr b="0" i="1" lang="en-US" sz="2200" spc="-1" strike="noStrike">
                <a:solidFill>
                  <a:srgbClr val="000000"/>
                </a:solidFill>
                <a:uFill>
                  <a:solidFill>
                    <a:srgbClr val="ffffff"/>
                  </a:solidFill>
                </a:uFill>
                <a:latin typeface="Arial"/>
              </a:rPr>
              <a:t> </a:t>
            </a:r>
            <a:r>
              <a:rPr b="1" i="1" lang="en-US" sz="2200" spc="-1" strike="noStrike">
                <a:solidFill>
                  <a:srgbClr val="000000"/>
                </a:solidFill>
                <a:uFill>
                  <a:solidFill>
                    <a:srgbClr val="ffffff"/>
                  </a:solidFill>
                </a:uFill>
                <a:latin typeface="Arial"/>
              </a:rPr>
              <a:t>your</a:t>
            </a:r>
            <a:r>
              <a:rPr b="0" i="1" lang="en-US" sz="2200" spc="-1" strike="noStrike">
                <a:solidFill>
                  <a:srgbClr val="000000"/>
                </a:solidFill>
                <a:uFill>
                  <a:solidFill>
                    <a:srgbClr val="ffffff"/>
                  </a:solidFill>
                </a:uFill>
                <a:latin typeface="Arial"/>
              </a:rPr>
              <a:t> bondservants for Jesus' sake.</a:t>
            </a:r>
            <a:endParaRPr b="1" lang="en-US" sz="2000" spc="-1" strike="noStrike">
              <a:solidFill>
                <a:srgbClr val="000000"/>
              </a:solidFill>
              <a:uFill>
                <a:solidFill>
                  <a:srgbClr val="ffffff"/>
                </a:solidFill>
              </a:uFill>
              <a:latin typeface="Arial"/>
            </a:endParaRPr>
          </a:p>
          <a:p>
            <a:pPr>
              <a:lnSpc>
                <a:spcPct val="100000"/>
              </a:lnSpc>
            </a:pPr>
            <a:r>
              <a:rPr b="1" lang="en-US" sz="2200" spc="-1" strike="noStrike">
                <a:solidFill>
                  <a:srgbClr val="d1282e"/>
                </a:solidFill>
                <a:uFill>
                  <a:solidFill>
                    <a:srgbClr val="ffffff"/>
                  </a:solidFill>
                </a:uFill>
                <a:latin typeface="Arial"/>
              </a:rPr>
              <a:t>4:12</a:t>
            </a:r>
            <a:r>
              <a:rPr b="0" lang="en-US" sz="2200" spc="-1" strike="noStrike">
                <a:solidFill>
                  <a:srgbClr val="000000"/>
                </a:solidFill>
                <a:uFill>
                  <a:solidFill>
                    <a:srgbClr val="ffffff"/>
                  </a:solidFill>
                </a:uFill>
                <a:latin typeface="Arial"/>
              </a:rPr>
              <a:t> –</a:t>
            </a:r>
            <a:r>
              <a:rPr b="0" i="1" lang="en-US" sz="2200" spc="-1" strike="noStrike">
                <a:solidFill>
                  <a:srgbClr val="000000"/>
                </a:solidFill>
                <a:uFill>
                  <a:solidFill>
                    <a:srgbClr val="ffffff"/>
                  </a:solidFill>
                </a:uFill>
                <a:latin typeface="Arial"/>
              </a:rPr>
              <a:t> So then death is working in us, but life in you.</a:t>
            </a:r>
            <a:endParaRPr b="1" lang="en-US" sz="2000" spc="-1" strike="noStrike">
              <a:solidFill>
                <a:srgbClr val="000000"/>
              </a:solidFill>
              <a:uFill>
                <a:solidFill>
                  <a:srgbClr val="ffffff"/>
                </a:solidFill>
              </a:uFill>
              <a:latin typeface="Arial"/>
            </a:endParaRPr>
          </a:p>
          <a:p>
            <a:pPr>
              <a:lnSpc>
                <a:spcPct val="100000"/>
              </a:lnSpc>
            </a:pPr>
            <a:r>
              <a:rPr b="1" lang="en-US" sz="2200" spc="-1" strike="noStrike">
                <a:solidFill>
                  <a:srgbClr val="d1282e"/>
                </a:solidFill>
                <a:uFill>
                  <a:solidFill>
                    <a:srgbClr val="ffffff"/>
                  </a:solidFill>
                </a:uFill>
                <a:latin typeface="Arial"/>
              </a:rPr>
              <a:t>5:10</a:t>
            </a:r>
            <a:r>
              <a:rPr b="0" lang="en-US" sz="2200" spc="-1" strike="noStrike">
                <a:solidFill>
                  <a:srgbClr val="000000"/>
                </a:solidFill>
                <a:uFill>
                  <a:solidFill>
                    <a:srgbClr val="ffffff"/>
                  </a:solidFill>
                </a:uFill>
                <a:latin typeface="Arial"/>
              </a:rPr>
              <a:t> –</a:t>
            </a:r>
            <a:r>
              <a:rPr b="0" i="1" lang="en-US" sz="2200" spc="-1" strike="noStrike">
                <a:solidFill>
                  <a:srgbClr val="000000"/>
                </a:solidFill>
                <a:uFill>
                  <a:solidFill>
                    <a:srgbClr val="ffffff"/>
                  </a:solidFill>
                </a:uFill>
                <a:latin typeface="Arial"/>
              </a:rPr>
              <a:t> For </a:t>
            </a:r>
            <a:r>
              <a:rPr b="1" i="1" lang="en-US" sz="2200" spc="-1" strike="noStrike" u="sng">
                <a:solidFill>
                  <a:srgbClr val="000000"/>
                </a:solidFill>
                <a:uFill>
                  <a:solidFill>
                    <a:srgbClr val="ffffff"/>
                  </a:solidFill>
                </a:uFill>
                <a:latin typeface="Arial"/>
              </a:rPr>
              <a:t>we</a:t>
            </a:r>
            <a:r>
              <a:rPr b="1" i="1" lang="en-US" sz="2200" spc="-1" strike="noStrike">
                <a:solidFill>
                  <a:srgbClr val="000000"/>
                </a:solidFill>
                <a:uFill>
                  <a:solidFill>
                    <a:srgbClr val="ffffff"/>
                  </a:solidFill>
                </a:uFill>
                <a:latin typeface="Arial"/>
              </a:rPr>
              <a:t> must </a:t>
            </a:r>
            <a:r>
              <a:rPr b="1" i="1" lang="en-US" sz="2200" spc="-1" strike="noStrike" u="sng">
                <a:solidFill>
                  <a:srgbClr val="d1282e"/>
                </a:solidFill>
                <a:uFill>
                  <a:solidFill>
                    <a:srgbClr val="ffffff"/>
                  </a:solidFill>
                </a:uFill>
                <a:latin typeface="Arial"/>
              </a:rPr>
              <a:t>all</a:t>
            </a:r>
            <a:r>
              <a:rPr b="1" i="1" lang="en-US" sz="2200" spc="-1" strike="noStrike">
                <a:solidFill>
                  <a:srgbClr val="d1282e"/>
                </a:solidFill>
                <a:uFill>
                  <a:solidFill>
                    <a:srgbClr val="ffffff"/>
                  </a:solidFill>
                </a:uFill>
                <a:latin typeface="Arial"/>
              </a:rPr>
              <a:t> </a:t>
            </a:r>
            <a:r>
              <a:rPr b="0" i="1" lang="en-US" sz="2200" spc="-1" strike="noStrike">
                <a:solidFill>
                  <a:srgbClr val="000000"/>
                </a:solidFill>
                <a:uFill>
                  <a:solidFill>
                    <a:srgbClr val="ffffff"/>
                  </a:solidFill>
                </a:uFill>
                <a:latin typeface="Arial"/>
              </a:rPr>
              <a:t>appear before the judgment seat of Christ …</a:t>
            </a:r>
            <a:endParaRPr b="1" lang="en-US" sz="2000" spc="-1" strike="noStrike">
              <a:solidFill>
                <a:srgbClr val="000000"/>
              </a:solidFill>
              <a:uFill>
                <a:solidFill>
                  <a:srgbClr val="ffffff"/>
                </a:solidFill>
              </a:uFill>
              <a:latin typeface="Arial"/>
            </a:endParaRPr>
          </a:p>
          <a:p>
            <a:pPr>
              <a:lnSpc>
                <a:spcPct val="100000"/>
              </a:lnSpc>
            </a:pPr>
            <a:r>
              <a:rPr b="1" lang="en-US" sz="2200" spc="-1" strike="noStrike">
                <a:solidFill>
                  <a:srgbClr val="d1282e"/>
                </a:solidFill>
                <a:uFill>
                  <a:solidFill>
                    <a:srgbClr val="ffffff"/>
                  </a:solidFill>
                </a:uFill>
                <a:latin typeface="Arial"/>
              </a:rPr>
              <a:t>5:12</a:t>
            </a:r>
            <a:r>
              <a:rPr b="0" lang="en-US" sz="2200" spc="-1" strike="noStrike">
                <a:solidFill>
                  <a:srgbClr val="000000"/>
                </a:solidFill>
                <a:uFill>
                  <a:solidFill>
                    <a:srgbClr val="ffffff"/>
                  </a:solidFill>
                </a:uFill>
                <a:latin typeface="Arial"/>
              </a:rPr>
              <a:t> –</a:t>
            </a:r>
            <a:r>
              <a:rPr b="0" i="1" lang="en-US" sz="22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For </a:t>
            </a:r>
            <a:r>
              <a:rPr b="1" i="1" lang="en-US" sz="2400" spc="-1" strike="noStrike">
                <a:solidFill>
                  <a:srgbClr val="000000"/>
                </a:solidFill>
                <a:uFill>
                  <a:solidFill>
                    <a:srgbClr val="ffffff"/>
                  </a:solidFill>
                </a:uFill>
                <a:latin typeface="Arial"/>
              </a:rPr>
              <a:t>we</a:t>
            </a:r>
            <a:r>
              <a:rPr b="0" i="1" lang="en-US" sz="2400" spc="-1" strike="noStrike">
                <a:solidFill>
                  <a:srgbClr val="000000"/>
                </a:solidFill>
                <a:uFill>
                  <a:solidFill>
                    <a:srgbClr val="ffffff"/>
                  </a:solidFill>
                </a:uFill>
                <a:latin typeface="Arial"/>
              </a:rPr>
              <a:t> do not commend </a:t>
            </a:r>
            <a:r>
              <a:rPr b="1" i="1" lang="en-US" sz="2400" spc="-1" strike="noStrike">
                <a:solidFill>
                  <a:srgbClr val="000000"/>
                </a:solidFill>
                <a:uFill>
                  <a:solidFill>
                    <a:srgbClr val="ffffff"/>
                  </a:solidFill>
                </a:uFill>
                <a:latin typeface="Arial"/>
              </a:rPr>
              <a:t>ourselves</a:t>
            </a:r>
            <a:r>
              <a:rPr b="0" i="1" lang="en-US" sz="2400" spc="-1" strike="noStrike">
                <a:solidFill>
                  <a:srgbClr val="000000"/>
                </a:solidFill>
                <a:uFill>
                  <a:solidFill>
                    <a:srgbClr val="ffffff"/>
                  </a:solidFill>
                </a:uFill>
                <a:latin typeface="Arial"/>
              </a:rPr>
              <a:t> again to </a:t>
            </a:r>
            <a:r>
              <a:rPr b="1" i="1" lang="en-US" sz="2400" spc="-1" strike="noStrike">
                <a:solidFill>
                  <a:srgbClr val="000000"/>
                </a:solidFill>
                <a:uFill>
                  <a:solidFill>
                    <a:srgbClr val="ffffff"/>
                  </a:solidFill>
                </a:uFill>
                <a:latin typeface="Arial"/>
              </a:rPr>
              <a:t>you</a:t>
            </a:r>
            <a:r>
              <a:rPr b="0" i="1" lang="en-US" sz="2400" spc="-1" strike="noStrike">
                <a:solidFill>
                  <a:srgbClr val="000000"/>
                </a:solidFill>
                <a:uFill>
                  <a:solidFill>
                    <a:srgbClr val="ffffff"/>
                  </a:solidFill>
                </a:uFill>
                <a:latin typeface="Arial"/>
              </a:rPr>
              <a:t>, but give </a:t>
            </a:r>
            <a:r>
              <a:rPr b="1" i="1" lang="en-US" sz="2400" spc="-1" strike="noStrike">
                <a:solidFill>
                  <a:srgbClr val="000000"/>
                </a:solidFill>
                <a:uFill>
                  <a:solidFill>
                    <a:srgbClr val="ffffff"/>
                  </a:solidFill>
                </a:uFill>
                <a:latin typeface="Arial"/>
              </a:rPr>
              <a:t>you</a:t>
            </a:r>
            <a:r>
              <a:rPr b="0" i="1" lang="en-US" sz="2400" spc="-1" strike="noStrike">
                <a:solidFill>
                  <a:srgbClr val="000000"/>
                </a:solidFill>
                <a:uFill>
                  <a:solidFill>
                    <a:srgbClr val="ffffff"/>
                  </a:solidFill>
                </a:uFill>
                <a:latin typeface="Arial"/>
              </a:rPr>
              <a:t> opportunity to boast on </a:t>
            </a:r>
            <a:r>
              <a:rPr b="1" i="1" lang="en-US" sz="2400" spc="-1" strike="noStrike">
                <a:solidFill>
                  <a:srgbClr val="000000"/>
                </a:solidFill>
                <a:uFill>
                  <a:solidFill>
                    <a:srgbClr val="ffffff"/>
                  </a:solidFill>
                </a:uFill>
                <a:latin typeface="Arial"/>
              </a:rPr>
              <a:t>our</a:t>
            </a:r>
            <a:r>
              <a:rPr b="0" i="1" lang="en-US" sz="2400" spc="-1" strike="noStrike">
                <a:solidFill>
                  <a:srgbClr val="000000"/>
                </a:solidFill>
                <a:uFill>
                  <a:solidFill>
                    <a:srgbClr val="ffffff"/>
                  </a:solidFill>
                </a:uFill>
                <a:latin typeface="Arial"/>
              </a:rPr>
              <a:t> behalf …</a:t>
            </a:r>
            <a:endParaRPr b="1" lang="en-US" sz="2000" spc="-1" strike="noStrike">
              <a:solidFill>
                <a:srgbClr val="000000"/>
              </a:solidFill>
              <a:uFill>
                <a:solidFill>
                  <a:srgbClr val="ffffff"/>
                </a:solidFill>
              </a:uFill>
              <a:latin typeface="Arial"/>
            </a:endParaRPr>
          </a:p>
        </p:txBody>
      </p:sp>
      <p:sp>
        <p:nvSpPr>
          <p:cNvPr id="688" name="TextShape 3"/>
          <p:cNvSpPr txBox="1"/>
          <p:nvPr/>
        </p:nvSpPr>
        <p:spPr>
          <a:xfrm rot="16200000">
            <a:off x="8391600" y="4368600"/>
            <a:ext cx="986400" cy="364680"/>
          </a:xfrm>
          <a:prstGeom prst="rect">
            <a:avLst/>
          </a:prstGeom>
          <a:noFill/>
          <a:ln>
            <a:noFill/>
          </a:ln>
        </p:spPr>
        <p:txBody>
          <a:bodyPr anchor="ctr"/>
          <a:p>
            <a:pPr>
              <a:lnSpc>
                <a:spcPct val="100000"/>
              </a:lnSpc>
            </a:pPr>
            <a:fld id="{9F4FE06E-FF1A-4DC7-8E0E-259B56EB6C5D}"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941" dur="indefinite" restart="never" nodeType="tmRoot">
          <p:childTnLst>
            <p:seq>
              <p:cTn id="1942" dur="indefinite" nodeType="mainSeq">
                <p:childTnLst>
                  <p:par>
                    <p:cTn id="1943" fill="hold">
                      <p:stCondLst>
                        <p:cond delay="0"/>
                      </p:stCondLst>
                      <p:childTnLst>
                        <p:par>
                          <p:cTn id="1944" fill="hold">
                            <p:stCondLst>
                              <p:cond delay="0"/>
                            </p:stCondLst>
                            <p:childTnLst>
                              <p:par>
                                <p:cTn id="1945" nodeType="afterEffect" fill="hold" presetClass="entr" presetID="10">
                                  <p:stCondLst>
                                    <p:cond delay="0"/>
                                  </p:stCondLst>
                                  <p:childTnLst>
                                    <p:set>
                                      <p:cBhvr>
                                        <p:cTn id="1946" dur="1" fill="hold">
                                          <p:stCondLst>
                                            <p:cond delay="0"/>
                                          </p:stCondLst>
                                        </p:cTn>
                                        <p:tgtEl>
                                          <p:spTgt spid="687">
                                            <p:txEl>
                                              <p:pRg st="0" end="76"/>
                                            </p:txEl>
                                          </p:spTgt>
                                        </p:tgtEl>
                                        <p:attrNameLst>
                                          <p:attrName>style.visibility</p:attrName>
                                        </p:attrNameLst>
                                      </p:cBhvr>
                                      <p:to>
                                        <p:strVal val="visible"/>
                                      </p:to>
                                    </p:set>
                                    <p:animEffect filter="fade" transition="in">
                                      <p:cBhvr additive="repl">
                                        <p:cTn id="1947" dur="500"/>
                                        <p:tgtEl>
                                          <p:spTgt spid="687">
                                            <p:txEl>
                                              <p:pRg st="0" end="76"/>
                                            </p:txEl>
                                          </p:spTgt>
                                        </p:tgtEl>
                                      </p:cBhvr>
                                    </p:animEffect>
                                  </p:childTnLst>
                                </p:cTn>
                              </p:par>
                            </p:childTnLst>
                          </p:cTn>
                        </p:par>
                        <p:par>
                          <p:cTn id="1948" fill="hold">
                            <p:stCondLst>
                              <p:cond delay="500"/>
                            </p:stCondLst>
                            <p:childTnLst>
                              <p:par>
                                <p:cTn id="1949" nodeType="afterEffect" fill="hold" presetClass="entr" presetID="10">
                                  <p:stCondLst>
                                    <p:cond delay="0"/>
                                  </p:stCondLst>
                                  <p:childTnLst>
                                    <p:set>
                                      <p:cBhvr>
                                        <p:cTn id="1950" dur="1" fill="hold">
                                          <p:stCondLst>
                                            <p:cond delay="0"/>
                                          </p:stCondLst>
                                        </p:cTn>
                                        <p:tgtEl>
                                          <p:spTgt spid="687">
                                            <p:txEl>
                                              <p:pRg st="76" end="160"/>
                                            </p:txEl>
                                          </p:spTgt>
                                        </p:tgtEl>
                                        <p:attrNameLst>
                                          <p:attrName>style.visibility</p:attrName>
                                        </p:attrNameLst>
                                      </p:cBhvr>
                                      <p:to>
                                        <p:strVal val="visible"/>
                                      </p:to>
                                    </p:set>
                                    <p:animEffect filter="fade" transition="in">
                                      <p:cBhvr additive="repl">
                                        <p:cTn id="1951" dur="500"/>
                                        <p:tgtEl>
                                          <p:spTgt spid="687">
                                            <p:txEl>
                                              <p:pRg st="76" end="160"/>
                                            </p:txEl>
                                          </p:spTgt>
                                        </p:tgtEl>
                                      </p:cBhvr>
                                    </p:animEffect>
                                  </p:childTnLst>
                                </p:cTn>
                              </p:par>
                            </p:childTnLst>
                          </p:cTn>
                        </p:par>
                        <p:par>
                          <p:cTn id="1952" fill="hold">
                            <p:stCondLst>
                              <p:cond delay="1000"/>
                            </p:stCondLst>
                            <p:childTnLst>
                              <p:par>
                                <p:cTn id="1953" nodeType="afterEffect" fill="hold" presetClass="entr" presetID="10">
                                  <p:stCondLst>
                                    <p:cond delay="0"/>
                                  </p:stCondLst>
                                  <p:childTnLst>
                                    <p:set>
                                      <p:cBhvr>
                                        <p:cTn id="1954" dur="1" fill="hold">
                                          <p:stCondLst>
                                            <p:cond delay="0"/>
                                          </p:stCondLst>
                                        </p:cTn>
                                        <p:tgtEl>
                                          <p:spTgt spid="687">
                                            <p:txEl>
                                              <p:pRg st="160" end="207"/>
                                            </p:txEl>
                                          </p:spTgt>
                                        </p:tgtEl>
                                        <p:attrNameLst>
                                          <p:attrName>style.visibility</p:attrName>
                                        </p:attrNameLst>
                                      </p:cBhvr>
                                      <p:to>
                                        <p:strVal val="visible"/>
                                      </p:to>
                                    </p:set>
                                    <p:animEffect filter="fade" transition="in">
                                      <p:cBhvr additive="repl">
                                        <p:cTn id="1955" dur="500"/>
                                        <p:tgtEl>
                                          <p:spTgt spid="687">
                                            <p:txEl>
                                              <p:pRg st="160" end="207"/>
                                            </p:txEl>
                                          </p:spTgt>
                                        </p:tgtEl>
                                      </p:cBhvr>
                                    </p:animEffect>
                                  </p:childTnLst>
                                </p:cTn>
                              </p:par>
                            </p:childTnLst>
                          </p:cTn>
                        </p:par>
                        <p:par>
                          <p:cTn id="1956" fill="hold">
                            <p:stCondLst>
                              <p:cond delay="1500"/>
                            </p:stCondLst>
                            <p:childTnLst>
                              <p:par>
                                <p:cTn id="1957" nodeType="afterEffect" fill="hold" presetClass="entr" presetID="10">
                                  <p:stCondLst>
                                    <p:cond delay="0"/>
                                  </p:stCondLst>
                                  <p:childTnLst>
                                    <p:set>
                                      <p:cBhvr>
                                        <p:cTn id="1958" dur="1" fill="hold">
                                          <p:stCondLst>
                                            <p:cond delay="0"/>
                                          </p:stCondLst>
                                        </p:cTn>
                                        <p:tgtEl>
                                          <p:spTgt spid="687">
                                            <p:txEl>
                                              <p:pRg st="207" end="321"/>
                                            </p:txEl>
                                          </p:spTgt>
                                        </p:tgtEl>
                                        <p:attrNameLst>
                                          <p:attrName>style.visibility</p:attrName>
                                        </p:attrNameLst>
                                      </p:cBhvr>
                                      <p:to>
                                        <p:strVal val="visible"/>
                                      </p:to>
                                    </p:set>
                                    <p:animEffect filter="fade" transition="in">
                                      <p:cBhvr additive="repl">
                                        <p:cTn id="1959" dur="500"/>
                                        <p:tgtEl>
                                          <p:spTgt spid="687">
                                            <p:txEl>
                                              <p:pRg st="207" end="321"/>
                                            </p:txEl>
                                          </p:spTgt>
                                        </p:tgtEl>
                                      </p:cBhvr>
                                    </p:animEffect>
                                  </p:childTnLst>
                                </p:cTn>
                              </p:par>
                            </p:childTnLst>
                          </p:cTn>
                        </p:par>
                        <p:par>
                          <p:cTn id="1960" fill="hold">
                            <p:stCondLst>
                              <p:cond delay="2000"/>
                            </p:stCondLst>
                            <p:childTnLst>
                              <p:par>
                                <p:cTn id="1961" nodeType="afterEffect" fill="hold" presetClass="entr" presetID="10">
                                  <p:stCondLst>
                                    <p:cond delay="0"/>
                                  </p:stCondLst>
                                  <p:childTnLst>
                                    <p:set>
                                      <p:cBhvr>
                                        <p:cTn id="1962" dur="1" fill="hold">
                                          <p:stCondLst>
                                            <p:cond delay="0"/>
                                          </p:stCondLst>
                                        </p:cTn>
                                        <p:tgtEl>
                                          <p:spTgt spid="687">
                                            <p:txEl>
                                              <p:pRg st="321" end="377"/>
                                            </p:txEl>
                                          </p:spTgt>
                                        </p:tgtEl>
                                        <p:attrNameLst>
                                          <p:attrName>style.visibility</p:attrName>
                                        </p:attrNameLst>
                                      </p:cBhvr>
                                      <p:to>
                                        <p:strVal val="visible"/>
                                      </p:to>
                                    </p:set>
                                    <p:animEffect filter="fade" transition="in">
                                      <p:cBhvr additive="repl">
                                        <p:cTn id="1963" dur="500"/>
                                        <p:tgtEl>
                                          <p:spTgt spid="687">
                                            <p:txEl>
                                              <p:pRg st="321" end="377"/>
                                            </p:txEl>
                                          </p:spTgt>
                                        </p:tgtEl>
                                      </p:cBhvr>
                                    </p:animEffect>
                                  </p:childTnLst>
                                </p:cTn>
                              </p:par>
                            </p:childTnLst>
                          </p:cTn>
                        </p:par>
                        <p:par>
                          <p:cTn id="1964" fill="hold">
                            <p:stCondLst>
                              <p:cond delay="2500"/>
                            </p:stCondLst>
                            <p:childTnLst>
                              <p:par>
                                <p:cTn id="1965" nodeType="afterEffect" fill="hold" presetClass="entr" presetID="10">
                                  <p:stCondLst>
                                    <p:cond delay="0"/>
                                  </p:stCondLst>
                                  <p:childTnLst>
                                    <p:set>
                                      <p:cBhvr>
                                        <p:cTn id="1966" dur="1" fill="hold">
                                          <p:stCondLst>
                                            <p:cond delay="0"/>
                                          </p:stCondLst>
                                        </p:cTn>
                                        <p:tgtEl>
                                          <p:spTgt spid="687">
                                            <p:txEl>
                                              <p:pRg st="377" end="444"/>
                                            </p:txEl>
                                          </p:spTgt>
                                        </p:tgtEl>
                                        <p:attrNameLst>
                                          <p:attrName>style.visibility</p:attrName>
                                        </p:attrNameLst>
                                      </p:cBhvr>
                                      <p:to>
                                        <p:strVal val="visible"/>
                                      </p:to>
                                    </p:set>
                                    <p:animEffect filter="fade" transition="in">
                                      <p:cBhvr additive="repl">
                                        <p:cTn id="1967" dur="500"/>
                                        <p:tgtEl>
                                          <p:spTgt spid="687">
                                            <p:txEl>
                                              <p:pRg st="377" end="444"/>
                                            </p:txEl>
                                          </p:spTgt>
                                        </p:tgtEl>
                                      </p:cBhvr>
                                    </p:animEffect>
                                  </p:childTnLst>
                                </p:cTn>
                              </p:par>
                            </p:childTnLst>
                          </p:cTn>
                        </p:par>
                        <p:par>
                          <p:cTn id="1968" fill="hold">
                            <p:stCondLst>
                              <p:cond delay="3000"/>
                            </p:stCondLst>
                            <p:childTnLst>
                              <p:par>
                                <p:cTn id="1969" nodeType="afterEffect" fill="hold" presetClass="entr" presetID="10">
                                  <p:stCondLst>
                                    <p:cond delay="0"/>
                                  </p:stCondLst>
                                  <p:childTnLst>
                                    <p:set>
                                      <p:cBhvr>
                                        <p:cTn id="1970" dur="1" fill="hold">
                                          <p:stCondLst>
                                            <p:cond delay="0"/>
                                          </p:stCondLst>
                                        </p:cTn>
                                        <p:tgtEl>
                                          <p:spTgt spid="687">
                                            <p:txEl>
                                              <p:pRg st="444" end="547"/>
                                            </p:txEl>
                                          </p:spTgt>
                                        </p:tgtEl>
                                        <p:attrNameLst>
                                          <p:attrName>style.visibility</p:attrName>
                                        </p:attrNameLst>
                                      </p:cBhvr>
                                      <p:to>
                                        <p:strVal val="visible"/>
                                      </p:to>
                                    </p:set>
                                    <p:animEffect filter="fade" transition="in">
                                      <p:cBhvr additive="repl">
                                        <p:cTn id="1971" dur="500"/>
                                        <p:tgtEl>
                                          <p:spTgt spid="687">
                                            <p:txEl>
                                              <p:pRg st="444" end="54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9"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Context, Context, Context</a:t>
            </a:r>
            <a:endParaRPr b="0" lang="en-US" sz="1800" spc="-1" strike="noStrike">
              <a:solidFill>
                <a:srgbClr val="000000"/>
              </a:solidFill>
              <a:uFill>
                <a:solidFill>
                  <a:srgbClr val="ffffff"/>
                </a:solidFill>
              </a:uFill>
              <a:latin typeface="Arial"/>
            </a:endParaRPr>
          </a:p>
        </p:txBody>
      </p:sp>
      <p:sp>
        <p:nvSpPr>
          <p:cNvPr id="690" name="TextShape 2"/>
          <p:cNvSpPr txBox="1"/>
          <p:nvPr/>
        </p:nvSpPr>
        <p:spPr>
          <a:xfrm>
            <a:off x="457200" y="617400"/>
            <a:ext cx="8229240" cy="4320360"/>
          </a:xfrm>
          <a:prstGeom prst="rect">
            <a:avLst/>
          </a:prstGeom>
          <a:noFill/>
          <a:ln>
            <a:noFill/>
          </a:ln>
        </p:spPr>
        <p:txBody>
          <a:bodyPr/>
          <a:p>
            <a:pPr>
              <a:lnSpc>
                <a:spcPct val="100000"/>
              </a:lnSpc>
            </a:pPr>
            <a:r>
              <a:rPr b="1" lang="en-US" sz="2200" spc="-1" strike="noStrike">
                <a:solidFill>
                  <a:srgbClr val="d1282e"/>
                </a:solidFill>
                <a:uFill>
                  <a:solidFill>
                    <a:srgbClr val="ffffff"/>
                  </a:solidFill>
                </a:uFill>
                <a:latin typeface="Arial"/>
              </a:rPr>
              <a:t>5:13</a:t>
            </a:r>
            <a:r>
              <a:rPr b="0" lang="en-US" sz="2200" spc="-1" strike="noStrike">
                <a:solidFill>
                  <a:srgbClr val="000000"/>
                </a:solidFill>
                <a:uFill>
                  <a:solidFill>
                    <a:srgbClr val="ffffff"/>
                  </a:solidFill>
                </a:uFill>
                <a:latin typeface="Arial"/>
              </a:rPr>
              <a:t> – </a:t>
            </a:r>
            <a:r>
              <a:rPr b="0" i="1" lang="en-US" sz="2200" spc="-1" strike="noStrike">
                <a:solidFill>
                  <a:srgbClr val="000000"/>
                </a:solidFill>
                <a:uFill>
                  <a:solidFill>
                    <a:srgbClr val="ffffff"/>
                  </a:solidFill>
                </a:uFill>
                <a:latin typeface="Arial"/>
              </a:rPr>
              <a:t>For if </a:t>
            </a:r>
            <a:r>
              <a:rPr b="1" i="1" lang="en-US" sz="2200" spc="-1" strike="noStrike">
                <a:solidFill>
                  <a:srgbClr val="000000"/>
                </a:solidFill>
                <a:uFill>
                  <a:solidFill>
                    <a:srgbClr val="ffffff"/>
                  </a:solidFill>
                </a:uFill>
                <a:latin typeface="Arial"/>
              </a:rPr>
              <a:t>we</a:t>
            </a:r>
            <a:r>
              <a:rPr b="0" i="1" lang="en-US" sz="2200" spc="-1" strike="noStrike">
                <a:solidFill>
                  <a:srgbClr val="000000"/>
                </a:solidFill>
                <a:uFill>
                  <a:solidFill>
                    <a:srgbClr val="ffffff"/>
                  </a:solidFill>
                </a:uFill>
                <a:latin typeface="Arial"/>
              </a:rPr>
              <a:t> are beside </a:t>
            </a:r>
            <a:r>
              <a:rPr b="1" i="1" lang="en-US" sz="2200" spc="-1" strike="noStrike">
                <a:solidFill>
                  <a:srgbClr val="000000"/>
                </a:solidFill>
                <a:uFill>
                  <a:solidFill>
                    <a:srgbClr val="ffffff"/>
                  </a:solidFill>
                </a:uFill>
                <a:latin typeface="Arial"/>
              </a:rPr>
              <a:t>ourselves</a:t>
            </a:r>
            <a:r>
              <a:rPr b="0" i="1" lang="en-US" sz="2200" spc="-1" strike="noStrike">
                <a:solidFill>
                  <a:srgbClr val="000000"/>
                </a:solidFill>
                <a:uFill>
                  <a:solidFill>
                    <a:srgbClr val="ffffff"/>
                  </a:solidFill>
                </a:uFill>
                <a:latin typeface="Arial"/>
              </a:rPr>
              <a:t>, it is for God; or if </a:t>
            </a:r>
            <a:r>
              <a:rPr b="1" i="1" lang="en-US" sz="2200" spc="-1" strike="noStrike">
                <a:solidFill>
                  <a:srgbClr val="000000"/>
                </a:solidFill>
                <a:uFill>
                  <a:solidFill>
                    <a:srgbClr val="ffffff"/>
                  </a:solidFill>
                </a:uFill>
                <a:latin typeface="Arial"/>
              </a:rPr>
              <a:t>we</a:t>
            </a:r>
            <a:r>
              <a:rPr b="0" i="1" lang="en-US" sz="2200" spc="-1" strike="noStrike">
                <a:solidFill>
                  <a:srgbClr val="000000"/>
                </a:solidFill>
                <a:uFill>
                  <a:solidFill>
                    <a:srgbClr val="ffffff"/>
                  </a:solidFill>
                </a:uFill>
                <a:latin typeface="Arial"/>
              </a:rPr>
              <a:t> are of sound mind, it is for </a:t>
            </a:r>
            <a:r>
              <a:rPr b="1" i="1" lang="en-US" sz="2200" spc="-1" strike="noStrike">
                <a:solidFill>
                  <a:srgbClr val="000000"/>
                </a:solidFill>
                <a:uFill>
                  <a:solidFill>
                    <a:srgbClr val="ffffff"/>
                  </a:solidFill>
                </a:uFill>
                <a:latin typeface="Arial"/>
              </a:rPr>
              <a:t>you</a:t>
            </a:r>
            <a:r>
              <a:rPr b="0" i="1"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1" lang="en-US" sz="2200" spc="-1" strike="noStrike">
                <a:solidFill>
                  <a:srgbClr val="d1282e"/>
                </a:solidFill>
                <a:uFill>
                  <a:solidFill>
                    <a:srgbClr val="ffffff"/>
                  </a:solidFill>
                </a:uFill>
                <a:latin typeface="Arial"/>
              </a:rPr>
              <a:t>5:16</a:t>
            </a:r>
            <a:r>
              <a:rPr b="0" lang="en-US" sz="2200" spc="-1" strike="noStrike">
                <a:solidFill>
                  <a:srgbClr val="000000"/>
                </a:solidFill>
                <a:uFill>
                  <a:solidFill>
                    <a:srgbClr val="ffffff"/>
                  </a:solidFill>
                </a:uFill>
                <a:latin typeface="Arial"/>
              </a:rPr>
              <a:t> –  </a:t>
            </a:r>
            <a:r>
              <a:rPr b="0" i="1" lang="en-US" sz="2200" spc="-1" strike="noStrike">
                <a:solidFill>
                  <a:srgbClr val="000000"/>
                </a:solidFill>
                <a:uFill>
                  <a:solidFill>
                    <a:srgbClr val="ffffff"/>
                  </a:solidFill>
                </a:uFill>
                <a:latin typeface="Arial"/>
              </a:rPr>
              <a:t>Therefore, from now on, </a:t>
            </a:r>
            <a:r>
              <a:rPr b="1" i="1" lang="en-US" sz="2200" spc="-1" strike="noStrike">
                <a:solidFill>
                  <a:srgbClr val="000000"/>
                </a:solidFill>
                <a:uFill>
                  <a:solidFill>
                    <a:srgbClr val="ffffff"/>
                  </a:solidFill>
                </a:uFill>
                <a:latin typeface="Arial"/>
              </a:rPr>
              <a:t>we</a:t>
            </a:r>
            <a:r>
              <a:rPr b="0" i="1" lang="en-US" sz="2200" spc="-1" strike="noStrike">
                <a:solidFill>
                  <a:srgbClr val="000000"/>
                </a:solidFill>
                <a:uFill>
                  <a:solidFill>
                    <a:srgbClr val="ffffff"/>
                  </a:solidFill>
                </a:uFill>
                <a:latin typeface="Arial"/>
              </a:rPr>
              <a:t> regard no one according to the flesh. Even though </a:t>
            </a:r>
            <a:r>
              <a:rPr b="1" i="1" lang="en-US" sz="2200" spc="-1" strike="noStrike" u="sng">
                <a:solidFill>
                  <a:srgbClr val="000000"/>
                </a:solidFill>
                <a:uFill>
                  <a:solidFill>
                    <a:srgbClr val="ffffff"/>
                  </a:solidFill>
                </a:uFill>
                <a:latin typeface="Arial"/>
              </a:rPr>
              <a:t>we</a:t>
            </a:r>
            <a:r>
              <a:rPr b="1" i="1" lang="en-US" sz="2200" spc="-1" strike="noStrike">
                <a:solidFill>
                  <a:srgbClr val="000000"/>
                </a:solidFill>
                <a:uFill>
                  <a:solidFill>
                    <a:srgbClr val="ffffff"/>
                  </a:solidFill>
                </a:uFill>
                <a:latin typeface="Arial"/>
              </a:rPr>
              <a:t> have known Christ according to the flesh</a:t>
            </a:r>
            <a:r>
              <a:rPr b="0" i="1" lang="en-US" sz="2200" spc="-1" strike="noStrike">
                <a:solidFill>
                  <a:srgbClr val="000000"/>
                </a:solidFill>
                <a:uFill>
                  <a:solidFill>
                    <a:srgbClr val="ffffff"/>
                  </a:solidFill>
                </a:uFill>
                <a:latin typeface="Arial"/>
              </a:rPr>
              <a:t>, yet now </a:t>
            </a:r>
            <a:r>
              <a:rPr b="1" i="1" lang="en-US" sz="2200" spc="-1" strike="noStrike">
                <a:solidFill>
                  <a:srgbClr val="000000"/>
                </a:solidFill>
                <a:uFill>
                  <a:solidFill>
                    <a:srgbClr val="ffffff"/>
                  </a:solidFill>
                </a:uFill>
                <a:latin typeface="Arial"/>
              </a:rPr>
              <a:t>we</a:t>
            </a:r>
            <a:r>
              <a:rPr b="0" i="1" lang="en-US" sz="2200" spc="-1" strike="noStrike">
                <a:solidFill>
                  <a:srgbClr val="000000"/>
                </a:solidFill>
                <a:uFill>
                  <a:solidFill>
                    <a:srgbClr val="ffffff"/>
                  </a:solidFill>
                </a:uFill>
                <a:latin typeface="Arial"/>
              </a:rPr>
              <a:t> know Him thus no longer.</a:t>
            </a:r>
            <a:endParaRPr b="1" lang="en-US" sz="2000" spc="-1" strike="noStrike">
              <a:solidFill>
                <a:srgbClr val="000000"/>
              </a:solidFill>
              <a:uFill>
                <a:solidFill>
                  <a:srgbClr val="ffffff"/>
                </a:solidFill>
              </a:uFill>
              <a:latin typeface="Arial"/>
            </a:endParaRPr>
          </a:p>
          <a:p>
            <a:pPr>
              <a:lnSpc>
                <a:spcPct val="100000"/>
              </a:lnSpc>
            </a:pPr>
            <a:r>
              <a:rPr b="1" lang="en-US" sz="2200" spc="-1" strike="noStrike">
                <a:solidFill>
                  <a:srgbClr val="d1282e"/>
                </a:solidFill>
                <a:uFill>
                  <a:solidFill>
                    <a:srgbClr val="ffffff"/>
                  </a:solidFill>
                </a:uFill>
                <a:latin typeface="Arial"/>
              </a:rPr>
              <a:t>5:18</a:t>
            </a:r>
            <a:r>
              <a:rPr b="0" lang="en-US" sz="2200" spc="-1" strike="noStrike">
                <a:solidFill>
                  <a:srgbClr val="000000"/>
                </a:solidFill>
                <a:uFill>
                  <a:solidFill>
                    <a:srgbClr val="ffffff"/>
                  </a:solidFill>
                </a:uFill>
                <a:latin typeface="Arial"/>
              </a:rPr>
              <a:t> – </a:t>
            </a:r>
            <a:r>
              <a:rPr b="0" i="1" lang="en-US" sz="2200" spc="-1" strike="noStrike">
                <a:solidFill>
                  <a:srgbClr val="000000"/>
                </a:solidFill>
                <a:uFill>
                  <a:solidFill>
                    <a:srgbClr val="ffffff"/>
                  </a:solidFill>
                </a:uFill>
                <a:latin typeface="Arial"/>
              </a:rPr>
              <a:t>God, who has reconciled </a:t>
            </a:r>
            <a:r>
              <a:rPr b="1" i="1" lang="en-US" sz="2200" spc="-1" strike="noStrike">
                <a:solidFill>
                  <a:srgbClr val="000000"/>
                </a:solidFill>
                <a:uFill>
                  <a:solidFill>
                    <a:srgbClr val="ffffff"/>
                  </a:solidFill>
                </a:uFill>
                <a:latin typeface="Arial"/>
              </a:rPr>
              <a:t>us</a:t>
            </a:r>
            <a:r>
              <a:rPr b="0" i="1" lang="en-US" sz="2200" spc="-1" strike="noStrike">
                <a:solidFill>
                  <a:srgbClr val="000000"/>
                </a:solidFill>
                <a:uFill>
                  <a:solidFill>
                    <a:srgbClr val="ffffff"/>
                  </a:solidFill>
                </a:uFill>
                <a:latin typeface="Arial"/>
              </a:rPr>
              <a:t> to Himself through Jesus Christ, and has </a:t>
            </a:r>
            <a:r>
              <a:rPr b="1" i="1" lang="en-US" sz="2200" spc="-1" strike="noStrike">
                <a:solidFill>
                  <a:srgbClr val="000000"/>
                </a:solidFill>
                <a:uFill>
                  <a:solidFill>
                    <a:srgbClr val="ffffff"/>
                  </a:solidFill>
                </a:uFill>
                <a:latin typeface="Arial"/>
              </a:rPr>
              <a:t>given </a:t>
            </a:r>
            <a:r>
              <a:rPr b="1" i="1" lang="en-US" sz="2200" spc="-1" strike="noStrike" u="sng">
                <a:solidFill>
                  <a:srgbClr val="000000"/>
                </a:solidFill>
                <a:uFill>
                  <a:solidFill>
                    <a:srgbClr val="ffffff"/>
                  </a:solidFill>
                </a:uFill>
                <a:latin typeface="Arial"/>
              </a:rPr>
              <a:t>us</a:t>
            </a:r>
            <a:r>
              <a:rPr b="1" i="1" lang="en-US" sz="2200" spc="-1" strike="noStrike">
                <a:solidFill>
                  <a:srgbClr val="000000"/>
                </a:solidFill>
                <a:uFill>
                  <a:solidFill>
                    <a:srgbClr val="ffffff"/>
                  </a:solidFill>
                </a:uFill>
                <a:latin typeface="Arial"/>
              </a:rPr>
              <a:t> the ministry of reconciliation </a:t>
            </a:r>
            <a:r>
              <a:rPr b="0" i="1"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1" lang="en-US" sz="2200" spc="-1" strike="noStrike">
                <a:solidFill>
                  <a:srgbClr val="d1282e"/>
                </a:solidFill>
                <a:uFill>
                  <a:solidFill>
                    <a:srgbClr val="ffffff"/>
                  </a:solidFill>
                </a:uFill>
                <a:latin typeface="Arial"/>
              </a:rPr>
              <a:t>5:19</a:t>
            </a:r>
            <a:r>
              <a:rPr b="0" lang="en-US" sz="2200" spc="-1" strike="noStrike">
                <a:solidFill>
                  <a:srgbClr val="000000"/>
                </a:solidFill>
                <a:uFill>
                  <a:solidFill>
                    <a:srgbClr val="ffffff"/>
                  </a:solidFill>
                </a:uFill>
                <a:latin typeface="Arial"/>
              </a:rPr>
              <a:t> – </a:t>
            </a:r>
            <a:r>
              <a:rPr b="0" i="1" lang="en-US" sz="2200" spc="-1" strike="noStrike">
                <a:solidFill>
                  <a:srgbClr val="000000"/>
                </a:solidFill>
                <a:uFill>
                  <a:solidFill>
                    <a:srgbClr val="ffffff"/>
                  </a:solidFill>
                </a:uFill>
                <a:latin typeface="Arial"/>
              </a:rPr>
              <a:t>God was in Christ reconciling </a:t>
            </a:r>
            <a:r>
              <a:rPr b="1" i="1" lang="en-US" sz="2200" spc="-1" strike="noStrike">
                <a:solidFill>
                  <a:srgbClr val="000000"/>
                </a:solidFill>
                <a:uFill>
                  <a:solidFill>
                    <a:srgbClr val="ffffff"/>
                  </a:solidFill>
                </a:uFill>
                <a:latin typeface="Arial"/>
              </a:rPr>
              <a:t>the world </a:t>
            </a:r>
            <a:r>
              <a:rPr b="0" i="1" lang="en-US" sz="2200" spc="-1" strike="noStrike">
                <a:solidFill>
                  <a:srgbClr val="000000"/>
                </a:solidFill>
                <a:uFill>
                  <a:solidFill>
                    <a:srgbClr val="ffffff"/>
                  </a:solidFill>
                </a:uFill>
                <a:latin typeface="Arial"/>
              </a:rPr>
              <a:t>to Himself, not imputing their trespasses to </a:t>
            </a:r>
            <a:r>
              <a:rPr b="1" i="1" lang="en-US" sz="2200" spc="-1" strike="noStrike">
                <a:solidFill>
                  <a:srgbClr val="000000"/>
                </a:solidFill>
                <a:uFill>
                  <a:solidFill>
                    <a:srgbClr val="ffffff"/>
                  </a:solidFill>
                </a:uFill>
                <a:latin typeface="Arial"/>
              </a:rPr>
              <a:t>them</a:t>
            </a:r>
            <a:r>
              <a:rPr b="0" i="1" lang="en-US" sz="2200" spc="-1" strike="noStrike">
                <a:solidFill>
                  <a:srgbClr val="000000"/>
                </a:solidFill>
                <a:uFill>
                  <a:solidFill>
                    <a:srgbClr val="ffffff"/>
                  </a:solidFill>
                </a:uFill>
                <a:latin typeface="Arial"/>
              </a:rPr>
              <a:t>, and has </a:t>
            </a:r>
            <a:r>
              <a:rPr b="1" i="1" lang="en-US" sz="2200" spc="-1" strike="noStrike">
                <a:solidFill>
                  <a:srgbClr val="000000"/>
                </a:solidFill>
                <a:uFill>
                  <a:solidFill>
                    <a:srgbClr val="ffffff"/>
                  </a:solidFill>
                </a:uFill>
                <a:latin typeface="Arial"/>
              </a:rPr>
              <a:t>committed to </a:t>
            </a:r>
            <a:r>
              <a:rPr b="1" i="1" lang="en-US" sz="2200" spc="-1" strike="noStrike" u="sng">
                <a:solidFill>
                  <a:srgbClr val="000000"/>
                </a:solidFill>
                <a:uFill>
                  <a:solidFill>
                    <a:srgbClr val="ffffff"/>
                  </a:solidFill>
                </a:uFill>
                <a:latin typeface="Arial"/>
              </a:rPr>
              <a:t>us</a:t>
            </a:r>
            <a:r>
              <a:rPr b="1" i="1" lang="en-US" sz="2200" spc="-1" strike="noStrike">
                <a:solidFill>
                  <a:srgbClr val="000000"/>
                </a:solidFill>
                <a:uFill>
                  <a:solidFill>
                    <a:srgbClr val="ffffff"/>
                  </a:solidFill>
                </a:uFill>
                <a:latin typeface="Arial"/>
              </a:rPr>
              <a:t> the word of reconciliation</a:t>
            </a:r>
            <a:r>
              <a:rPr b="0" i="1"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200" spc="-1" strike="noStrike">
                <a:solidFill>
                  <a:srgbClr val="000000"/>
                </a:solidFill>
                <a:uFill>
                  <a:solidFill>
                    <a:srgbClr val="ffffff"/>
                  </a:solidFill>
                </a:uFill>
                <a:latin typeface="Arial"/>
              </a:rPr>
              <a:t>God Reconciling → In Christ → Word of Reconciliation → Apostles and Prophets … How?  Recall </a:t>
            </a:r>
            <a:r>
              <a:rPr b="1" lang="en-US" sz="2200" spc="-1" strike="noStrike">
                <a:solidFill>
                  <a:srgbClr val="d1282e"/>
                </a:solidFill>
                <a:uFill>
                  <a:solidFill>
                    <a:srgbClr val="ffffff"/>
                  </a:solidFill>
                </a:uFill>
                <a:latin typeface="Arial"/>
              </a:rPr>
              <a:t>3:5-6</a:t>
            </a:r>
            <a:r>
              <a:rPr b="0" lang="en-US" sz="2200" spc="-1" strike="noStrike">
                <a:solidFill>
                  <a:srgbClr val="000000"/>
                </a:solidFill>
                <a:uFill>
                  <a:solidFill>
                    <a:srgbClr val="ffffff"/>
                  </a:solidFill>
                </a:uFill>
                <a:latin typeface="Arial"/>
              </a:rPr>
              <a:t> …</a:t>
            </a:r>
            <a:endParaRPr b="1" lang="en-US" sz="2000" spc="-1" strike="noStrike">
              <a:solidFill>
                <a:srgbClr val="000000"/>
              </a:solidFill>
              <a:uFill>
                <a:solidFill>
                  <a:srgbClr val="ffffff"/>
                </a:solidFill>
              </a:uFill>
              <a:latin typeface="Arial"/>
            </a:endParaRPr>
          </a:p>
        </p:txBody>
      </p:sp>
      <p:sp>
        <p:nvSpPr>
          <p:cNvPr id="691" name="TextShape 3"/>
          <p:cNvSpPr txBox="1"/>
          <p:nvPr/>
        </p:nvSpPr>
        <p:spPr>
          <a:xfrm rot="16200000">
            <a:off x="8391600" y="4368600"/>
            <a:ext cx="986400" cy="364680"/>
          </a:xfrm>
          <a:prstGeom prst="rect">
            <a:avLst/>
          </a:prstGeom>
          <a:noFill/>
          <a:ln>
            <a:noFill/>
          </a:ln>
        </p:spPr>
        <p:txBody>
          <a:bodyPr anchor="ctr"/>
          <a:p>
            <a:pPr>
              <a:lnSpc>
                <a:spcPct val="100000"/>
              </a:lnSpc>
            </a:pPr>
            <a:fld id="{5C4CD84F-7A05-4563-A180-6CE5A837E6B6}"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972" dur="indefinite" restart="never" nodeType="tmRoot">
          <p:childTnLst>
            <p:seq>
              <p:cTn id="1973" dur="indefinite" nodeType="mainSeq">
                <p:childTnLst>
                  <p:par>
                    <p:cTn id="1974" fill="hold">
                      <p:stCondLst>
                        <p:cond delay="0"/>
                      </p:stCondLst>
                      <p:childTnLst>
                        <p:par>
                          <p:cTn id="1975" fill="hold">
                            <p:stCondLst>
                              <p:cond delay="0"/>
                            </p:stCondLst>
                            <p:childTnLst>
                              <p:par>
                                <p:cTn id="1976" nodeType="afterEffect" fill="hold" presetClass="entr" presetID="1">
                                  <p:stCondLst>
                                    <p:cond delay="500"/>
                                  </p:stCondLst>
                                  <p:childTnLst>
                                    <p:set>
                                      <p:cBhvr>
                                        <p:cTn id="1977" dur="1" fill="hold">
                                          <p:stCondLst>
                                            <p:cond delay="0"/>
                                          </p:stCondLst>
                                        </p:cTn>
                                        <p:tgtEl>
                                          <p:spTgt spid="690">
                                            <p:txEl>
                                              <p:pRg st="0" end="97"/>
                                            </p:txEl>
                                          </p:spTgt>
                                        </p:tgtEl>
                                        <p:attrNameLst>
                                          <p:attrName>style.visibility</p:attrName>
                                        </p:attrNameLst>
                                      </p:cBhvr>
                                      <p:to>
                                        <p:strVal val="visible"/>
                                      </p:to>
                                    </p:set>
                                  </p:childTnLst>
                                </p:cTn>
                              </p:par>
                            </p:childTnLst>
                          </p:cTn>
                        </p:par>
                        <p:par>
                          <p:cTn id="1978" fill="hold">
                            <p:stCondLst>
                              <p:cond delay="500"/>
                            </p:stCondLst>
                            <p:childTnLst>
                              <p:par>
                                <p:cTn id="1979" nodeType="afterEffect" fill="hold" presetClass="entr" presetID="1">
                                  <p:stCondLst>
                                    <p:cond delay="500"/>
                                  </p:stCondLst>
                                  <p:childTnLst>
                                    <p:set>
                                      <p:cBhvr>
                                        <p:cTn id="1980" dur="1" fill="hold">
                                          <p:stCondLst>
                                            <p:cond delay="0"/>
                                          </p:stCondLst>
                                        </p:cTn>
                                        <p:tgtEl>
                                          <p:spTgt spid="690">
                                            <p:txEl>
                                              <p:pRg st="97" end="263"/>
                                            </p:txEl>
                                          </p:spTgt>
                                        </p:tgtEl>
                                        <p:attrNameLst>
                                          <p:attrName>style.visibility</p:attrName>
                                        </p:attrNameLst>
                                      </p:cBhvr>
                                      <p:to>
                                        <p:strVal val="visible"/>
                                      </p:to>
                                    </p:set>
                                  </p:childTnLst>
                                </p:cTn>
                              </p:par>
                            </p:childTnLst>
                          </p:cTn>
                        </p:par>
                        <p:par>
                          <p:cTn id="1981" fill="hold">
                            <p:stCondLst>
                              <p:cond delay="1000"/>
                            </p:stCondLst>
                            <p:childTnLst>
                              <p:par>
                                <p:cTn id="1982" nodeType="afterEffect" fill="hold" presetClass="entr" presetID="1">
                                  <p:stCondLst>
                                    <p:cond delay="500"/>
                                  </p:stCondLst>
                                  <p:childTnLst>
                                    <p:set>
                                      <p:cBhvr>
                                        <p:cTn id="1983" dur="1" fill="hold">
                                          <p:stCondLst>
                                            <p:cond delay="0"/>
                                          </p:stCondLst>
                                        </p:cTn>
                                        <p:tgtEl>
                                          <p:spTgt spid="690">
                                            <p:txEl>
                                              <p:pRg st="263" end="380"/>
                                            </p:txEl>
                                          </p:spTgt>
                                        </p:tgtEl>
                                        <p:attrNameLst>
                                          <p:attrName>style.visibility</p:attrName>
                                        </p:attrNameLst>
                                      </p:cBhvr>
                                      <p:to>
                                        <p:strVal val="visible"/>
                                      </p:to>
                                    </p:set>
                                  </p:childTnLst>
                                </p:cTn>
                              </p:par>
                            </p:childTnLst>
                          </p:cTn>
                        </p:par>
                        <p:par>
                          <p:cTn id="1984" fill="hold">
                            <p:stCondLst>
                              <p:cond delay="1500"/>
                            </p:stCondLst>
                            <p:childTnLst>
                              <p:par>
                                <p:cTn id="1985" nodeType="afterEffect" fill="hold" presetClass="entr" presetID="1">
                                  <p:stCondLst>
                                    <p:cond delay="500"/>
                                  </p:stCondLst>
                                  <p:childTnLst>
                                    <p:set>
                                      <p:cBhvr>
                                        <p:cTn id="1986" dur="1" fill="hold">
                                          <p:stCondLst>
                                            <p:cond delay="0"/>
                                          </p:stCondLst>
                                        </p:cTn>
                                        <p:tgtEl>
                                          <p:spTgt spid="690">
                                            <p:txEl>
                                              <p:pRg st="380" end="530"/>
                                            </p:txEl>
                                          </p:spTgt>
                                        </p:tgtEl>
                                        <p:attrNameLst>
                                          <p:attrName>style.visibility</p:attrName>
                                        </p:attrNameLst>
                                      </p:cBhvr>
                                      <p:to>
                                        <p:strVal val="visible"/>
                                      </p:to>
                                    </p:set>
                                  </p:childTnLst>
                                </p:cTn>
                              </p:par>
                            </p:childTnLst>
                          </p:cTn>
                        </p:par>
                      </p:childTnLst>
                    </p:cTn>
                  </p:par>
                  <p:par>
                    <p:cTn id="1987" fill="hold">
                      <p:stCondLst>
                        <p:cond delay="indefinite"/>
                      </p:stCondLst>
                      <p:childTnLst>
                        <p:par>
                          <p:cTn id="1988" fill="hold">
                            <p:stCondLst>
                              <p:cond delay="0"/>
                            </p:stCondLst>
                            <p:childTnLst>
                              <p:par>
                                <p:cTn id="1989" nodeType="clickEffect" fill="hold" presetClass="entr" presetID="1">
                                  <p:stCondLst>
                                    <p:cond delay="0"/>
                                  </p:stCondLst>
                                  <p:childTnLst>
                                    <p:set>
                                      <p:cBhvr>
                                        <p:cTn id="1990" dur="1" fill="hold">
                                          <p:stCondLst>
                                            <p:cond delay="0"/>
                                          </p:stCondLst>
                                        </p:cTn>
                                        <p:tgtEl>
                                          <p:spTgt spid="690">
                                            <p:txEl>
                                              <p:pRg st="530" end="63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Earliest Uninspired Voices - #4</a:t>
            </a:r>
            <a:endParaRPr b="0" lang="en-US" sz="1800" spc="-1" strike="noStrike">
              <a:solidFill>
                <a:srgbClr val="000000"/>
              </a:solidFill>
              <a:uFill>
                <a:solidFill>
                  <a:srgbClr val="ffffff"/>
                </a:solidFill>
              </a:uFill>
              <a:latin typeface="Arial"/>
            </a:endParaRPr>
          </a:p>
        </p:txBody>
      </p:sp>
      <p:sp>
        <p:nvSpPr>
          <p:cNvPr id="184" name="TextShape 2"/>
          <p:cNvSpPr txBox="1"/>
          <p:nvPr/>
        </p:nvSpPr>
        <p:spPr>
          <a:xfrm>
            <a:off x="457200" y="617400"/>
            <a:ext cx="8229240" cy="4320360"/>
          </a:xfrm>
          <a:prstGeom prst="rect">
            <a:avLst/>
          </a:prstGeom>
          <a:noFill/>
          <a:ln>
            <a:noFill/>
          </a:ln>
        </p:spPr>
        <p:txBody>
          <a:bodyPr/>
          <a:p>
            <a:pPr>
              <a:lnSpc>
                <a:spcPct val="100000"/>
              </a:lnSpc>
            </a:pPr>
            <a:r>
              <a:rPr b="0" lang="en-US" sz="2200" spc="-1" strike="noStrike">
                <a:solidFill>
                  <a:srgbClr val="000000"/>
                </a:solidFill>
                <a:uFill>
                  <a:solidFill>
                    <a:srgbClr val="ffffff"/>
                  </a:solidFill>
                </a:uFill>
                <a:latin typeface="Arial"/>
              </a:rPr>
              <a:t>“</a:t>
            </a:r>
            <a:r>
              <a:rPr b="0" lang="en-US" sz="2200" spc="-1" strike="noStrike">
                <a:solidFill>
                  <a:srgbClr val="000000"/>
                </a:solidFill>
                <a:uFill>
                  <a:solidFill>
                    <a:srgbClr val="ffffff"/>
                  </a:solidFill>
                </a:uFill>
                <a:latin typeface="Arial"/>
              </a:rPr>
              <a:t>I find, then, that man was constituted free by God. He was master of his own will and power…For a law would not be imposed upon one who did not have it in his power to render that obedience which is due to law. Nor again, would the penalty of death be threatened against sin, if a contempt of the law were impossible to man in the liberty of his will … </a:t>
            </a:r>
            <a:r>
              <a:rPr b="1" i="1" lang="en-US" sz="2200" spc="-1" strike="noStrike" u="sng">
                <a:solidFill>
                  <a:srgbClr val="000000"/>
                </a:solidFill>
                <a:uFill>
                  <a:solidFill>
                    <a:srgbClr val="ffffff"/>
                  </a:solidFill>
                </a:uFill>
                <a:latin typeface="Arial"/>
              </a:rPr>
              <a:t>Man is free</a:t>
            </a:r>
            <a:r>
              <a:rPr b="1" i="1" lang="en-US" sz="2200" spc="-1" strike="noStrike">
                <a:solidFill>
                  <a:srgbClr val="000000"/>
                </a:solidFill>
                <a:uFill>
                  <a:solidFill>
                    <a:srgbClr val="ffffff"/>
                  </a:solidFill>
                </a:uFill>
                <a:latin typeface="Arial"/>
              </a:rPr>
              <a:t>, with a will either for obedience or resistance</a:t>
            </a:r>
            <a:r>
              <a:rPr b="0" lang="en-US" sz="2200" spc="-1" strike="noStrike">
                <a:solidFill>
                  <a:srgbClr val="000000"/>
                </a:solidFill>
                <a:uFill>
                  <a:solidFill>
                    <a:srgbClr val="ffffff"/>
                  </a:solidFill>
                </a:uFill>
                <a:latin typeface="Arial"/>
              </a:rPr>
              <a:t>.” (Tertullian, c.a. </a:t>
            </a:r>
            <a:r>
              <a:rPr b="1" lang="en-US" sz="2200" spc="-1" strike="noStrike">
                <a:solidFill>
                  <a:srgbClr val="d1282e"/>
                </a:solidFill>
                <a:uFill>
                  <a:solidFill>
                    <a:srgbClr val="ffffff"/>
                  </a:solidFill>
                </a:uFill>
                <a:latin typeface="Arial"/>
              </a:rPr>
              <a:t>AD 160-220</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a:p>
            <a:pPr>
              <a:lnSpc>
                <a:spcPct val="100000"/>
              </a:lnSpc>
            </a:pPr>
            <a:r>
              <a:rPr b="0" lang="en-US" sz="2200" spc="-1" strike="noStrike">
                <a:solidFill>
                  <a:srgbClr val="000000"/>
                </a:solidFill>
                <a:uFill>
                  <a:solidFill>
                    <a:srgbClr val="ffffff"/>
                  </a:solidFill>
                </a:uFill>
                <a:latin typeface="Arial"/>
              </a:rPr>
              <a:t>“</a:t>
            </a:r>
            <a:r>
              <a:rPr b="1" i="1" lang="en-US" sz="2200" spc="-1" strike="noStrike">
                <a:solidFill>
                  <a:srgbClr val="000000"/>
                </a:solidFill>
                <a:uFill>
                  <a:solidFill>
                    <a:srgbClr val="ffffff"/>
                  </a:solidFill>
                </a:uFill>
                <a:latin typeface="Arial"/>
              </a:rPr>
              <a:t>If a man were created evil, he would not deserve punishment</a:t>
            </a:r>
            <a:r>
              <a:rPr b="0" lang="en-US" sz="2200" spc="-1" strike="noStrike">
                <a:solidFill>
                  <a:srgbClr val="000000"/>
                </a:solidFill>
                <a:uFill>
                  <a:solidFill>
                    <a:srgbClr val="ffffff"/>
                  </a:solidFill>
                </a:uFill>
                <a:latin typeface="Arial"/>
              </a:rPr>
              <a:t>, since he was not evil of himself, being unable to do anything else than what he was made for.” (Justin Martyr, </a:t>
            </a:r>
            <a:r>
              <a:rPr b="1" lang="en-US" sz="2200" spc="-1" strike="noStrike">
                <a:solidFill>
                  <a:srgbClr val="d1282e"/>
                </a:solidFill>
                <a:uFill>
                  <a:solidFill>
                    <a:srgbClr val="ffffff"/>
                  </a:solidFill>
                </a:uFill>
                <a:latin typeface="Arial"/>
              </a:rPr>
              <a:t>AD 100-165</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185" name="TextShape 3"/>
          <p:cNvSpPr txBox="1"/>
          <p:nvPr/>
        </p:nvSpPr>
        <p:spPr>
          <a:xfrm rot="16200000">
            <a:off x="8391600" y="4368600"/>
            <a:ext cx="986400" cy="364680"/>
          </a:xfrm>
          <a:prstGeom prst="rect">
            <a:avLst/>
          </a:prstGeom>
          <a:noFill/>
          <a:ln>
            <a:noFill/>
          </a:ln>
        </p:spPr>
        <p:txBody>
          <a:bodyPr anchor="ctr"/>
          <a:p>
            <a:pPr>
              <a:lnSpc>
                <a:spcPct val="100000"/>
              </a:lnSpc>
            </a:pPr>
            <a:fld id="{5179702C-5C57-425D-B563-68ACF1D5D178}"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70" dur="indefinite" restart="never" nodeType="tmRoot">
          <p:childTnLst>
            <p:seq>
              <p:cTn id="171" dur="indefinite" nodeType="mainSeq">
                <p:childTnLst>
                  <p:par>
                    <p:cTn id="172" fill="hold">
                      <p:stCondLst>
                        <p:cond delay="indefinite"/>
                      </p:stCondLst>
                      <p:childTnLst>
                        <p:par>
                          <p:cTn id="173" fill="hold">
                            <p:stCondLst>
                              <p:cond delay="0"/>
                            </p:stCondLst>
                            <p:childTnLst>
                              <p:par>
                                <p:cTn id="174" nodeType="clickEffect" fill="hold" presetClass="entr" presetID="1">
                                  <p:stCondLst>
                                    <p:cond delay="0"/>
                                  </p:stCondLst>
                                  <p:childTnLst>
                                    <p:set>
                                      <p:cBhvr>
                                        <p:cTn id="175" dur="1" fill="hold">
                                          <p:stCondLst>
                                            <p:cond delay="0"/>
                                          </p:stCondLst>
                                        </p:cTn>
                                        <p:tgtEl>
                                          <p:spTgt spid="184">
                                            <p:txEl>
                                              <p:pRg st="447" end="63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Context, Context, Context</a:t>
            </a:r>
            <a:endParaRPr b="0" lang="en-US" sz="1800" spc="-1" strike="noStrike">
              <a:solidFill>
                <a:srgbClr val="000000"/>
              </a:solidFill>
              <a:uFill>
                <a:solidFill>
                  <a:srgbClr val="ffffff"/>
                </a:solidFill>
              </a:uFill>
              <a:latin typeface="Arial"/>
            </a:endParaRPr>
          </a:p>
        </p:txBody>
      </p:sp>
      <p:sp>
        <p:nvSpPr>
          <p:cNvPr id="693"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Now then, </a:t>
            </a:r>
            <a:r>
              <a:rPr b="1" i="1" lang="en-US" sz="2400" spc="-1" strike="noStrike" u="sng">
                <a:solidFill>
                  <a:srgbClr val="000000"/>
                </a:solidFill>
                <a:uFill>
                  <a:solidFill>
                    <a:srgbClr val="ffffff"/>
                  </a:solidFill>
                </a:uFill>
                <a:latin typeface="Arial"/>
              </a:rPr>
              <a:t>we</a:t>
            </a:r>
            <a:r>
              <a:rPr b="1" i="1" lang="en-US" sz="2400" spc="-1" strike="noStrike">
                <a:solidFill>
                  <a:srgbClr val="000000"/>
                </a:solidFill>
                <a:uFill>
                  <a:solidFill>
                    <a:srgbClr val="ffffff"/>
                  </a:solidFill>
                </a:uFill>
                <a:latin typeface="Arial"/>
              </a:rPr>
              <a:t> are ambassadors </a:t>
            </a:r>
            <a:r>
              <a:rPr b="1" i="1" lang="en-US" sz="2400" spc="-1" strike="noStrike" u="sng">
                <a:solidFill>
                  <a:srgbClr val="000000"/>
                </a:solidFill>
                <a:uFill>
                  <a:solidFill>
                    <a:srgbClr val="ffffff"/>
                  </a:solidFill>
                </a:uFill>
                <a:latin typeface="Arial"/>
              </a:rPr>
              <a:t>for Christ</a:t>
            </a:r>
            <a:r>
              <a:rPr b="0" i="1" lang="en-US" sz="2400" spc="-1" strike="noStrike">
                <a:solidFill>
                  <a:srgbClr val="000000"/>
                </a:solidFill>
                <a:uFill>
                  <a:solidFill>
                    <a:srgbClr val="ffffff"/>
                  </a:solidFill>
                </a:uFill>
                <a:latin typeface="Arial"/>
              </a:rPr>
              <a:t>, as though </a:t>
            </a:r>
            <a:r>
              <a:rPr b="1" i="1" lang="en-US" sz="2400" spc="-1" strike="noStrike">
                <a:solidFill>
                  <a:srgbClr val="000000"/>
                </a:solidFill>
                <a:uFill>
                  <a:solidFill>
                    <a:srgbClr val="ffffff"/>
                  </a:solidFill>
                </a:uFill>
                <a:latin typeface="Arial"/>
              </a:rPr>
              <a:t>God were pleading through </a:t>
            </a:r>
            <a:r>
              <a:rPr b="1" i="1" lang="en-US" sz="2400" spc="-1" strike="noStrike" u="sng">
                <a:solidFill>
                  <a:srgbClr val="000000"/>
                </a:solidFill>
                <a:uFill>
                  <a:solidFill>
                    <a:srgbClr val="ffffff"/>
                  </a:solidFill>
                </a:uFill>
                <a:latin typeface="Arial"/>
              </a:rPr>
              <a:t>us</a:t>
            </a:r>
            <a:r>
              <a:rPr b="0" i="1" lang="en-US" sz="2400" spc="-1" strike="noStrike">
                <a:solidFill>
                  <a:srgbClr val="000000"/>
                </a:solidFill>
                <a:uFill>
                  <a:solidFill>
                    <a:srgbClr val="ffffff"/>
                  </a:solidFill>
                </a:uFill>
                <a:latin typeface="Arial"/>
              </a:rPr>
              <a:t>: </a:t>
            </a:r>
            <a:r>
              <a:rPr b="1" i="1" lang="en-US" sz="2400" spc="-1" strike="noStrike" u="sng">
                <a:solidFill>
                  <a:srgbClr val="000000"/>
                </a:solidFill>
                <a:uFill>
                  <a:solidFill>
                    <a:srgbClr val="ffffff"/>
                  </a:solidFill>
                </a:uFill>
                <a:latin typeface="Arial"/>
              </a:rPr>
              <a:t>we</a:t>
            </a:r>
            <a:r>
              <a:rPr b="1" i="1" lang="en-US" sz="2400" spc="-1" strike="noStrike">
                <a:solidFill>
                  <a:srgbClr val="000000"/>
                </a:solidFill>
                <a:uFill>
                  <a:solidFill>
                    <a:srgbClr val="ffffff"/>
                  </a:solidFill>
                </a:uFill>
                <a:latin typeface="Arial"/>
              </a:rPr>
              <a:t> implore </a:t>
            </a:r>
            <a:r>
              <a:rPr b="1" i="1" lang="en-US" sz="2400" spc="-1" strike="noStrike" u="sng">
                <a:solidFill>
                  <a:srgbClr val="000000"/>
                </a:solidFill>
                <a:uFill>
                  <a:solidFill>
                    <a:srgbClr val="ffffff"/>
                  </a:solidFill>
                </a:uFill>
                <a:latin typeface="Arial"/>
              </a:rPr>
              <a:t>you</a:t>
            </a:r>
            <a:r>
              <a:rPr b="1" i="1" lang="en-US" sz="2400" spc="-1" strike="noStrike">
                <a:solidFill>
                  <a:srgbClr val="000000"/>
                </a:solidFill>
                <a:uFill>
                  <a:solidFill>
                    <a:srgbClr val="ffffff"/>
                  </a:solidFill>
                </a:uFill>
                <a:latin typeface="Arial"/>
              </a:rPr>
              <a:t> on Christ’s behalf</a:t>
            </a:r>
            <a:r>
              <a:rPr b="0" i="1" lang="en-US" sz="2400" spc="-1" strike="noStrike">
                <a:solidFill>
                  <a:srgbClr val="000000"/>
                </a:solidFill>
                <a:uFill>
                  <a:solidFill>
                    <a:srgbClr val="ffffff"/>
                  </a:solidFill>
                </a:uFill>
                <a:latin typeface="Arial"/>
              </a:rPr>
              <a:t>, be reconciled to God. For He made Him who knew no sin </a:t>
            </a:r>
            <a:r>
              <a:rPr b="1" i="1" lang="en-US" sz="2400" spc="-1" strike="noStrike">
                <a:solidFill>
                  <a:srgbClr val="000000"/>
                </a:solidFill>
                <a:uFill>
                  <a:solidFill>
                    <a:srgbClr val="ffffff"/>
                  </a:solidFill>
                </a:uFill>
                <a:latin typeface="Arial"/>
              </a:rPr>
              <a:t>to be sin for </a:t>
            </a:r>
            <a:r>
              <a:rPr b="1" i="1" lang="en-US" sz="2400" spc="-1" strike="noStrike" u="sng">
                <a:solidFill>
                  <a:srgbClr val="000000"/>
                </a:solidFill>
                <a:uFill>
                  <a:solidFill>
                    <a:srgbClr val="ffffff"/>
                  </a:solidFill>
                </a:uFill>
                <a:latin typeface="Arial"/>
              </a:rPr>
              <a:t>us</a:t>
            </a:r>
            <a:r>
              <a:rPr b="0" i="1" lang="en-US" sz="2400" spc="-1" strike="noStrike">
                <a:solidFill>
                  <a:srgbClr val="000000"/>
                </a:solidFill>
                <a:uFill>
                  <a:solidFill>
                    <a:srgbClr val="ffffff"/>
                  </a:solidFill>
                </a:uFill>
                <a:latin typeface="Arial"/>
              </a:rPr>
              <a:t>, that </a:t>
            </a:r>
            <a:r>
              <a:rPr b="1" i="1" lang="en-US" sz="2400" spc="-1" strike="noStrike" u="sng">
                <a:solidFill>
                  <a:srgbClr val="000000"/>
                </a:solidFill>
                <a:uFill>
                  <a:solidFill>
                    <a:srgbClr val="ffffff"/>
                  </a:solidFill>
                </a:uFill>
                <a:latin typeface="Arial"/>
              </a:rPr>
              <a:t>we</a:t>
            </a:r>
            <a:r>
              <a:rPr b="1" i="1" lang="en-US" sz="2400" spc="-1" strike="noStrike">
                <a:solidFill>
                  <a:srgbClr val="000000"/>
                </a:solidFill>
                <a:uFill>
                  <a:solidFill>
                    <a:srgbClr val="ffffff"/>
                  </a:solidFill>
                </a:uFill>
                <a:latin typeface="Arial"/>
              </a:rPr>
              <a:t> might become the righteousness of God in Him</a:t>
            </a:r>
            <a:r>
              <a:rPr b="0" i="1" lang="en-US" sz="2400" spc="-1" strike="noStrike">
                <a:solidFill>
                  <a:srgbClr val="000000"/>
                </a:solidFill>
                <a:uFill>
                  <a:solidFill>
                    <a:srgbClr val="ffffff"/>
                  </a:solidFill>
                </a:uFill>
                <a:latin typeface="Arial"/>
              </a:rPr>
              <a:t>. </a:t>
            </a:r>
            <a:r>
              <a:rPr b="1" i="1" lang="en-US" sz="2400" spc="-1" strike="noStrike" u="sng">
                <a:solidFill>
                  <a:srgbClr val="000000"/>
                </a:solidFill>
                <a:uFill>
                  <a:solidFill>
                    <a:srgbClr val="ffffff"/>
                  </a:solidFill>
                </a:uFill>
                <a:latin typeface="Arial"/>
              </a:rPr>
              <a:t>We</a:t>
            </a:r>
            <a:r>
              <a:rPr b="1" i="1" lang="en-US" sz="2400" spc="-1" strike="noStrike">
                <a:solidFill>
                  <a:srgbClr val="000000"/>
                </a:solidFill>
                <a:uFill>
                  <a:solidFill>
                    <a:srgbClr val="ffffff"/>
                  </a:solidFill>
                </a:uFill>
                <a:latin typeface="Arial"/>
              </a:rPr>
              <a:t> then, as </a:t>
            </a:r>
            <a:r>
              <a:rPr b="1" i="1" lang="en-US" sz="2400" spc="-1" strike="noStrike" u="sng">
                <a:solidFill>
                  <a:srgbClr val="000000"/>
                </a:solidFill>
                <a:uFill>
                  <a:solidFill>
                    <a:srgbClr val="ffffff"/>
                  </a:solidFill>
                </a:uFill>
                <a:latin typeface="Arial"/>
              </a:rPr>
              <a:t>workers together with Him</a:t>
            </a:r>
            <a:r>
              <a:rPr b="1" i="1" lang="en-US" sz="2400" spc="-1" strike="noStrike">
                <a:solidFill>
                  <a:srgbClr val="000000"/>
                </a:solidFill>
                <a:uFill>
                  <a:solidFill>
                    <a:srgbClr val="ffffff"/>
                  </a:solidFill>
                </a:uFill>
                <a:latin typeface="Arial"/>
              </a:rPr>
              <a:t> also plead with </a:t>
            </a:r>
            <a:r>
              <a:rPr b="1" i="1" lang="en-US" sz="2400" spc="-1" strike="noStrike" u="sng">
                <a:solidFill>
                  <a:srgbClr val="000000"/>
                </a:solidFill>
                <a:uFill>
                  <a:solidFill>
                    <a:srgbClr val="ffffff"/>
                  </a:solidFill>
                </a:uFill>
                <a:latin typeface="Arial"/>
              </a:rPr>
              <a:t>you</a:t>
            </a:r>
            <a:r>
              <a:rPr b="1"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not to receive the grace of God in vain. … We give no offense in anything, that </a:t>
            </a:r>
            <a:r>
              <a:rPr b="1" i="1" lang="en-US" sz="2400" spc="-1" strike="noStrike">
                <a:solidFill>
                  <a:srgbClr val="000000"/>
                </a:solidFill>
                <a:uFill>
                  <a:solidFill>
                    <a:srgbClr val="ffffff"/>
                  </a:solidFill>
                </a:uFill>
                <a:latin typeface="Arial"/>
              </a:rPr>
              <a:t>our ministry </a:t>
            </a:r>
            <a:r>
              <a:rPr b="0" i="1" lang="en-US" sz="2400" spc="-1" strike="noStrike">
                <a:solidFill>
                  <a:srgbClr val="000000"/>
                </a:solidFill>
                <a:uFill>
                  <a:solidFill>
                    <a:srgbClr val="ffffff"/>
                  </a:solidFill>
                </a:uFill>
                <a:latin typeface="Arial"/>
              </a:rPr>
              <a:t>may not be blamed. But in all things </a:t>
            </a:r>
            <a:r>
              <a:rPr b="1" i="1" lang="en-US" sz="2400" spc="-1" strike="noStrike">
                <a:solidFill>
                  <a:srgbClr val="000000"/>
                </a:solidFill>
                <a:uFill>
                  <a:solidFill>
                    <a:srgbClr val="ffffff"/>
                  </a:solidFill>
                </a:uFill>
                <a:latin typeface="Arial"/>
              </a:rPr>
              <a:t>we commend </a:t>
            </a:r>
            <a:r>
              <a:rPr b="1" i="1" lang="en-US" sz="2400" spc="-1" strike="noStrike" u="sng">
                <a:solidFill>
                  <a:srgbClr val="000000"/>
                </a:solidFill>
                <a:uFill>
                  <a:solidFill>
                    <a:srgbClr val="ffffff"/>
                  </a:solidFill>
                </a:uFill>
                <a:latin typeface="Arial"/>
              </a:rPr>
              <a:t>ourselves</a:t>
            </a:r>
            <a:r>
              <a:rPr b="1" i="1" lang="en-US" sz="2400" spc="-1" strike="noStrike">
                <a:solidFill>
                  <a:srgbClr val="000000"/>
                </a:solidFill>
                <a:uFill>
                  <a:solidFill>
                    <a:srgbClr val="ffffff"/>
                  </a:solidFill>
                </a:uFill>
                <a:latin typeface="Arial"/>
              </a:rPr>
              <a:t> as ministers of God</a:t>
            </a:r>
            <a:r>
              <a:rPr b="0" i="1" lang="en-US" sz="2400" spc="-1" strike="noStrike">
                <a:solidFill>
                  <a:srgbClr val="000000"/>
                </a:solidFill>
                <a:uFill>
                  <a:solidFill>
                    <a:srgbClr val="ffffff"/>
                  </a:solidFill>
                </a:uFill>
                <a:latin typeface="Arial"/>
              </a:rPr>
              <a:t>: …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II Corinthians 5:20-6:4</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The </a:t>
            </a:r>
            <a:r>
              <a:rPr b="0" i="1" lang="en-US" sz="2400" spc="-1" strike="noStrike">
                <a:solidFill>
                  <a:srgbClr val="000000"/>
                </a:solidFill>
                <a:uFill>
                  <a:solidFill>
                    <a:srgbClr val="ffffff"/>
                  </a:solidFill>
                </a:uFill>
                <a:latin typeface="Arial"/>
              </a:rPr>
              <a:t>“righteousness of God”</a:t>
            </a:r>
            <a:r>
              <a:rPr b="0" lang="en-US" sz="2400" spc="-1" strike="noStrike">
                <a:solidFill>
                  <a:srgbClr val="000000"/>
                </a:solidFill>
                <a:uFill>
                  <a:solidFill>
                    <a:srgbClr val="ffffff"/>
                  </a:solidFill>
                </a:uFill>
                <a:latin typeface="Arial"/>
              </a:rPr>
              <a:t> is the </a:t>
            </a:r>
            <a:r>
              <a:rPr b="0" i="1" lang="en-US" sz="2400" spc="-1" strike="noStrike">
                <a:solidFill>
                  <a:srgbClr val="000000"/>
                </a:solidFill>
                <a:uFill>
                  <a:solidFill>
                    <a:srgbClr val="ffffff"/>
                  </a:solidFill>
                </a:uFill>
                <a:latin typeface="Arial"/>
              </a:rPr>
              <a:t>“ministry of reconciliation”</a:t>
            </a:r>
            <a:r>
              <a:rPr b="0" lang="en-US" sz="2400" spc="-1" strike="noStrike">
                <a:solidFill>
                  <a:srgbClr val="000000"/>
                </a:solidFill>
                <a:uFill>
                  <a:solidFill>
                    <a:srgbClr val="ffffff"/>
                  </a:solidFill>
                </a:uFill>
                <a:latin typeface="Arial"/>
              </a:rPr>
              <a:t> given to the Lord’s apostles and prophets.</a:t>
            </a:r>
            <a:endParaRPr b="1" lang="en-US" sz="2000" spc="-1" strike="noStrike">
              <a:solidFill>
                <a:srgbClr val="000000"/>
              </a:solidFill>
              <a:uFill>
                <a:solidFill>
                  <a:srgbClr val="ffffff"/>
                </a:solidFill>
              </a:uFill>
              <a:latin typeface="Arial"/>
            </a:endParaRPr>
          </a:p>
        </p:txBody>
      </p:sp>
      <p:sp>
        <p:nvSpPr>
          <p:cNvPr id="694" name="TextShape 3"/>
          <p:cNvSpPr txBox="1"/>
          <p:nvPr/>
        </p:nvSpPr>
        <p:spPr>
          <a:xfrm rot="16200000">
            <a:off x="8391600" y="4368600"/>
            <a:ext cx="986400" cy="364680"/>
          </a:xfrm>
          <a:prstGeom prst="rect">
            <a:avLst/>
          </a:prstGeom>
          <a:noFill/>
          <a:ln>
            <a:noFill/>
          </a:ln>
        </p:spPr>
        <p:txBody>
          <a:bodyPr anchor="ctr"/>
          <a:p>
            <a:pPr>
              <a:lnSpc>
                <a:spcPct val="100000"/>
              </a:lnSpc>
            </a:pPr>
            <a:fld id="{3916C1D2-1EFC-41AC-84C8-25B29D1202FA}"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991" dur="indefinite" restart="never" nodeType="tmRoot">
          <p:childTnLst>
            <p:seq>
              <p:cTn id="1992" dur="indefinite" nodeType="mainSeq">
                <p:childTnLst>
                  <p:par>
                    <p:cTn id="1993" fill="hold">
                      <p:stCondLst>
                        <p:cond delay="indefinite"/>
                      </p:stCondLst>
                      <p:childTnLst>
                        <p:par>
                          <p:cTn id="1994" fill="hold">
                            <p:stCondLst>
                              <p:cond delay="0"/>
                            </p:stCondLst>
                            <p:childTnLst>
                              <p:par>
                                <p:cTn id="1995" nodeType="clickEffect" fill="hold" presetClass="entr" presetID="1">
                                  <p:stCondLst>
                                    <p:cond delay="0"/>
                                  </p:stCondLst>
                                  <p:childTnLst>
                                    <p:set>
                                      <p:cBhvr>
                                        <p:cTn id="1996" dur="1" fill="hold">
                                          <p:stCondLst>
                                            <p:cond delay="0"/>
                                          </p:stCondLst>
                                        </p:cTn>
                                        <p:tgtEl>
                                          <p:spTgt spid="693">
                                            <p:txEl>
                                              <p:pRg st="500" end="60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5"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Jesus </a:t>
            </a:r>
            <a:r>
              <a:rPr b="0" i="1" lang="en-US" sz="3600" spc="-58" strike="noStrike" u="sng" cap="all">
                <a:solidFill>
                  <a:srgbClr val="d1282e"/>
                </a:solidFill>
                <a:uFill>
                  <a:solidFill>
                    <a:srgbClr val="ffffff"/>
                  </a:solidFill>
                </a:uFill>
                <a:latin typeface="Arial Black"/>
              </a:rPr>
              <a:t>Became</a:t>
            </a:r>
            <a:r>
              <a:rPr b="0" lang="en-US" sz="3600" spc="-58" strike="noStrike" cap="all">
                <a:solidFill>
                  <a:srgbClr val="d1282e"/>
                </a:solidFill>
                <a:uFill>
                  <a:solidFill>
                    <a:srgbClr val="ffffff"/>
                  </a:solidFill>
                </a:uFill>
                <a:latin typeface="Arial Black"/>
              </a:rPr>
              <a:t> Sin?</a:t>
            </a:r>
            <a:endParaRPr b="0" lang="en-US" sz="1800" spc="-1" strike="noStrike">
              <a:solidFill>
                <a:srgbClr val="000000"/>
              </a:solidFill>
              <a:uFill>
                <a:solidFill>
                  <a:srgbClr val="ffffff"/>
                </a:solidFill>
              </a:uFill>
              <a:latin typeface="Arial"/>
            </a:endParaRPr>
          </a:p>
        </p:txBody>
      </p:sp>
      <p:sp>
        <p:nvSpPr>
          <p:cNvPr id="696"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30"/>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Paul clearly says that Jesus </a:t>
            </a:r>
            <a:r>
              <a:rPr b="0" i="1" lang="en-US" sz="2400" spc="-1" strike="noStrike">
                <a:solidFill>
                  <a:srgbClr val="000000"/>
                </a:solidFill>
                <a:uFill>
                  <a:solidFill>
                    <a:srgbClr val="ffffff"/>
                  </a:solidFill>
                </a:uFill>
                <a:latin typeface="Arial"/>
              </a:rPr>
              <a:t>“became sin”</a:t>
            </a:r>
            <a:r>
              <a:rPr b="0" lang="en-US" sz="2400" spc="-1" strike="noStrike">
                <a:solidFill>
                  <a:srgbClr val="000000"/>
                </a:solidFill>
                <a:uFill>
                  <a:solidFill>
                    <a:srgbClr val="ffffff"/>
                  </a:solidFill>
                </a:uFill>
                <a:latin typeface="Arial"/>
              </a:rPr>
              <a:t> for us (</a:t>
            </a:r>
            <a:r>
              <a:rPr b="1" lang="en-US" sz="2400" spc="-1" strike="noStrike">
                <a:solidFill>
                  <a:srgbClr val="d1282e"/>
                </a:solidFill>
                <a:uFill>
                  <a:solidFill>
                    <a:srgbClr val="ffffff"/>
                  </a:solidFill>
                </a:uFill>
                <a:latin typeface="Arial"/>
              </a:rPr>
              <a:t>II Corinthians 5:21</a:t>
            </a:r>
            <a:r>
              <a:rPr b="0" lang="en-US" sz="2400" spc="-1" strike="noStrike">
                <a:solidFill>
                  <a:srgbClr val="000000"/>
                </a:solidFill>
                <a:uFill>
                  <a:solidFill>
                    <a:srgbClr val="ffffff"/>
                  </a:solidFill>
                </a:uFill>
                <a:latin typeface="Arial"/>
              </a:rPr>
              <a:t>).  He was </a:t>
            </a:r>
            <a:r>
              <a:rPr b="1" i="1" lang="en-US" sz="2400" spc="-1" strike="noStrike">
                <a:solidFill>
                  <a:srgbClr val="000000"/>
                </a:solidFill>
                <a:uFill>
                  <a:solidFill>
                    <a:srgbClr val="ffffff"/>
                  </a:solidFill>
                </a:uFill>
                <a:latin typeface="Arial"/>
              </a:rPr>
              <a:t>so</a:t>
            </a:r>
            <a:r>
              <a:rPr b="0" lang="en-US" sz="2400" spc="-1" strike="noStrike">
                <a:solidFill>
                  <a:srgbClr val="000000"/>
                </a:solidFill>
                <a:uFill>
                  <a:solidFill>
                    <a:srgbClr val="ffffff"/>
                  </a:solidFill>
                </a:uFill>
                <a:latin typeface="Arial"/>
              </a:rPr>
              <a:t> sinful that He was regarded as wicked as sin itself!  How more sinful can a person be?”</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on Christ's behalf, be reconciled to God.  For </a:t>
            </a:r>
            <a:r>
              <a:rPr b="1" i="1" lang="en-US" sz="2400" spc="-1" strike="noStrike">
                <a:solidFill>
                  <a:srgbClr val="000000"/>
                </a:solidFill>
                <a:uFill>
                  <a:solidFill>
                    <a:srgbClr val="ffffff"/>
                  </a:solidFill>
                </a:uFill>
                <a:latin typeface="Arial"/>
              </a:rPr>
              <a:t>He made Him who knew no sin to </a:t>
            </a:r>
            <a:r>
              <a:rPr b="1" i="1" lang="en-US" sz="2400" spc="-1" strike="noStrike" u="sng">
                <a:solidFill>
                  <a:srgbClr val="000000"/>
                </a:solidFill>
                <a:uFill>
                  <a:solidFill>
                    <a:srgbClr val="ffffff"/>
                  </a:solidFill>
                </a:uFill>
                <a:latin typeface="Arial"/>
              </a:rPr>
              <a:t>be sin</a:t>
            </a:r>
            <a:r>
              <a:rPr b="1" i="1" lang="en-US" sz="2400" spc="-1" strike="noStrike">
                <a:solidFill>
                  <a:srgbClr val="000000"/>
                </a:solidFill>
                <a:uFill>
                  <a:solidFill>
                    <a:srgbClr val="ffffff"/>
                  </a:solidFill>
                </a:uFill>
                <a:latin typeface="Arial"/>
              </a:rPr>
              <a:t> for us</a:t>
            </a:r>
            <a:r>
              <a:rPr b="0" i="1" lang="en-US" sz="2400" spc="-1" strike="noStrike">
                <a:solidFill>
                  <a:srgbClr val="000000"/>
                </a:solidFill>
                <a:uFill>
                  <a:solidFill>
                    <a:srgbClr val="ffffff"/>
                  </a:solidFill>
                </a:uFill>
                <a:latin typeface="Arial"/>
              </a:rPr>
              <a:t>, that </a:t>
            </a:r>
            <a:r>
              <a:rPr b="1" i="1" lang="en-US" sz="2400" spc="-1" strike="noStrike">
                <a:solidFill>
                  <a:srgbClr val="000000"/>
                </a:solidFill>
                <a:uFill>
                  <a:solidFill>
                    <a:srgbClr val="ffffff"/>
                  </a:solidFill>
                </a:uFill>
                <a:latin typeface="Arial"/>
              </a:rPr>
              <a:t>we might become the </a:t>
            </a:r>
            <a:r>
              <a:rPr b="1" i="1" lang="en-US" sz="2400" spc="-1" strike="noStrike" u="sng">
                <a:solidFill>
                  <a:srgbClr val="000000"/>
                </a:solidFill>
                <a:uFill>
                  <a:solidFill>
                    <a:srgbClr val="ffffff"/>
                  </a:solidFill>
                </a:uFill>
                <a:latin typeface="Arial"/>
              </a:rPr>
              <a:t>righteousness of God</a:t>
            </a:r>
            <a:r>
              <a:rPr b="0" i="1" lang="en-US" sz="2400" spc="-1" strike="noStrike">
                <a:solidFill>
                  <a:srgbClr val="000000"/>
                </a:solidFill>
                <a:uFill>
                  <a:solidFill>
                    <a:srgbClr val="ffffff"/>
                  </a:solidFill>
                </a:uFill>
                <a:latin typeface="Arial"/>
              </a:rPr>
              <a:t> in Him.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II Corinthians 5:20-21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Jesus became a </a:t>
            </a:r>
            <a:r>
              <a:rPr b="0" i="1" lang="en-US" sz="2400" spc="-1" strike="noStrike">
                <a:solidFill>
                  <a:srgbClr val="000000"/>
                </a:solidFill>
                <a:uFill>
                  <a:solidFill>
                    <a:srgbClr val="ffffff"/>
                  </a:solidFill>
                </a:uFill>
                <a:latin typeface="Arial"/>
              </a:rPr>
              <a:t>“sin </a:t>
            </a:r>
            <a:r>
              <a:rPr b="1" i="1" lang="en-US" sz="2400" spc="-1" strike="noStrike">
                <a:solidFill>
                  <a:srgbClr val="000000"/>
                </a:solidFill>
                <a:uFill>
                  <a:solidFill>
                    <a:srgbClr val="ffffff"/>
                  </a:solidFill>
                </a:uFill>
                <a:latin typeface="Arial"/>
              </a:rPr>
              <a:t>offering</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for us – not a “sin</a:t>
            </a:r>
            <a:r>
              <a:rPr b="1" i="1" lang="en-US" sz="2400" spc="-1" strike="noStrike">
                <a:solidFill>
                  <a:srgbClr val="000000"/>
                </a:solidFill>
                <a:uFill>
                  <a:solidFill>
                    <a:srgbClr val="ffffff"/>
                  </a:solidFill>
                </a:uFill>
                <a:latin typeface="Arial"/>
              </a:rPr>
              <a:t>ner</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Apostles became ministers of </a:t>
            </a:r>
            <a:r>
              <a:rPr b="0" i="1" lang="en-US" sz="2400" spc="-1" strike="noStrike">
                <a:solidFill>
                  <a:srgbClr val="000000"/>
                </a:solidFill>
                <a:uFill>
                  <a:solidFill>
                    <a:srgbClr val="ffffff"/>
                  </a:solidFill>
                </a:uFill>
                <a:latin typeface="Arial"/>
              </a:rPr>
              <a:t>“righteousness of God”</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p:txBody>
      </p:sp>
      <p:sp>
        <p:nvSpPr>
          <p:cNvPr id="697" name="TextShape 3"/>
          <p:cNvSpPr txBox="1"/>
          <p:nvPr/>
        </p:nvSpPr>
        <p:spPr>
          <a:xfrm rot="16200000">
            <a:off x="8391600" y="4368600"/>
            <a:ext cx="986400" cy="364680"/>
          </a:xfrm>
          <a:prstGeom prst="rect">
            <a:avLst/>
          </a:prstGeom>
          <a:noFill/>
          <a:ln>
            <a:noFill/>
          </a:ln>
        </p:spPr>
        <p:txBody>
          <a:bodyPr anchor="ctr"/>
          <a:p>
            <a:pPr>
              <a:lnSpc>
                <a:spcPct val="100000"/>
              </a:lnSpc>
            </a:pPr>
            <a:fld id="{1C9A368A-9942-4FB8-9400-3BAF6653EC6D}"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997" dur="indefinite" restart="never" nodeType="tmRoot">
          <p:childTnLst>
            <p:seq>
              <p:cTn id="1998" nodeType="mainSeq"/>
              <p:prevCondLst>
                <p:cond delay="0" evt="onPrev">
                  <p:tgtEl>
                    <p:sldTgt/>
                  </p:tgtEl>
                </p:cond>
              </p:prevCondLst>
              <p:nextCondLst>
                <p:cond delay="0" evt="onNext">
                  <p:tgtEl>
                    <p:sldTgt/>
                  </p:tgtEl>
                </p:cond>
              </p:nextCondLst>
            </p:seq>
          </p:childTnLst>
        </p:cTn>
      </p:par>
    </p:tnLst>
  </p:timing>
</p:sld>
</file>

<file path=ppt/slides/slide1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8" name="TextShape 1"/>
          <p:cNvSpPr txBox="1"/>
          <p:nvPr/>
        </p:nvSpPr>
        <p:spPr>
          <a:xfrm>
            <a:off x="457200" y="1085760"/>
            <a:ext cx="7772040" cy="3240360"/>
          </a:xfrm>
          <a:prstGeom prst="rect">
            <a:avLst/>
          </a:prstGeom>
          <a:noFill/>
          <a:ln>
            <a:noFill/>
          </a:ln>
        </p:spPr>
        <p:txBody>
          <a:bodyPr anchor="ctr"/>
          <a:p>
            <a:pPr>
              <a:lnSpc>
                <a:spcPct val="100000"/>
              </a:lnSpc>
            </a:pPr>
            <a:r>
              <a:rPr b="0" i="1" lang="en-US" sz="7200" spc="-77" strike="noStrike" cap="all">
                <a:solidFill>
                  <a:srgbClr val="000000"/>
                </a:solidFill>
                <a:uFill>
                  <a:solidFill>
                    <a:srgbClr val="ffffff"/>
                  </a:solidFill>
                </a:uFill>
                <a:latin typeface="Arial Black"/>
              </a:rPr>
              <a:t>Conclusion</a:t>
            </a:r>
            <a:endParaRPr b="0" lang="en-US" sz="1800" spc="-1" strike="noStrike">
              <a:solidFill>
                <a:srgbClr val="000000"/>
              </a:solidFill>
              <a:uFill>
                <a:solidFill>
                  <a:srgbClr val="ffffff"/>
                </a:solidFill>
              </a:uFill>
              <a:latin typeface="Arial"/>
            </a:endParaRPr>
          </a:p>
        </p:txBody>
      </p:sp>
      <p:sp>
        <p:nvSpPr>
          <p:cNvPr id="699" name="TextShape 2"/>
          <p:cNvSpPr txBox="1"/>
          <p:nvPr/>
        </p:nvSpPr>
        <p:spPr>
          <a:xfrm>
            <a:off x="457200" y="171360"/>
            <a:ext cx="7772040" cy="799920"/>
          </a:xfrm>
          <a:prstGeom prst="rect">
            <a:avLst/>
          </a:prstGeom>
          <a:noFill/>
          <a:ln>
            <a:noFill/>
          </a:ln>
        </p:spPr>
        <p:txBody>
          <a:bodyPr anchor="b"/>
          <a:p>
            <a:pPr>
              <a:lnSpc>
                <a:spcPct val="100000"/>
              </a:lnSpc>
            </a:pPr>
            <a:r>
              <a:rPr b="0" lang="en-US" sz="3600" spc="117" strike="noStrike" cap="all">
                <a:solidFill>
                  <a:srgbClr val="d1282e"/>
                </a:solidFill>
                <a:uFill>
                  <a:solidFill>
                    <a:srgbClr val="ffffff"/>
                  </a:solidFill>
                </a:uFill>
                <a:latin typeface="Arial Black"/>
              </a:rPr>
              <a:t>Calvinism</a:t>
            </a:r>
            <a:endParaRPr b="1" lang="en-US" sz="2000" spc="-1" strike="noStrike">
              <a:solidFill>
                <a:srgbClr val="000000"/>
              </a:solidFill>
              <a:uFill>
                <a:solidFill>
                  <a:srgbClr val="ffffff"/>
                </a:solidFill>
              </a:uFill>
              <a:latin typeface="Arial"/>
            </a:endParaRPr>
          </a:p>
        </p:txBody>
      </p:sp>
      <p:sp>
        <p:nvSpPr>
          <p:cNvPr id="700" name="TextShape 3"/>
          <p:cNvSpPr txBox="1"/>
          <p:nvPr/>
        </p:nvSpPr>
        <p:spPr>
          <a:xfrm rot="16200000">
            <a:off x="8391600" y="4368600"/>
            <a:ext cx="986400" cy="364680"/>
          </a:xfrm>
          <a:prstGeom prst="rect">
            <a:avLst/>
          </a:prstGeom>
          <a:noFill/>
          <a:ln>
            <a:noFill/>
          </a:ln>
        </p:spPr>
        <p:txBody>
          <a:bodyPr anchor="ctr"/>
          <a:p>
            <a:pPr>
              <a:lnSpc>
                <a:spcPct val="100000"/>
              </a:lnSpc>
            </a:pPr>
            <a:fld id="{84F6B00D-6F37-486C-953F-C7A8477A45D0}"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999" dur="indefinite" restart="never" nodeType="tmRoot">
          <p:childTnLst>
            <p:seq>
              <p:cTn id="2000" nodeType="mainSeq"/>
              <p:prevCondLst>
                <p:cond delay="0" evt="onPrev">
                  <p:tgtEl>
                    <p:sldTgt/>
                  </p:tgtEl>
                </p:cond>
              </p:prevCondLst>
              <p:nextCondLst>
                <p:cond delay="0" evt="onNext">
                  <p:tgtEl>
                    <p:sldTgt/>
                  </p:tgtEl>
                </p:cond>
              </p:nextCondLst>
            </p:seq>
          </p:childTnLst>
        </p:cTn>
      </p:par>
    </p:tnLst>
  </p:timing>
</p:sld>
</file>

<file path=ppt/slides/slide1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1"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How to Persuade the Calvinist</a:t>
            </a:r>
            <a:endParaRPr b="0" lang="en-US" sz="1800" spc="-1" strike="noStrike">
              <a:solidFill>
                <a:srgbClr val="000000"/>
              </a:solidFill>
              <a:uFill>
                <a:solidFill>
                  <a:srgbClr val="ffffff"/>
                </a:solidFill>
              </a:uFill>
              <a:latin typeface="Arial"/>
            </a:endParaRPr>
          </a:p>
        </p:txBody>
      </p:sp>
      <p:sp>
        <p:nvSpPr>
          <p:cNvPr id="702" name="TextShape 2"/>
          <p:cNvSpPr txBox="1"/>
          <p:nvPr/>
        </p:nvSpPr>
        <p:spPr>
          <a:xfrm>
            <a:off x="457200" y="617400"/>
            <a:ext cx="8229240" cy="4320360"/>
          </a:xfrm>
          <a:prstGeom prst="rect">
            <a:avLst/>
          </a:prstGeom>
          <a:noFill/>
          <a:ln>
            <a:noFill/>
          </a:ln>
        </p:spPr>
        <p:txBody>
          <a:bodyPr/>
          <a:p>
            <a:pPr marL="343080" indent="-342720">
              <a:lnSpc>
                <a:spcPct val="100000"/>
              </a:lnSpc>
              <a:buClr>
                <a:srgbClr val="d1282e"/>
              </a:buClr>
              <a:buFont typeface="Arial"/>
              <a:buChar char="•"/>
            </a:pPr>
            <a:r>
              <a:rPr b="1" lang="en-US" sz="2400" spc="-1" strike="noStrike">
                <a:solidFill>
                  <a:srgbClr val="d1282e"/>
                </a:solidFill>
                <a:uFill>
                  <a:solidFill>
                    <a:srgbClr val="ffffff"/>
                  </a:solidFill>
                </a:uFill>
                <a:latin typeface="Arial"/>
              </a:rPr>
              <a:t>Focus</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“Lay the axe to the root”</a:t>
            </a:r>
            <a:endParaRPr b="1" lang="en-US" sz="2000" spc="-1" strike="noStrike">
              <a:solidFill>
                <a:srgbClr val="000000"/>
              </a:solidFill>
              <a:uFill>
                <a:solidFill>
                  <a:srgbClr val="ffffff"/>
                </a:solidFill>
              </a:uFill>
              <a:latin typeface="Arial"/>
            </a:endParaRPr>
          </a:p>
          <a:p>
            <a:pPr lvl="1" marL="685800" indent="-342720">
              <a:lnSpc>
                <a:spcPct val="100000"/>
              </a:lnSpc>
              <a:buClr>
                <a:srgbClr val="d1282e"/>
              </a:buClr>
              <a:buFont typeface="Arial"/>
              <a:buChar char="•"/>
            </a:pPr>
            <a:r>
              <a:rPr b="0" lang="en-US" sz="2400" spc="-1" strike="noStrike">
                <a:solidFill>
                  <a:srgbClr val="000000"/>
                </a:solidFill>
                <a:uFill>
                  <a:solidFill>
                    <a:srgbClr val="ffffff"/>
                  </a:solidFill>
                </a:uFill>
                <a:latin typeface="Arial"/>
              </a:rPr>
              <a:t>Philosophical foundation – Sovereignty of God</a:t>
            </a:r>
            <a:endParaRPr b="0" lang="en-US" sz="1800" spc="-1" strike="noStrike">
              <a:solidFill>
                <a:srgbClr val="000000"/>
              </a:solidFill>
              <a:uFill>
                <a:solidFill>
                  <a:srgbClr val="ffffff"/>
                </a:solidFill>
              </a:uFill>
              <a:latin typeface="Arial"/>
            </a:endParaRPr>
          </a:p>
          <a:p>
            <a:pPr lvl="1" marL="685800" indent="-342720">
              <a:lnSpc>
                <a:spcPct val="100000"/>
              </a:lnSpc>
              <a:buClr>
                <a:srgbClr val="d1282e"/>
              </a:buClr>
              <a:buFont typeface="Arial"/>
              <a:buChar char="•"/>
            </a:pPr>
            <a:r>
              <a:rPr b="0" lang="en-US" sz="2400" spc="-1" strike="noStrike">
                <a:solidFill>
                  <a:srgbClr val="000000"/>
                </a:solidFill>
                <a:uFill>
                  <a:solidFill>
                    <a:srgbClr val="ffffff"/>
                  </a:solidFill>
                </a:uFill>
                <a:latin typeface="Arial"/>
              </a:rPr>
              <a:t>Total Inherited Depravity</a:t>
            </a:r>
            <a:endParaRPr b="0" lang="en-US" sz="18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400" spc="-1" strike="noStrike">
                <a:solidFill>
                  <a:srgbClr val="d1282e"/>
                </a:solidFill>
                <a:uFill>
                  <a:solidFill>
                    <a:srgbClr val="ffffff"/>
                  </a:solidFill>
                </a:uFill>
                <a:latin typeface="Arial"/>
              </a:rPr>
              <a:t>Support </a:t>
            </a:r>
            <a:r>
              <a:rPr b="0" lang="en-US" sz="2400" spc="-1" strike="noStrike">
                <a:solidFill>
                  <a:srgbClr val="000000"/>
                </a:solidFill>
                <a:uFill>
                  <a:solidFill>
                    <a:srgbClr val="ffffff"/>
                  </a:solidFill>
                </a:uFill>
                <a:latin typeface="Arial"/>
              </a:rPr>
              <a:t>– Provide Bible basis for confidence.</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400" spc="-1" strike="noStrike">
                <a:solidFill>
                  <a:srgbClr val="d1282e"/>
                </a:solidFill>
                <a:uFill>
                  <a:solidFill>
                    <a:srgbClr val="ffffff"/>
                  </a:solidFill>
                </a:uFill>
                <a:latin typeface="Arial"/>
              </a:rPr>
              <a:t>Patience</a:t>
            </a:r>
            <a:r>
              <a:rPr b="0" lang="en-US" sz="2400" spc="-1" strike="noStrike">
                <a:solidFill>
                  <a:srgbClr val="000000"/>
                </a:solidFill>
                <a:uFill>
                  <a:solidFill>
                    <a:srgbClr val="ffffff"/>
                  </a:solidFill>
                </a:uFill>
                <a:latin typeface="Arial"/>
              </a:rPr>
              <a:t> – </a:t>
            </a:r>
            <a:r>
              <a:rPr b="1" i="1" lang="en-US" sz="2400" spc="-1" strike="noStrike">
                <a:solidFill>
                  <a:srgbClr val="000000"/>
                </a:solidFill>
                <a:uFill>
                  <a:solidFill>
                    <a:srgbClr val="ffffff"/>
                  </a:solidFill>
                </a:uFill>
                <a:latin typeface="Arial"/>
              </a:rPr>
              <a:t>Big</a:t>
            </a:r>
            <a:r>
              <a:rPr b="0" lang="en-US" sz="2400" spc="-1" strike="noStrike">
                <a:solidFill>
                  <a:srgbClr val="000000"/>
                </a:solidFill>
                <a:uFill>
                  <a:solidFill>
                    <a:srgbClr val="ffffff"/>
                  </a:solidFill>
                </a:uFill>
                <a:latin typeface="Arial"/>
              </a:rPr>
              <a:t> Tree! May have to cut out a few limbs?</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400" spc="-1" strike="noStrike">
                <a:solidFill>
                  <a:srgbClr val="d1282e"/>
                </a:solidFill>
                <a:uFill>
                  <a:solidFill>
                    <a:srgbClr val="ffffff"/>
                  </a:solidFill>
                </a:uFill>
                <a:latin typeface="Arial"/>
              </a:rPr>
              <a:t>Definitions</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“He who defines uncontested, wins”.</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400" spc="-1" strike="noStrike">
                <a:solidFill>
                  <a:srgbClr val="d1282e"/>
                </a:solidFill>
                <a:uFill>
                  <a:solidFill>
                    <a:srgbClr val="ffffff"/>
                  </a:solidFill>
                </a:uFill>
                <a:latin typeface="Arial"/>
              </a:rPr>
              <a:t>Preparation</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Know your Bible &amp; </a:t>
            </a:r>
            <a:r>
              <a:rPr b="0" i="1" lang="en-US" sz="2400" spc="-1" strike="noStrike">
                <a:solidFill>
                  <a:srgbClr val="000000"/>
                </a:solidFill>
                <a:uFill>
                  <a:solidFill>
                    <a:srgbClr val="ffffff"/>
                  </a:solidFill>
                </a:uFill>
                <a:latin typeface="Arial"/>
              </a:rPr>
              <a:t>then</a:t>
            </a:r>
            <a:r>
              <a:rPr b="0" lang="en-US" sz="2400" spc="-1" strike="noStrike">
                <a:solidFill>
                  <a:srgbClr val="000000"/>
                </a:solidFill>
                <a:uFill>
                  <a:solidFill>
                    <a:srgbClr val="ffffff"/>
                  </a:solidFill>
                </a:uFill>
                <a:latin typeface="Arial"/>
              </a:rPr>
              <a:t>, hold your ground.</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400" spc="-1" strike="noStrike">
                <a:solidFill>
                  <a:srgbClr val="d1282e"/>
                </a:solidFill>
                <a:uFill>
                  <a:solidFill>
                    <a:srgbClr val="ffffff"/>
                  </a:solidFill>
                </a:uFill>
                <a:latin typeface="Arial"/>
              </a:rPr>
              <a:t>Humility</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“I don’t know.  Let me go study that.”</a:t>
            </a:r>
            <a:endParaRPr b="1" lang="en-US" sz="2000" spc="-1" strike="noStrike">
              <a:solidFill>
                <a:srgbClr val="000000"/>
              </a:solidFill>
              <a:uFill>
                <a:solidFill>
                  <a:srgbClr val="ffffff"/>
                </a:solidFill>
              </a:uFill>
              <a:latin typeface="Arial"/>
            </a:endParaRPr>
          </a:p>
        </p:txBody>
      </p:sp>
      <p:sp>
        <p:nvSpPr>
          <p:cNvPr id="703" name="TextShape 3"/>
          <p:cNvSpPr txBox="1"/>
          <p:nvPr/>
        </p:nvSpPr>
        <p:spPr>
          <a:xfrm rot="16200000">
            <a:off x="8391600" y="4368600"/>
            <a:ext cx="986400" cy="364680"/>
          </a:xfrm>
          <a:prstGeom prst="rect">
            <a:avLst/>
          </a:prstGeom>
          <a:noFill/>
          <a:ln>
            <a:noFill/>
          </a:ln>
        </p:spPr>
        <p:txBody>
          <a:bodyPr anchor="ctr"/>
          <a:p>
            <a:pPr>
              <a:lnSpc>
                <a:spcPct val="100000"/>
              </a:lnSpc>
            </a:pPr>
            <a:fld id="{78D1614B-16E9-48CB-A3DD-DFA014AD22B2}"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2001" dur="indefinite" restart="never" nodeType="tmRoot">
          <p:childTnLst>
            <p:seq>
              <p:cTn id="2002" dur="indefinite" nodeType="mainSeq">
                <p:childTnLst>
                  <p:par>
                    <p:cTn id="2003" fill="hold">
                      <p:stCondLst>
                        <p:cond delay="indefinite"/>
                      </p:stCondLst>
                      <p:childTnLst>
                        <p:par>
                          <p:cTn id="2004" fill="hold">
                            <p:stCondLst>
                              <p:cond delay="0"/>
                            </p:stCondLst>
                            <p:childTnLst>
                              <p:par>
                                <p:cTn id="2005" nodeType="clickEffect" fill="hold" presetClass="entr" presetID="1">
                                  <p:stCondLst>
                                    <p:cond delay="0"/>
                                  </p:stCondLst>
                                  <p:childTnLst>
                                    <p:set>
                                      <p:cBhvr>
                                        <p:cTn id="2006" dur="1" fill="hold">
                                          <p:stCondLst>
                                            <p:cond delay="0"/>
                                          </p:stCondLst>
                                        </p:cTn>
                                        <p:tgtEl>
                                          <p:spTgt spid="702">
                                            <p:txEl>
                                              <p:pRg st="0" end="34"/>
                                            </p:txEl>
                                          </p:spTgt>
                                        </p:tgtEl>
                                        <p:attrNameLst>
                                          <p:attrName>style.visibility</p:attrName>
                                        </p:attrNameLst>
                                      </p:cBhvr>
                                      <p:to>
                                        <p:strVal val="visible"/>
                                      </p:to>
                                    </p:set>
                                  </p:childTnLst>
                                </p:cTn>
                              </p:par>
                              <p:par>
                                <p:cTn id="2007" nodeType="withEffect" fill="hold" presetClass="entr" presetID="1">
                                  <p:stCondLst>
                                    <p:cond delay="0"/>
                                  </p:stCondLst>
                                  <p:childTnLst>
                                    <p:set>
                                      <p:cBhvr>
                                        <p:cTn id="2008" dur="1" fill="hold">
                                          <p:stCondLst>
                                            <p:cond delay="0"/>
                                          </p:stCondLst>
                                        </p:cTn>
                                        <p:tgtEl>
                                          <p:spTgt spid="702">
                                            <p:txEl>
                                              <p:pRg st="34" end="80"/>
                                            </p:txEl>
                                          </p:spTgt>
                                        </p:tgtEl>
                                        <p:attrNameLst>
                                          <p:attrName>style.visibility</p:attrName>
                                        </p:attrNameLst>
                                      </p:cBhvr>
                                      <p:to>
                                        <p:strVal val="visible"/>
                                      </p:to>
                                    </p:set>
                                  </p:childTnLst>
                                </p:cTn>
                              </p:par>
                              <p:par>
                                <p:cTn id="2009" nodeType="withEffect" fill="hold" presetClass="entr" presetID="1">
                                  <p:stCondLst>
                                    <p:cond delay="0"/>
                                  </p:stCondLst>
                                  <p:childTnLst>
                                    <p:set>
                                      <p:cBhvr>
                                        <p:cTn id="2010" dur="1" fill="hold">
                                          <p:stCondLst>
                                            <p:cond delay="0"/>
                                          </p:stCondLst>
                                        </p:cTn>
                                        <p:tgtEl>
                                          <p:spTgt spid="702">
                                            <p:txEl>
                                              <p:pRg st="80" end="106"/>
                                            </p:txEl>
                                          </p:spTgt>
                                        </p:tgtEl>
                                        <p:attrNameLst>
                                          <p:attrName>style.visibility</p:attrName>
                                        </p:attrNameLst>
                                      </p:cBhvr>
                                      <p:to>
                                        <p:strVal val="visible"/>
                                      </p:to>
                                    </p:set>
                                  </p:childTnLst>
                                </p:cTn>
                              </p:par>
                            </p:childTnLst>
                          </p:cTn>
                        </p:par>
                      </p:childTnLst>
                    </p:cTn>
                  </p:par>
                  <p:par>
                    <p:cTn id="2011" fill="hold">
                      <p:stCondLst>
                        <p:cond delay="indefinite"/>
                      </p:stCondLst>
                      <p:childTnLst>
                        <p:par>
                          <p:cTn id="2012" fill="hold">
                            <p:stCondLst>
                              <p:cond delay="0"/>
                            </p:stCondLst>
                            <p:childTnLst>
                              <p:par>
                                <p:cTn id="2013" nodeType="clickEffect" fill="hold" presetClass="entr" presetID="1">
                                  <p:stCondLst>
                                    <p:cond delay="0"/>
                                  </p:stCondLst>
                                  <p:childTnLst>
                                    <p:set>
                                      <p:cBhvr>
                                        <p:cTn id="2014" dur="1" fill="hold">
                                          <p:stCondLst>
                                            <p:cond delay="0"/>
                                          </p:stCondLst>
                                        </p:cTn>
                                        <p:tgtEl>
                                          <p:spTgt spid="702">
                                            <p:txEl>
                                              <p:pRg st="106" end="152"/>
                                            </p:txEl>
                                          </p:spTgt>
                                        </p:tgtEl>
                                        <p:attrNameLst>
                                          <p:attrName>style.visibility</p:attrName>
                                        </p:attrNameLst>
                                      </p:cBhvr>
                                      <p:to>
                                        <p:strVal val="visible"/>
                                      </p:to>
                                    </p:set>
                                  </p:childTnLst>
                                </p:cTn>
                              </p:par>
                            </p:childTnLst>
                          </p:cTn>
                        </p:par>
                      </p:childTnLst>
                    </p:cTn>
                  </p:par>
                  <p:par>
                    <p:cTn id="2015" fill="hold">
                      <p:stCondLst>
                        <p:cond delay="indefinite"/>
                      </p:stCondLst>
                      <p:childTnLst>
                        <p:par>
                          <p:cTn id="2016" fill="hold">
                            <p:stCondLst>
                              <p:cond delay="0"/>
                            </p:stCondLst>
                            <p:childTnLst>
                              <p:par>
                                <p:cTn id="2017" nodeType="clickEffect" fill="hold" presetClass="entr" presetID="1">
                                  <p:stCondLst>
                                    <p:cond delay="0"/>
                                  </p:stCondLst>
                                  <p:childTnLst>
                                    <p:set>
                                      <p:cBhvr>
                                        <p:cTn id="2018" dur="1" fill="hold">
                                          <p:stCondLst>
                                            <p:cond delay="0"/>
                                          </p:stCondLst>
                                        </p:cTn>
                                        <p:tgtEl>
                                          <p:spTgt spid="702">
                                            <p:txEl>
                                              <p:pRg st="152" end="206"/>
                                            </p:txEl>
                                          </p:spTgt>
                                        </p:tgtEl>
                                        <p:attrNameLst>
                                          <p:attrName>style.visibility</p:attrName>
                                        </p:attrNameLst>
                                      </p:cBhvr>
                                      <p:to>
                                        <p:strVal val="visible"/>
                                      </p:to>
                                    </p:set>
                                  </p:childTnLst>
                                </p:cTn>
                              </p:par>
                            </p:childTnLst>
                          </p:cTn>
                        </p:par>
                      </p:childTnLst>
                    </p:cTn>
                  </p:par>
                  <p:par>
                    <p:cTn id="2019" fill="hold">
                      <p:stCondLst>
                        <p:cond delay="indefinite"/>
                      </p:stCondLst>
                      <p:childTnLst>
                        <p:par>
                          <p:cTn id="2020" fill="hold">
                            <p:stCondLst>
                              <p:cond delay="0"/>
                            </p:stCondLst>
                            <p:childTnLst>
                              <p:par>
                                <p:cTn id="2021" nodeType="clickEffect" fill="hold" presetClass="entr" presetID="1">
                                  <p:stCondLst>
                                    <p:cond delay="0"/>
                                  </p:stCondLst>
                                  <p:childTnLst>
                                    <p:set>
                                      <p:cBhvr>
                                        <p:cTn id="2022" dur="1" fill="hold">
                                          <p:stCondLst>
                                            <p:cond delay="0"/>
                                          </p:stCondLst>
                                        </p:cTn>
                                        <p:tgtEl>
                                          <p:spTgt spid="702">
                                            <p:txEl>
                                              <p:pRg st="206" end="256"/>
                                            </p:txEl>
                                          </p:spTgt>
                                        </p:tgtEl>
                                        <p:attrNameLst>
                                          <p:attrName>style.visibility</p:attrName>
                                        </p:attrNameLst>
                                      </p:cBhvr>
                                      <p:to>
                                        <p:strVal val="visible"/>
                                      </p:to>
                                    </p:set>
                                  </p:childTnLst>
                                </p:cTn>
                              </p:par>
                            </p:childTnLst>
                          </p:cTn>
                        </p:par>
                      </p:childTnLst>
                    </p:cTn>
                  </p:par>
                  <p:par>
                    <p:cTn id="2023" fill="hold">
                      <p:stCondLst>
                        <p:cond delay="indefinite"/>
                      </p:stCondLst>
                      <p:childTnLst>
                        <p:par>
                          <p:cTn id="2024" fill="hold">
                            <p:stCondLst>
                              <p:cond delay="0"/>
                            </p:stCondLst>
                            <p:childTnLst>
                              <p:par>
                                <p:cTn id="2025" nodeType="clickEffect" fill="hold" presetClass="entr" presetID="1">
                                  <p:stCondLst>
                                    <p:cond delay="0"/>
                                  </p:stCondLst>
                                  <p:childTnLst>
                                    <p:set>
                                      <p:cBhvr>
                                        <p:cTn id="2026" dur="1" fill="hold">
                                          <p:stCondLst>
                                            <p:cond delay="0"/>
                                          </p:stCondLst>
                                        </p:cTn>
                                        <p:tgtEl>
                                          <p:spTgt spid="702">
                                            <p:txEl>
                                              <p:pRg st="256" end="312"/>
                                            </p:txEl>
                                          </p:spTgt>
                                        </p:tgtEl>
                                        <p:attrNameLst>
                                          <p:attrName>style.visibility</p:attrName>
                                        </p:attrNameLst>
                                      </p:cBhvr>
                                      <p:to>
                                        <p:strVal val="visible"/>
                                      </p:to>
                                    </p:set>
                                  </p:childTnLst>
                                </p:cTn>
                              </p:par>
                            </p:childTnLst>
                          </p:cTn>
                        </p:par>
                      </p:childTnLst>
                    </p:cTn>
                  </p:par>
                  <p:par>
                    <p:cTn id="2027" fill="hold">
                      <p:stCondLst>
                        <p:cond delay="indefinite"/>
                      </p:stCondLst>
                      <p:childTnLst>
                        <p:par>
                          <p:cTn id="2028" fill="hold">
                            <p:stCondLst>
                              <p:cond delay="0"/>
                            </p:stCondLst>
                            <p:childTnLst>
                              <p:par>
                                <p:cTn id="2029" nodeType="clickEffect" fill="hold" presetClass="entr" presetID="1">
                                  <p:stCondLst>
                                    <p:cond delay="0"/>
                                  </p:stCondLst>
                                  <p:childTnLst>
                                    <p:set>
                                      <p:cBhvr>
                                        <p:cTn id="2030" dur="1" fill="hold">
                                          <p:stCondLst>
                                            <p:cond delay="0"/>
                                          </p:stCondLst>
                                        </p:cTn>
                                        <p:tgtEl>
                                          <p:spTgt spid="702">
                                            <p:txEl>
                                              <p:pRg st="312" end="36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704"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Barriers In Communication</a:t>
            </a:r>
            <a:endParaRPr b="0" lang="en-US" sz="1800" spc="-1" strike="noStrike">
              <a:solidFill>
                <a:srgbClr val="000000"/>
              </a:solidFill>
              <a:uFill>
                <a:solidFill>
                  <a:srgbClr val="ffffff"/>
                </a:solidFill>
              </a:uFill>
              <a:latin typeface="Arial"/>
            </a:endParaRPr>
          </a:p>
        </p:txBody>
      </p:sp>
      <p:sp>
        <p:nvSpPr>
          <p:cNvPr id="705" name="TextShape 2"/>
          <p:cNvSpPr txBox="1"/>
          <p:nvPr/>
        </p:nvSpPr>
        <p:spPr>
          <a:xfrm>
            <a:off x="457200" y="617400"/>
            <a:ext cx="8229240" cy="4320360"/>
          </a:xfrm>
          <a:prstGeom prst="rect">
            <a:avLst/>
          </a:prstGeom>
          <a:noFill/>
          <a:ln>
            <a:noFill/>
          </a:ln>
        </p:spPr>
        <p:txBody>
          <a:bodyPr/>
          <a:p>
            <a:pPr>
              <a:lnSpc>
                <a:spcPct val="100000"/>
              </a:lnSpc>
            </a:pPr>
            <a:r>
              <a:rPr b="1" lang="en-US" sz="2400" spc="-1" strike="noStrike">
                <a:solidFill>
                  <a:srgbClr val="000000"/>
                </a:solidFill>
                <a:uFill>
                  <a:solidFill>
                    <a:srgbClr val="ffffff"/>
                  </a:solidFill>
                </a:uFill>
                <a:latin typeface="Arial"/>
              </a:rPr>
              <a:t>Both sides arguing from Scripture, but …</a:t>
            </a:r>
            <a:endParaRPr b="1" lang="en-US" sz="2000" spc="-1" strike="noStrike">
              <a:solidFill>
                <a:srgbClr val="000000"/>
              </a:solidFill>
              <a:uFill>
                <a:solidFill>
                  <a:srgbClr val="ffffff"/>
                </a:solidFill>
              </a:uFill>
              <a:latin typeface="Arial"/>
            </a:endParaRPr>
          </a:p>
          <a:p>
            <a:pPr marL="230040" indent="-229680">
              <a:lnSpc>
                <a:spcPct val="100000"/>
              </a:lnSpc>
              <a:buClr>
                <a:srgbClr val="d1282e"/>
              </a:buClr>
              <a:buFont typeface="Arial"/>
              <a:buChar char="•"/>
            </a:pPr>
            <a:r>
              <a:rPr b="1" lang="en-US" sz="2400" spc="-1" strike="noStrike">
                <a:solidFill>
                  <a:srgbClr val="d1282e"/>
                </a:solidFill>
                <a:uFill>
                  <a:solidFill>
                    <a:srgbClr val="ffffff"/>
                  </a:solidFill>
                </a:uFill>
                <a:latin typeface="Arial"/>
              </a:rPr>
              <a:t>Variation</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Hyper-Calvinist, 3-point, 4-point, etc.</a:t>
            </a:r>
            <a:endParaRPr b="1" lang="en-US" sz="2000" spc="-1" strike="noStrike">
              <a:solidFill>
                <a:srgbClr val="000000"/>
              </a:solidFill>
              <a:uFill>
                <a:solidFill>
                  <a:srgbClr val="ffffff"/>
                </a:solidFill>
              </a:uFill>
              <a:latin typeface="Arial"/>
            </a:endParaRPr>
          </a:p>
          <a:p>
            <a:pPr marL="230040" indent="-229680">
              <a:lnSpc>
                <a:spcPct val="100000"/>
              </a:lnSpc>
              <a:buClr>
                <a:srgbClr val="d1282e"/>
              </a:buClr>
              <a:buFont typeface="Arial"/>
              <a:buChar char="•"/>
            </a:pPr>
            <a:r>
              <a:rPr b="1" lang="en-US" sz="2400" spc="-1" strike="noStrike">
                <a:solidFill>
                  <a:srgbClr val="d1282e"/>
                </a:solidFill>
                <a:uFill>
                  <a:solidFill>
                    <a:srgbClr val="ffffff"/>
                  </a:solidFill>
                </a:uFill>
                <a:latin typeface="Arial"/>
              </a:rPr>
              <a:t>Preconception</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Incomplete view of “other side”.</a:t>
            </a:r>
            <a:endParaRPr b="1" lang="en-US" sz="2000" spc="-1" strike="noStrike">
              <a:solidFill>
                <a:srgbClr val="000000"/>
              </a:solidFill>
              <a:uFill>
                <a:solidFill>
                  <a:srgbClr val="ffffff"/>
                </a:solidFill>
              </a:uFill>
              <a:latin typeface="Arial"/>
            </a:endParaRPr>
          </a:p>
          <a:p>
            <a:pPr lvl="1" marL="687240" indent="-229680">
              <a:lnSpc>
                <a:spcPct val="100000"/>
              </a:lnSpc>
              <a:buClr>
                <a:srgbClr val="d1282e"/>
              </a:buClr>
              <a:buFont typeface="Arial"/>
              <a:buChar char="•"/>
            </a:pPr>
            <a:r>
              <a:rPr b="0" lang="en-US" sz="2400" spc="-1" strike="noStrike">
                <a:solidFill>
                  <a:srgbClr val="000000"/>
                </a:solidFill>
                <a:uFill>
                  <a:solidFill>
                    <a:srgbClr val="ffffff"/>
                  </a:solidFill>
                </a:uFill>
                <a:latin typeface="Arial"/>
              </a:rPr>
              <a:t>Straw man attacks.</a:t>
            </a:r>
            <a:endParaRPr b="0" lang="en-US" sz="1800" spc="-1" strike="noStrike">
              <a:solidFill>
                <a:srgbClr val="000000"/>
              </a:solidFill>
              <a:uFill>
                <a:solidFill>
                  <a:srgbClr val="ffffff"/>
                </a:solidFill>
              </a:uFill>
              <a:latin typeface="Arial"/>
            </a:endParaRPr>
          </a:p>
          <a:p>
            <a:pPr marL="230040" indent="-229680">
              <a:lnSpc>
                <a:spcPct val="100000"/>
              </a:lnSpc>
              <a:buClr>
                <a:srgbClr val="d1282e"/>
              </a:buClr>
              <a:buFont typeface="Arial"/>
              <a:buChar char="•"/>
            </a:pPr>
            <a:r>
              <a:rPr b="1" lang="en-US" sz="2400" spc="-1" strike="noStrike">
                <a:solidFill>
                  <a:srgbClr val="d1282e"/>
                </a:solidFill>
                <a:uFill>
                  <a:solidFill>
                    <a:srgbClr val="ffffff"/>
                  </a:solidFill>
                </a:uFill>
                <a:latin typeface="Arial"/>
              </a:rPr>
              <a:t>Jargon</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Subtle &amp; </a:t>
            </a:r>
            <a:r>
              <a:rPr b="1" i="1" lang="en-US" sz="2400" spc="-1" strike="noStrike">
                <a:solidFill>
                  <a:srgbClr val="000000"/>
                </a:solidFill>
                <a:uFill>
                  <a:solidFill>
                    <a:srgbClr val="ffffff"/>
                  </a:solidFill>
                </a:uFill>
                <a:latin typeface="Arial"/>
              </a:rPr>
              <a:t>huge</a:t>
            </a:r>
            <a:r>
              <a:rPr b="0" lang="en-US" sz="2400" spc="-1" strike="noStrike">
                <a:solidFill>
                  <a:srgbClr val="000000"/>
                </a:solidFill>
                <a:uFill>
                  <a:solidFill>
                    <a:srgbClr val="ffffff"/>
                  </a:solidFill>
                </a:uFill>
                <a:latin typeface="Arial"/>
              </a:rPr>
              <a:t> differences in definitions.</a:t>
            </a:r>
            <a:endParaRPr b="1" lang="en-US" sz="2000" spc="-1" strike="noStrike">
              <a:solidFill>
                <a:srgbClr val="000000"/>
              </a:solidFill>
              <a:uFill>
                <a:solidFill>
                  <a:srgbClr val="ffffff"/>
                </a:solidFill>
              </a:uFill>
              <a:latin typeface="Arial"/>
            </a:endParaRPr>
          </a:p>
          <a:p>
            <a:pPr marL="230040" indent="-229680">
              <a:lnSpc>
                <a:spcPct val="100000"/>
              </a:lnSpc>
              <a:buClr>
                <a:srgbClr val="d1282e"/>
              </a:buClr>
              <a:buFont typeface="Arial"/>
              <a:buChar char="•"/>
            </a:pPr>
            <a:r>
              <a:rPr b="1" lang="en-US" sz="2400" spc="-1" strike="noStrike">
                <a:solidFill>
                  <a:srgbClr val="d1282e"/>
                </a:solidFill>
                <a:uFill>
                  <a:solidFill>
                    <a:srgbClr val="ffffff"/>
                  </a:solidFill>
                </a:uFill>
                <a:latin typeface="Arial"/>
              </a:rPr>
              <a:t>Breadth</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a:t>
            </a:r>
            <a:r>
              <a:rPr b="1" i="1" lang="en-US" sz="2400" spc="-1" strike="noStrike">
                <a:solidFill>
                  <a:srgbClr val="000000"/>
                </a:solidFill>
                <a:uFill>
                  <a:solidFill>
                    <a:srgbClr val="ffffff"/>
                  </a:solidFill>
                </a:uFill>
                <a:latin typeface="Arial"/>
              </a:rPr>
              <a:t>HUGE</a:t>
            </a:r>
            <a:r>
              <a:rPr b="0" lang="en-US" sz="2400" spc="-1" strike="noStrike">
                <a:solidFill>
                  <a:srgbClr val="000000"/>
                </a:solidFill>
                <a:uFill>
                  <a:solidFill>
                    <a:srgbClr val="ffffff"/>
                  </a:solidFill>
                </a:uFill>
                <a:latin typeface="Arial"/>
              </a:rPr>
              <a:t> body of relevant Scriptures.</a:t>
            </a:r>
            <a:endParaRPr b="1" lang="en-US" sz="2000" spc="-1" strike="noStrike">
              <a:solidFill>
                <a:srgbClr val="000000"/>
              </a:solidFill>
              <a:uFill>
                <a:solidFill>
                  <a:srgbClr val="ffffff"/>
                </a:solidFill>
              </a:uFill>
              <a:latin typeface="Arial"/>
            </a:endParaRPr>
          </a:p>
          <a:p>
            <a:pPr marL="230040" indent="-229680">
              <a:lnSpc>
                <a:spcPct val="100000"/>
              </a:lnSpc>
              <a:buClr>
                <a:srgbClr val="d1282e"/>
              </a:buClr>
              <a:buFont typeface="Arial"/>
              <a:buChar char="•"/>
            </a:pPr>
            <a:r>
              <a:rPr b="1" lang="en-US" sz="2400" spc="-1" strike="noStrike">
                <a:solidFill>
                  <a:srgbClr val="d1282e"/>
                </a:solidFill>
                <a:uFill>
                  <a:solidFill>
                    <a:srgbClr val="ffffff"/>
                  </a:solidFill>
                </a:uFill>
                <a:latin typeface="Arial"/>
              </a:rPr>
              <a:t>Loyalty</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Each identifies himself with truth and right.</a:t>
            </a:r>
            <a:r>
              <a:rPr b="0"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 </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400" spc="-1" strike="noStrike">
                <a:solidFill>
                  <a:srgbClr val="000000"/>
                </a:solidFill>
                <a:uFill>
                  <a:solidFill>
                    <a:srgbClr val="ffffff"/>
                  </a:solidFill>
                </a:uFill>
                <a:latin typeface="Arial"/>
              </a:rPr>
              <a:t>What to do?</a:t>
            </a:r>
            <a:endParaRPr b="1" lang="en-US" sz="2000" spc="-1" strike="noStrike">
              <a:solidFill>
                <a:srgbClr val="000000"/>
              </a:solidFill>
              <a:uFill>
                <a:solidFill>
                  <a:srgbClr val="ffffff"/>
                </a:solidFill>
              </a:uFill>
              <a:latin typeface="Arial"/>
            </a:endParaRPr>
          </a:p>
        </p:txBody>
      </p:sp>
      <p:sp>
        <p:nvSpPr>
          <p:cNvPr id="706" name="TextShape 3"/>
          <p:cNvSpPr txBox="1"/>
          <p:nvPr/>
        </p:nvSpPr>
        <p:spPr>
          <a:xfrm rot="16200000">
            <a:off x="8391600" y="4368600"/>
            <a:ext cx="986400" cy="364680"/>
          </a:xfrm>
          <a:prstGeom prst="rect">
            <a:avLst/>
          </a:prstGeom>
          <a:noFill/>
          <a:ln>
            <a:noFill/>
          </a:ln>
        </p:spPr>
        <p:txBody>
          <a:bodyPr anchor="ctr"/>
          <a:p>
            <a:pPr>
              <a:lnSpc>
                <a:spcPct val="100000"/>
              </a:lnSpc>
            </a:pPr>
            <a:fld id="{EFAB3260-BEFD-4B98-8EE3-DE30C6C9DEDD}"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sld>
</file>

<file path=ppt/slides/slide1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707"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Barriers In Communication</a:t>
            </a:r>
            <a:endParaRPr b="0" lang="en-US" sz="1800" spc="-1" strike="noStrike">
              <a:solidFill>
                <a:srgbClr val="000000"/>
              </a:solidFill>
              <a:uFill>
                <a:solidFill>
                  <a:srgbClr val="ffffff"/>
                </a:solidFill>
              </a:uFill>
              <a:latin typeface="Arial"/>
            </a:endParaRPr>
          </a:p>
        </p:txBody>
      </p:sp>
      <p:sp>
        <p:nvSpPr>
          <p:cNvPr id="708" name="TextShape 2"/>
          <p:cNvSpPr txBox="1"/>
          <p:nvPr/>
        </p:nvSpPr>
        <p:spPr>
          <a:xfrm>
            <a:off x="457200" y="617400"/>
            <a:ext cx="8229240" cy="4320360"/>
          </a:xfrm>
          <a:prstGeom prst="rect">
            <a:avLst/>
          </a:prstGeom>
          <a:noFill/>
          <a:ln>
            <a:noFill/>
          </a:ln>
        </p:spPr>
        <p:txBody>
          <a:bodyPr/>
          <a:p>
            <a:pPr>
              <a:lnSpc>
                <a:spcPct val="100000"/>
              </a:lnSpc>
            </a:pPr>
            <a:r>
              <a:rPr b="1" lang="en-US" sz="2400" spc="-1" strike="noStrike">
                <a:solidFill>
                  <a:srgbClr val="000000"/>
                </a:solidFill>
                <a:uFill>
                  <a:solidFill>
                    <a:srgbClr val="ffffff"/>
                  </a:solidFill>
                </a:uFill>
                <a:latin typeface="Arial"/>
              </a:rPr>
              <a:t>Both sides arguing from Scripture, but …</a:t>
            </a:r>
            <a:endParaRPr b="1" lang="en-US" sz="2000" spc="-1" strike="noStrike">
              <a:solidFill>
                <a:srgbClr val="000000"/>
              </a:solidFill>
              <a:uFill>
                <a:solidFill>
                  <a:srgbClr val="ffffff"/>
                </a:solidFill>
              </a:uFill>
              <a:latin typeface="Arial"/>
            </a:endParaRPr>
          </a:p>
          <a:p>
            <a:pPr marL="230040" indent="-229680">
              <a:lnSpc>
                <a:spcPct val="100000"/>
              </a:lnSpc>
              <a:buClr>
                <a:srgbClr val="d1282e"/>
              </a:buClr>
              <a:buFont typeface="Arial"/>
              <a:buChar char="•"/>
            </a:pPr>
            <a:r>
              <a:rPr b="1" lang="en-US" sz="2400" spc="-1" strike="noStrike">
                <a:solidFill>
                  <a:srgbClr val="d1282e"/>
                </a:solidFill>
                <a:uFill>
                  <a:solidFill>
                    <a:srgbClr val="ffffff"/>
                  </a:solidFill>
                </a:uFill>
                <a:latin typeface="Arial"/>
              </a:rPr>
              <a:t>Patience</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Listen and repeat the other’s beliefs.</a:t>
            </a:r>
            <a:endParaRPr b="1" lang="en-US" sz="2000" spc="-1" strike="noStrike">
              <a:solidFill>
                <a:srgbClr val="000000"/>
              </a:solidFill>
              <a:uFill>
                <a:solidFill>
                  <a:srgbClr val="ffffff"/>
                </a:solidFill>
              </a:uFill>
              <a:latin typeface="Arial"/>
            </a:endParaRPr>
          </a:p>
          <a:p>
            <a:pPr marL="230040" indent="-229680">
              <a:lnSpc>
                <a:spcPct val="100000"/>
              </a:lnSpc>
              <a:buClr>
                <a:srgbClr val="d1282e"/>
              </a:buClr>
              <a:buFont typeface="Arial"/>
              <a:buChar char="•"/>
            </a:pPr>
            <a:r>
              <a:rPr b="1" lang="en-US" sz="2400" spc="-1" strike="noStrike">
                <a:solidFill>
                  <a:srgbClr val="d1282e"/>
                </a:solidFill>
                <a:uFill>
                  <a:solidFill>
                    <a:srgbClr val="ffffff"/>
                  </a:solidFill>
                </a:uFill>
                <a:latin typeface="Arial"/>
              </a:rPr>
              <a:t>Reciprocity</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Make them listen and repeat too.</a:t>
            </a:r>
            <a:endParaRPr b="1" lang="en-US" sz="2000" spc="-1" strike="noStrike">
              <a:solidFill>
                <a:srgbClr val="000000"/>
              </a:solidFill>
              <a:uFill>
                <a:solidFill>
                  <a:srgbClr val="ffffff"/>
                </a:solidFill>
              </a:uFill>
              <a:latin typeface="Arial"/>
            </a:endParaRPr>
          </a:p>
          <a:p>
            <a:pPr marL="230040" indent="-229680">
              <a:lnSpc>
                <a:spcPct val="100000"/>
              </a:lnSpc>
              <a:buClr>
                <a:srgbClr val="d1282e"/>
              </a:buClr>
              <a:buFont typeface="Arial"/>
              <a:buChar char="•"/>
            </a:pPr>
            <a:r>
              <a:rPr b="1" lang="en-US" sz="2400" spc="-1" strike="noStrike">
                <a:solidFill>
                  <a:srgbClr val="d1282e"/>
                </a:solidFill>
                <a:uFill>
                  <a:solidFill>
                    <a:srgbClr val="ffffff"/>
                  </a:solidFill>
                </a:uFill>
                <a:latin typeface="Arial"/>
              </a:rPr>
              <a:t>Definitions</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“He who defines uncontested, wins”.</a:t>
            </a:r>
            <a:endParaRPr b="1" lang="en-US" sz="2000" spc="-1" strike="noStrike">
              <a:solidFill>
                <a:srgbClr val="000000"/>
              </a:solidFill>
              <a:uFill>
                <a:solidFill>
                  <a:srgbClr val="ffffff"/>
                </a:solidFill>
              </a:uFill>
              <a:latin typeface="Arial"/>
            </a:endParaRPr>
          </a:p>
          <a:p>
            <a:pPr marL="230040" indent="-229680">
              <a:lnSpc>
                <a:spcPct val="100000"/>
              </a:lnSpc>
              <a:buClr>
                <a:srgbClr val="d1282e"/>
              </a:buClr>
              <a:buFont typeface="Arial"/>
              <a:buChar char="•"/>
            </a:pPr>
            <a:r>
              <a:rPr b="1" lang="en-US" sz="2400" spc="-1" strike="noStrike">
                <a:solidFill>
                  <a:srgbClr val="d1282e"/>
                </a:solidFill>
                <a:uFill>
                  <a:solidFill>
                    <a:srgbClr val="ffffff"/>
                  </a:solidFill>
                </a:uFill>
                <a:latin typeface="Arial"/>
              </a:rPr>
              <a:t>Preparation</a:t>
            </a:r>
            <a:r>
              <a:rPr b="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 Lay axe to the root.  Which root?</a:t>
            </a:r>
            <a:endParaRPr b="1" lang="en-US" sz="2000" spc="-1" strike="noStrike">
              <a:solidFill>
                <a:srgbClr val="000000"/>
              </a:solidFill>
              <a:uFill>
                <a:solidFill>
                  <a:srgbClr val="ffffff"/>
                </a:solidFill>
              </a:uFill>
              <a:latin typeface="Arial"/>
            </a:endParaRPr>
          </a:p>
          <a:p>
            <a:pPr marL="230040" indent="-229680">
              <a:lnSpc>
                <a:spcPct val="100000"/>
              </a:lnSpc>
              <a:buClr>
                <a:srgbClr val="d1282e"/>
              </a:buClr>
              <a:buFont typeface="Arial"/>
              <a:buChar char="•"/>
            </a:pPr>
            <a:r>
              <a:rPr b="1" lang="en-US" sz="2400" spc="-1" strike="noStrike">
                <a:solidFill>
                  <a:srgbClr val="d1282e"/>
                </a:solidFill>
                <a:uFill>
                  <a:solidFill>
                    <a:srgbClr val="ffffff"/>
                  </a:solidFill>
                </a:uFill>
                <a:latin typeface="Arial"/>
              </a:rPr>
              <a:t>Focus</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Don’t leave a verse or question until answered.</a:t>
            </a:r>
            <a:endParaRPr b="1" lang="en-US" sz="2000" spc="-1" strike="noStrike">
              <a:solidFill>
                <a:srgbClr val="000000"/>
              </a:solidFill>
              <a:uFill>
                <a:solidFill>
                  <a:srgbClr val="ffffff"/>
                </a:solidFill>
              </a:uFill>
              <a:latin typeface="Arial"/>
            </a:endParaRPr>
          </a:p>
          <a:p>
            <a:pPr marL="230040" indent="-229680">
              <a:lnSpc>
                <a:spcPct val="100000"/>
              </a:lnSpc>
              <a:buClr>
                <a:srgbClr val="d1282e"/>
              </a:buClr>
              <a:buFont typeface="Arial"/>
              <a:buChar char="•"/>
            </a:pPr>
            <a:r>
              <a:rPr b="1" lang="en-US" sz="2400" spc="-1" strike="noStrike">
                <a:solidFill>
                  <a:srgbClr val="d1282e"/>
                </a:solidFill>
                <a:uFill>
                  <a:solidFill>
                    <a:srgbClr val="ffffff"/>
                  </a:solidFill>
                </a:uFill>
                <a:latin typeface="Arial"/>
              </a:rPr>
              <a:t>Shoot Rabbits </a:t>
            </a:r>
            <a:r>
              <a:rPr b="0" lang="en-US" sz="2400" spc="-1" strike="noStrike">
                <a:solidFill>
                  <a:srgbClr val="000000"/>
                </a:solidFill>
                <a:uFill>
                  <a:solidFill>
                    <a:srgbClr val="ffffff"/>
                  </a:solidFill>
                </a:uFill>
                <a:latin typeface="Arial"/>
              </a:rPr>
              <a:t>– Do not argue in circles or chase rabbits.</a:t>
            </a:r>
            <a:endParaRPr b="1" lang="en-US" sz="2000" spc="-1" strike="noStrike">
              <a:solidFill>
                <a:srgbClr val="000000"/>
              </a:solidFill>
              <a:uFill>
                <a:solidFill>
                  <a:srgbClr val="ffffff"/>
                </a:solidFill>
              </a:uFill>
              <a:latin typeface="Arial"/>
            </a:endParaRPr>
          </a:p>
          <a:p>
            <a:pPr marL="230040" indent="-229680">
              <a:lnSpc>
                <a:spcPct val="100000"/>
              </a:lnSpc>
              <a:buClr>
                <a:srgbClr val="d1282e"/>
              </a:buClr>
              <a:buFont typeface="Arial"/>
              <a:buChar char="•"/>
            </a:pPr>
            <a:r>
              <a:rPr b="1" lang="en-US" sz="2400" spc="-1" strike="noStrike">
                <a:solidFill>
                  <a:srgbClr val="d1282e"/>
                </a:solidFill>
                <a:uFill>
                  <a:solidFill>
                    <a:srgbClr val="ffffff"/>
                  </a:solidFill>
                </a:uFill>
                <a:latin typeface="Arial"/>
              </a:rPr>
              <a:t>Over-Communicate</a:t>
            </a:r>
            <a:r>
              <a:rPr b="0" lang="en-US" sz="2400" spc="-1" strike="noStrike">
                <a:solidFill>
                  <a:srgbClr val="000000"/>
                </a:solidFill>
                <a:uFill>
                  <a:solidFill>
                    <a:srgbClr val="ffffff"/>
                  </a:solidFill>
                </a:uFill>
                <a:latin typeface="Arial"/>
              </a:rPr>
              <a:t> – Call attention to these points.</a:t>
            </a:r>
            <a:endParaRPr b="1" lang="en-US" sz="2000" spc="-1" strike="noStrike">
              <a:solidFill>
                <a:srgbClr val="000000"/>
              </a:solidFill>
              <a:uFill>
                <a:solidFill>
                  <a:srgbClr val="ffffff"/>
                </a:solidFill>
              </a:uFill>
              <a:latin typeface="Arial"/>
            </a:endParaRPr>
          </a:p>
          <a:p>
            <a:pPr marL="230040" indent="-229680">
              <a:lnSpc>
                <a:spcPct val="100000"/>
              </a:lnSpc>
              <a:buClr>
                <a:srgbClr val="d1282e"/>
              </a:buClr>
              <a:buFont typeface="Arial"/>
              <a:buChar char="•"/>
            </a:pPr>
            <a:r>
              <a:rPr b="1" lang="en-US" sz="2400" spc="-1" strike="noStrike">
                <a:solidFill>
                  <a:srgbClr val="d1282e"/>
                </a:solidFill>
                <a:uFill>
                  <a:solidFill>
                    <a:srgbClr val="ffffff"/>
                  </a:solidFill>
                </a:uFill>
                <a:latin typeface="Arial"/>
              </a:rPr>
              <a:t>Visual-Aids</a:t>
            </a:r>
            <a:r>
              <a:rPr b="0" lang="en-US" sz="2400" spc="-1" strike="noStrike">
                <a:solidFill>
                  <a:srgbClr val="000000"/>
                </a:solidFill>
                <a:uFill>
                  <a:solidFill>
                    <a:srgbClr val="ffffff"/>
                  </a:solidFill>
                </a:uFill>
                <a:latin typeface="Arial"/>
              </a:rPr>
              <a:t> – Record progress, maybe use charts.</a:t>
            </a:r>
            <a:endParaRPr b="1" lang="en-US" sz="2000" spc="-1" strike="noStrike">
              <a:solidFill>
                <a:srgbClr val="000000"/>
              </a:solidFill>
              <a:uFill>
                <a:solidFill>
                  <a:srgbClr val="ffffff"/>
                </a:solidFill>
              </a:uFill>
              <a:latin typeface="Arial"/>
            </a:endParaRPr>
          </a:p>
          <a:p>
            <a:pPr marL="230040" indent="-229680">
              <a:lnSpc>
                <a:spcPct val="100000"/>
              </a:lnSpc>
              <a:buClr>
                <a:srgbClr val="d1282e"/>
              </a:buClr>
              <a:buFont typeface="Arial"/>
              <a:buChar char="•"/>
            </a:pPr>
            <a:r>
              <a:rPr b="1" lang="en-US" sz="2400" spc="-1" strike="noStrike">
                <a:solidFill>
                  <a:srgbClr val="d1282e"/>
                </a:solidFill>
                <a:uFill>
                  <a:solidFill>
                    <a:srgbClr val="ffffff"/>
                  </a:solidFill>
                </a:uFill>
                <a:latin typeface="Arial"/>
              </a:rPr>
              <a:t>Reinforcement</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Frequently recommit to true standard.</a:t>
            </a:r>
            <a:endParaRPr b="1" lang="en-US" sz="2000" spc="-1" strike="noStrike">
              <a:solidFill>
                <a:srgbClr val="000000"/>
              </a:solidFill>
              <a:uFill>
                <a:solidFill>
                  <a:srgbClr val="ffffff"/>
                </a:solidFill>
              </a:uFill>
              <a:latin typeface="Arial"/>
            </a:endParaRPr>
          </a:p>
        </p:txBody>
      </p:sp>
      <p:sp>
        <p:nvSpPr>
          <p:cNvPr id="709" name="TextShape 3"/>
          <p:cNvSpPr txBox="1"/>
          <p:nvPr/>
        </p:nvSpPr>
        <p:spPr>
          <a:xfrm rot="16200000">
            <a:off x="8391600" y="4368600"/>
            <a:ext cx="986400" cy="364680"/>
          </a:xfrm>
          <a:prstGeom prst="rect">
            <a:avLst/>
          </a:prstGeom>
          <a:noFill/>
          <a:ln>
            <a:noFill/>
          </a:ln>
        </p:spPr>
        <p:txBody>
          <a:bodyPr anchor="ctr"/>
          <a:p>
            <a:pPr>
              <a:lnSpc>
                <a:spcPct val="100000"/>
              </a:lnSpc>
            </a:pPr>
            <a:fld id="{D921D6E5-5CF4-47F1-9EC9-8F9587A08A60}"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sld>
</file>

<file path=ppt/slides/slide1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0"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Most Compelling Verses?</a:t>
            </a:r>
            <a:endParaRPr b="0" lang="en-US" sz="1800" spc="-1" strike="noStrike">
              <a:solidFill>
                <a:srgbClr val="000000"/>
              </a:solidFill>
              <a:uFill>
                <a:solidFill>
                  <a:srgbClr val="ffffff"/>
                </a:solidFill>
              </a:uFill>
              <a:latin typeface="Arial"/>
            </a:endParaRPr>
          </a:p>
        </p:txBody>
      </p:sp>
      <p:sp>
        <p:nvSpPr>
          <p:cNvPr id="711"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31"/>
            </a:pPr>
            <a:r>
              <a:rPr b="0" lang="en-US" sz="2200" spc="-1" strike="noStrike">
                <a:solidFill>
                  <a:srgbClr val="000000"/>
                </a:solidFill>
                <a:uFill>
                  <a:solidFill>
                    <a:srgbClr val="ffffff"/>
                  </a:solidFill>
                </a:uFill>
                <a:latin typeface="Arial"/>
              </a:rPr>
              <a:t>What would be your most succinct approach to get a Calvinist thinking about his or her convictions and keep them thinking about the truth found in God’s Word?  Try to condense your response to 1-2 Bible passages.</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200" spc="-1" strike="noStrike">
                <a:solidFill>
                  <a:srgbClr val="d1282e"/>
                </a:solidFill>
                <a:uFill>
                  <a:solidFill>
                    <a:srgbClr val="ffffff"/>
                  </a:solidFill>
                </a:uFill>
                <a:latin typeface="Arial"/>
              </a:rPr>
              <a:t>Ezekiel 18</a:t>
            </a:r>
            <a:r>
              <a:rPr b="0" lang="en-US" sz="2200" spc="-1" strike="noStrike">
                <a:solidFill>
                  <a:srgbClr val="000000"/>
                </a:solidFill>
                <a:uFill>
                  <a:solidFill>
                    <a:srgbClr val="ffffff"/>
                  </a:solidFill>
                </a:uFill>
                <a:latin typeface="Arial"/>
              </a:rPr>
              <a:t> – God </a:t>
            </a:r>
            <a:r>
              <a:rPr b="1" i="1" lang="en-US" sz="2200" spc="-1" strike="noStrike">
                <a:solidFill>
                  <a:srgbClr val="000000"/>
                </a:solidFill>
                <a:uFill>
                  <a:solidFill>
                    <a:srgbClr val="ffffff"/>
                  </a:solidFill>
                </a:uFill>
                <a:latin typeface="Arial"/>
              </a:rPr>
              <a:t>said</a:t>
            </a:r>
            <a:r>
              <a:rPr b="0" lang="en-US" sz="2200" spc="-1" strike="noStrike">
                <a:solidFill>
                  <a:srgbClr val="000000"/>
                </a:solidFill>
                <a:uFill>
                  <a:solidFill>
                    <a:srgbClr val="ffffff"/>
                  </a:solidFill>
                </a:uFill>
                <a:latin typeface="Arial"/>
              </a:rPr>
              <a:t> He would not pass guilt …</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200" spc="-1" strike="noStrike">
                <a:solidFill>
                  <a:srgbClr val="d1282e"/>
                </a:solidFill>
                <a:uFill>
                  <a:solidFill>
                    <a:srgbClr val="ffffff"/>
                  </a:solidFill>
                </a:uFill>
                <a:latin typeface="Arial"/>
              </a:rPr>
              <a:t>John 15:1-10</a:t>
            </a:r>
            <a:r>
              <a:rPr b="0" lang="en-US" sz="2200" spc="-1" strike="noStrike">
                <a:solidFill>
                  <a:srgbClr val="d1282e"/>
                </a:solidFill>
                <a:uFill>
                  <a:solidFill>
                    <a:srgbClr val="ffffff"/>
                  </a:solidFill>
                </a:uFill>
                <a:latin typeface="Arial"/>
              </a:rPr>
              <a:t> </a:t>
            </a:r>
            <a:r>
              <a:rPr b="0" lang="en-US" sz="2200" spc="-1" strike="noStrike">
                <a:solidFill>
                  <a:srgbClr val="000000"/>
                </a:solidFill>
                <a:uFill>
                  <a:solidFill>
                    <a:srgbClr val="ffffff"/>
                  </a:solidFill>
                </a:uFill>
                <a:latin typeface="Arial"/>
              </a:rPr>
              <a:t>– </a:t>
            </a:r>
            <a:r>
              <a:rPr b="0" i="1" lang="en-US" sz="2200" spc="-1" strike="noStrike">
                <a:solidFill>
                  <a:srgbClr val="000000"/>
                </a:solidFill>
                <a:uFill>
                  <a:solidFill>
                    <a:srgbClr val="ffffff"/>
                  </a:solidFill>
                </a:uFill>
                <a:latin typeface="Arial"/>
              </a:rPr>
              <a:t>“Every branch </a:t>
            </a:r>
            <a:r>
              <a:rPr b="1" i="1" lang="en-US" sz="2200" spc="-1" strike="noStrike">
                <a:solidFill>
                  <a:srgbClr val="000000"/>
                </a:solidFill>
                <a:uFill>
                  <a:solidFill>
                    <a:srgbClr val="ffffff"/>
                  </a:solidFill>
                </a:uFill>
                <a:latin typeface="Arial"/>
              </a:rPr>
              <a:t>in Me</a:t>
            </a:r>
            <a:r>
              <a:rPr b="0" i="1" lang="en-US" sz="2200" spc="-1" strike="noStrike">
                <a:solidFill>
                  <a:srgbClr val="000000"/>
                </a:solidFill>
                <a:uFill>
                  <a:solidFill>
                    <a:srgbClr val="ffffff"/>
                  </a:solidFill>
                </a:uFill>
                <a:latin typeface="Arial"/>
              </a:rPr>
              <a:t> that </a:t>
            </a:r>
            <a:r>
              <a:rPr b="1" i="1" lang="en-US" sz="2200" spc="-1" strike="noStrike">
                <a:solidFill>
                  <a:srgbClr val="000000"/>
                </a:solidFill>
                <a:uFill>
                  <a:solidFill>
                    <a:srgbClr val="ffffff"/>
                  </a:solidFill>
                </a:uFill>
                <a:latin typeface="Arial"/>
              </a:rPr>
              <a:t>does not bear fruit </a:t>
            </a:r>
            <a:r>
              <a:rPr b="1" i="1" lang="en-US" sz="2200" spc="-1" strike="noStrike" u="sng">
                <a:solidFill>
                  <a:srgbClr val="000000"/>
                </a:solidFill>
                <a:uFill>
                  <a:solidFill>
                    <a:srgbClr val="ffffff"/>
                  </a:solidFill>
                </a:uFill>
                <a:latin typeface="Arial"/>
              </a:rPr>
              <a:t>He</a:t>
            </a:r>
            <a:r>
              <a:rPr b="1" i="1" lang="en-US" sz="2200" spc="-1" strike="noStrike">
                <a:solidFill>
                  <a:srgbClr val="000000"/>
                </a:solidFill>
                <a:uFill>
                  <a:solidFill>
                    <a:srgbClr val="ffffff"/>
                  </a:solidFill>
                </a:uFill>
                <a:latin typeface="Arial"/>
              </a:rPr>
              <a:t> takes away</a:t>
            </a:r>
            <a:r>
              <a:rPr b="0" i="1"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200" spc="-1" strike="noStrike">
                <a:solidFill>
                  <a:srgbClr val="d1282e"/>
                </a:solidFill>
                <a:uFill>
                  <a:solidFill>
                    <a:srgbClr val="ffffff"/>
                  </a:solidFill>
                </a:uFill>
                <a:latin typeface="Arial"/>
              </a:rPr>
              <a:t>Matthew 23:37 </a:t>
            </a:r>
            <a:r>
              <a:rPr b="0" lang="en-US" sz="2200" spc="-1" strike="noStrike">
                <a:solidFill>
                  <a:srgbClr val="000000"/>
                </a:solidFill>
                <a:uFill>
                  <a:solidFill>
                    <a:srgbClr val="ffffff"/>
                  </a:solidFill>
                </a:uFill>
                <a:latin typeface="Arial"/>
              </a:rPr>
              <a:t>– </a:t>
            </a:r>
            <a:r>
              <a:rPr b="0" i="1" lang="en-US" sz="2200" spc="-1" strike="noStrike">
                <a:solidFill>
                  <a:srgbClr val="000000"/>
                </a:solidFill>
                <a:uFill>
                  <a:solidFill>
                    <a:srgbClr val="ffffff"/>
                  </a:solidFill>
                </a:uFill>
                <a:latin typeface="Arial"/>
              </a:rPr>
              <a:t>“How often </a:t>
            </a:r>
            <a:r>
              <a:rPr b="1" i="1" lang="en-US" sz="2200" spc="-1" strike="noStrike">
                <a:solidFill>
                  <a:srgbClr val="000000"/>
                </a:solidFill>
                <a:uFill>
                  <a:solidFill>
                    <a:srgbClr val="ffffff"/>
                  </a:solidFill>
                </a:uFill>
                <a:latin typeface="Arial"/>
              </a:rPr>
              <a:t>I wanted</a:t>
            </a:r>
            <a:r>
              <a:rPr b="0" i="1" lang="en-US" sz="2200" spc="-1" strike="noStrike">
                <a:solidFill>
                  <a:srgbClr val="000000"/>
                </a:solidFill>
                <a:uFill>
                  <a:solidFill>
                    <a:srgbClr val="ffffff"/>
                  </a:solidFill>
                </a:uFill>
                <a:latin typeface="Arial"/>
              </a:rPr>
              <a:t>, but </a:t>
            </a:r>
            <a:r>
              <a:rPr b="1" i="1" lang="en-US" sz="2200" spc="-1" strike="noStrike">
                <a:solidFill>
                  <a:srgbClr val="000000"/>
                </a:solidFill>
                <a:uFill>
                  <a:solidFill>
                    <a:srgbClr val="ffffff"/>
                  </a:solidFill>
                </a:uFill>
                <a:latin typeface="Arial"/>
              </a:rPr>
              <a:t>you</a:t>
            </a:r>
            <a:r>
              <a:rPr b="0" i="1" lang="en-US" sz="2200" spc="-1" strike="noStrike">
                <a:solidFill>
                  <a:srgbClr val="000000"/>
                </a:solidFill>
                <a:uFill>
                  <a:solidFill>
                    <a:srgbClr val="ffffff"/>
                  </a:solidFill>
                </a:uFill>
                <a:latin typeface="Arial"/>
              </a:rPr>
              <a:t> were </a:t>
            </a:r>
            <a:r>
              <a:rPr b="1" i="1" lang="en-US" sz="2200" spc="-1" strike="noStrike">
                <a:solidFill>
                  <a:srgbClr val="000000"/>
                </a:solidFill>
                <a:uFill>
                  <a:solidFill>
                    <a:srgbClr val="ffffff"/>
                  </a:solidFill>
                </a:uFill>
                <a:latin typeface="Arial"/>
              </a:rPr>
              <a:t>not willing</a:t>
            </a:r>
            <a:r>
              <a:rPr b="0" i="1" lang="en-US" sz="2200" spc="-1" strike="noStrike">
                <a:solidFill>
                  <a:srgbClr val="000000"/>
                </a:solidFill>
                <a:uFill>
                  <a:solidFill>
                    <a:srgbClr val="ffffff"/>
                  </a:solidFill>
                </a:uFill>
                <a:latin typeface="Arial"/>
              </a:rPr>
              <a:t>!”</a:t>
            </a:r>
            <a:r>
              <a:rPr b="0" lang="en-US" sz="2200" spc="-1" strike="noStrike">
                <a:solidFill>
                  <a:srgbClr val="000000"/>
                </a:solidFill>
                <a:uFill>
                  <a:solidFill>
                    <a:srgbClr val="ffffff"/>
                  </a:solidFill>
                </a:uFill>
                <a:latin typeface="Arial"/>
              </a:rPr>
              <a:t> (also, </a:t>
            </a:r>
            <a:r>
              <a:rPr b="1" lang="en-US" sz="2200" spc="-1" strike="noStrike">
                <a:solidFill>
                  <a:srgbClr val="d1282e"/>
                </a:solidFill>
                <a:uFill>
                  <a:solidFill>
                    <a:srgbClr val="ffffff"/>
                  </a:solidFill>
                </a:uFill>
                <a:latin typeface="Arial"/>
              </a:rPr>
              <a:t>Isaiah 5:3-4</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200" spc="-1" strike="noStrike">
                <a:solidFill>
                  <a:srgbClr val="d1282e"/>
                </a:solidFill>
                <a:uFill>
                  <a:solidFill>
                    <a:srgbClr val="ffffff"/>
                  </a:solidFill>
                </a:uFill>
                <a:latin typeface="Arial"/>
              </a:rPr>
              <a:t>Matthew 13:1-8, 18-23 </a:t>
            </a:r>
            <a:r>
              <a:rPr b="0" lang="en-US" sz="2200" spc="-1" strike="noStrike">
                <a:solidFill>
                  <a:srgbClr val="000000"/>
                </a:solidFill>
                <a:uFill>
                  <a:solidFill>
                    <a:srgbClr val="ffffff"/>
                  </a:solidFill>
                </a:uFill>
                <a:latin typeface="Arial"/>
              </a:rPr>
              <a:t>– 4 soils, 3 sprouts, 1 powerful seed</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200" spc="-1" strike="noStrike">
                <a:solidFill>
                  <a:srgbClr val="d1282e"/>
                </a:solidFill>
                <a:uFill>
                  <a:solidFill>
                    <a:srgbClr val="ffffff"/>
                  </a:solidFill>
                </a:uFill>
                <a:latin typeface="Arial"/>
              </a:rPr>
              <a:t>Galatians 5:4</a:t>
            </a:r>
            <a:r>
              <a:rPr b="0" lang="en-US" sz="2200" spc="-1" strike="noStrike">
                <a:solidFill>
                  <a:srgbClr val="d1282e"/>
                </a:solidFill>
                <a:uFill>
                  <a:solidFill>
                    <a:srgbClr val="ffffff"/>
                  </a:solidFill>
                </a:uFill>
                <a:latin typeface="Arial"/>
              </a:rPr>
              <a:t> </a:t>
            </a:r>
            <a:r>
              <a:rPr b="0" lang="en-US" sz="2200" spc="-1" strike="noStrike">
                <a:solidFill>
                  <a:srgbClr val="000000"/>
                </a:solidFill>
                <a:uFill>
                  <a:solidFill>
                    <a:srgbClr val="ffffff"/>
                  </a:solidFill>
                </a:uFill>
                <a:latin typeface="Arial"/>
              </a:rPr>
              <a:t>– </a:t>
            </a:r>
            <a:r>
              <a:rPr b="0" i="1" lang="en-US" sz="2200" spc="-1" strike="noStrike">
                <a:solidFill>
                  <a:srgbClr val="000000"/>
                </a:solidFill>
                <a:uFill>
                  <a:solidFill>
                    <a:srgbClr val="ffffff"/>
                  </a:solidFill>
                </a:uFill>
                <a:latin typeface="Arial"/>
              </a:rPr>
              <a:t>“You </a:t>
            </a:r>
            <a:r>
              <a:rPr b="1" i="1" lang="en-US" sz="2200" spc="-1" strike="noStrike">
                <a:solidFill>
                  <a:srgbClr val="000000"/>
                </a:solidFill>
                <a:uFill>
                  <a:solidFill>
                    <a:srgbClr val="ffffff"/>
                  </a:solidFill>
                </a:uFill>
                <a:latin typeface="Arial"/>
              </a:rPr>
              <a:t>have fallen </a:t>
            </a:r>
            <a:r>
              <a:rPr b="0" i="1" lang="en-US" sz="2200" spc="-1" strike="noStrike">
                <a:solidFill>
                  <a:srgbClr val="000000"/>
                </a:solidFill>
                <a:uFill>
                  <a:solidFill>
                    <a:srgbClr val="ffffff"/>
                  </a:solidFill>
                </a:uFill>
                <a:latin typeface="Arial"/>
              </a:rPr>
              <a:t>from grace”</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200" spc="-1" strike="noStrike">
                <a:solidFill>
                  <a:srgbClr val="d1282e"/>
                </a:solidFill>
                <a:uFill>
                  <a:solidFill>
                    <a:srgbClr val="ffffff"/>
                  </a:solidFill>
                </a:uFill>
                <a:latin typeface="Arial"/>
              </a:rPr>
              <a:t>Romans 3:25-26 </a:t>
            </a:r>
            <a:r>
              <a:rPr b="0" lang="en-US" sz="2200" spc="-1" strike="noStrike">
                <a:solidFill>
                  <a:srgbClr val="000000"/>
                </a:solidFill>
                <a:uFill>
                  <a:solidFill>
                    <a:srgbClr val="ffffff"/>
                  </a:solidFill>
                </a:uFill>
                <a:latin typeface="Arial"/>
              </a:rPr>
              <a:t>– God must </a:t>
            </a:r>
            <a:r>
              <a:rPr b="1" i="1" lang="en-US" sz="2200" spc="-1" strike="noStrike">
                <a:solidFill>
                  <a:srgbClr val="000000"/>
                </a:solidFill>
                <a:uFill>
                  <a:solidFill>
                    <a:srgbClr val="ffffff"/>
                  </a:solidFill>
                </a:uFill>
                <a:latin typeface="Arial"/>
              </a:rPr>
              <a:t>appear</a:t>
            </a:r>
            <a:r>
              <a:rPr b="0" lang="en-US" sz="2200" spc="-1" strike="noStrike">
                <a:solidFill>
                  <a:srgbClr val="000000"/>
                </a:solidFill>
                <a:uFill>
                  <a:solidFill>
                    <a:srgbClr val="ffffff"/>
                  </a:solidFill>
                </a:uFill>
                <a:latin typeface="Arial"/>
              </a:rPr>
              <a:t> fair at the cross!</a:t>
            </a:r>
            <a:endParaRPr b="1" lang="en-US" sz="2000" spc="-1" strike="noStrike">
              <a:solidFill>
                <a:srgbClr val="000000"/>
              </a:solidFill>
              <a:uFill>
                <a:solidFill>
                  <a:srgbClr val="ffffff"/>
                </a:solidFill>
              </a:uFill>
              <a:latin typeface="Arial"/>
            </a:endParaRPr>
          </a:p>
        </p:txBody>
      </p:sp>
      <p:sp>
        <p:nvSpPr>
          <p:cNvPr id="712" name="TextShape 3"/>
          <p:cNvSpPr txBox="1"/>
          <p:nvPr/>
        </p:nvSpPr>
        <p:spPr>
          <a:xfrm rot="16200000">
            <a:off x="8391600" y="4368600"/>
            <a:ext cx="986400" cy="364680"/>
          </a:xfrm>
          <a:prstGeom prst="rect">
            <a:avLst/>
          </a:prstGeom>
          <a:noFill/>
          <a:ln>
            <a:noFill/>
          </a:ln>
        </p:spPr>
        <p:txBody>
          <a:bodyPr anchor="ctr"/>
          <a:p>
            <a:pPr>
              <a:lnSpc>
                <a:spcPct val="100000"/>
              </a:lnSpc>
            </a:pPr>
            <a:fld id="{B17EB515-2751-4B98-96F1-77BC6739B2C7}"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2031" dur="indefinite" restart="never" nodeType="tmRoot">
          <p:childTnLst>
            <p:seq>
              <p:cTn id="2032" dur="indefinite" nodeType="mainSeq">
                <p:childTnLst>
                  <p:par>
                    <p:cTn id="2033" fill="hold">
                      <p:stCondLst>
                        <p:cond delay="indefinite"/>
                      </p:stCondLst>
                      <p:childTnLst>
                        <p:par>
                          <p:cTn id="2034" fill="hold">
                            <p:stCondLst>
                              <p:cond delay="0"/>
                            </p:stCondLst>
                            <p:childTnLst>
                              <p:par>
                                <p:cTn id="2035" nodeType="clickEffect" fill="hold" presetClass="entr" presetID="1">
                                  <p:stCondLst>
                                    <p:cond delay="0"/>
                                  </p:stCondLst>
                                  <p:childTnLst>
                                    <p:set>
                                      <p:cBhvr>
                                        <p:cTn id="2036" dur="1" fill="hold">
                                          <p:stCondLst>
                                            <p:cond delay="0"/>
                                          </p:stCondLst>
                                        </p:cTn>
                                        <p:tgtEl>
                                          <p:spTgt spid="711">
                                            <p:txEl>
                                              <p:pRg st="213" end="261"/>
                                            </p:txEl>
                                          </p:spTgt>
                                        </p:tgtEl>
                                        <p:attrNameLst>
                                          <p:attrName>style.visibility</p:attrName>
                                        </p:attrNameLst>
                                      </p:cBhvr>
                                      <p:to>
                                        <p:strVal val="visible"/>
                                      </p:to>
                                    </p:set>
                                  </p:childTnLst>
                                </p:cTn>
                              </p:par>
                            </p:childTnLst>
                          </p:cTn>
                        </p:par>
                      </p:childTnLst>
                    </p:cTn>
                  </p:par>
                  <p:par>
                    <p:cTn id="2037" fill="hold">
                      <p:stCondLst>
                        <p:cond delay="indefinite"/>
                      </p:stCondLst>
                      <p:childTnLst>
                        <p:par>
                          <p:cTn id="2038" fill="hold">
                            <p:stCondLst>
                              <p:cond delay="0"/>
                            </p:stCondLst>
                            <p:childTnLst>
                              <p:par>
                                <p:cTn id="2039" nodeType="clickEffect" fill="hold" presetClass="entr" presetID="1">
                                  <p:stCondLst>
                                    <p:cond delay="0"/>
                                  </p:stCondLst>
                                  <p:childTnLst>
                                    <p:set>
                                      <p:cBhvr>
                                        <p:cTn id="2040" dur="1" fill="hold">
                                          <p:stCondLst>
                                            <p:cond delay="0"/>
                                          </p:stCondLst>
                                        </p:cTn>
                                        <p:tgtEl>
                                          <p:spTgt spid="711">
                                            <p:txEl>
                                              <p:pRg st="261" end="336"/>
                                            </p:txEl>
                                          </p:spTgt>
                                        </p:tgtEl>
                                        <p:attrNameLst>
                                          <p:attrName>style.visibility</p:attrName>
                                        </p:attrNameLst>
                                      </p:cBhvr>
                                      <p:to>
                                        <p:strVal val="visible"/>
                                      </p:to>
                                    </p:set>
                                  </p:childTnLst>
                                </p:cTn>
                              </p:par>
                            </p:childTnLst>
                          </p:cTn>
                        </p:par>
                      </p:childTnLst>
                    </p:cTn>
                  </p:par>
                  <p:par>
                    <p:cTn id="2041" fill="hold">
                      <p:stCondLst>
                        <p:cond delay="indefinite"/>
                      </p:stCondLst>
                      <p:childTnLst>
                        <p:par>
                          <p:cTn id="2042" fill="hold">
                            <p:stCondLst>
                              <p:cond delay="0"/>
                            </p:stCondLst>
                            <p:childTnLst>
                              <p:par>
                                <p:cTn id="2043" nodeType="clickEffect" fill="hold" presetClass="entr" presetID="1">
                                  <p:stCondLst>
                                    <p:cond delay="0"/>
                                  </p:stCondLst>
                                  <p:childTnLst>
                                    <p:set>
                                      <p:cBhvr>
                                        <p:cTn id="2044" dur="1" fill="hold">
                                          <p:stCondLst>
                                            <p:cond delay="0"/>
                                          </p:stCondLst>
                                        </p:cTn>
                                        <p:tgtEl>
                                          <p:spTgt spid="711">
                                            <p:txEl>
                                              <p:pRg st="336" end="421"/>
                                            </p:txEl>
                                          </p:spTgt>
                                        </p:tgtEl>
                                        <p:attrNameLst>
                                          <p:attrName>style.visibility</p:attrName>
                                        </p:attrNameLst>
                                      </p:cBhvr>
                                      <p:to>
                                        <p:strVal val="visible"/>
                                      </p:to>
                                    </p:set>
                                  </p:childTnLst>
                                </p:cTn>
                              </p:par>
                            </p:childTnLst>
                          </p:cTn>
                        </p:par>
                      </p:childTnLst>
                    </p:cTn>
                  </p:par>
                  <p:par>
                    <p:cTn id="2045" fill="hold">
                      <p:stCondLst>
                        <p:cond delay="indefinite"/>
                      </p:stCondLst>
                      <p:childTnLst>
                        <p:par>
                          <p:cTn id="2046" fill="hold">
                            <p:stCondLst>
                              <p:cond delay="0"/>
                            </p:stCondLst>
                            <p:childTnLst>
                              <p:par>
                                <p:cTn id="2047" nodeType="clickEffect" fill="hold" presetClass="entr" presetID="1">
                                  <p:stCondLst>
                                    <p:cond delay="0"/>
                                  </p:stCondLst>
                                  <p:childTnLst>
                                    <p:set>
                                      <p:cBhvr>
                                        <p:cTn id="2048" dur="1" fill="hold">
                                          <p:stCondLst>
                                            <p:cond delay="0"/>
                                          </p:stCondLst>
                                        </p:cTn>
                                        <p:tgtEl>
                                          <p:spTgt spid="711">
                                            <p:txEl>
                                              <p:pRg st="421" end="481"/>
                                            </p:txEl>
                                          </p:spTgt>
                                        </p:tgtEl>
                                        <p:attrNameLst>
                                          <p:attrName>style.visibility</p:attrName>
                                        </p:attrNameLst>
                                      </p:cBhvr>
                                      <p:to>
                                        <p:strVal val="visible"/>
                                      </p:to>
                                    </p:set>
                                  </p:childTnLst>
                                </p:cTn>
                              </p:par>
                            </p:childTnLst>
                          </p:cTn>
                        </p:par>
                      </p:childTnLst>
                    </p:cTn>
                  </p:par>
                  <p:par>
                    <p:cTn id="2049" fill="hold">
                      <p:stCondLst>
                        <p:cond delay="indefinite"/>
                      </p:stCondLst>
                      <p:childTnLst>
                        <p:par>
                          <p:cTn id="2050" fill="hold">
                            <p:stCondLst>
                              <p:cond delay="0"/>
                            </p:stCondLst>
                            <p:childTnLst>
                              <p:par>
                                <p:cTn id="2051" nodeType="clickEffect" fill="hold" presetClass="entr" presetID="1">
                                  <p:stCondLst>
                                    <p:cond delay="0"/>
                                  </p:stCondLst>
                                  <p:childTnLst>
                                    <p:set>
                                      <p:cBhvr>
                                        <p:cTn id="2052" dur="1" fill="hold">
                                          <p:stCondLst>
                                            <p:cond delay="0"/>
                                          </p:stCondLst>
                                        </p:cTn>
                                        <p:tgtEl>
                                          <p:spTgt spid="711">
                                            <p:txEl>
                                              <p:pRg st="481" end="526"/>
                                            </p:txEl>
                                          </p:spTgt>
                                        </p:tgtEl>
                                        <p:attrNameLst>
                                          <p:attrName>style.visibility</p:attrName>
                                        </p:attrNameLst>
                                      </p:cBhvr>
                                      <p:to>
                                        <p:strVal val="visible"/>
                                      </p:to>
                                    </p:set>
                                  </p:childTnLst>
                                </p:cTn>
                              </p:par>
                            </p:childTnLst>
                          </p:cTn>
                        </p:par>
                      </p:childTnLst>
                    </p:cTn>
                  </p:par>
                  <p:par>
                    <p:cTn id="2053" fill="hold">
                      <p:stCondLst>
                        <p:cond delay="indefinite"/>
                      </p:stCondLst>
                      <p:childTnLst>
                        <p:par>
                          <p:cTn id="2054" fill="hold">
                            <p:stCondLst>
                              <p:cond delay="0"/>
                            </p:stCondLst>
                            <p:childTnLst>
                              <p:par>
                                <p:cTn id="2055" nodeType="clickEffect" fill="hold" presetClass="entr" presetID="1">
                                  <p:stCondLst>
                                    <p:cond delay="0"/>
                                  </p:stCondLst>
                                  <p:childTnLst>
                                    <p:set>
                                      <p:cBhvr>
                                        <p:cTn id="2056" dur="1" fill="hold">
                                          <p:stCondLst>
                                            <p:cond delay="0"/>
                                          </p:stCondLst>
                                        </p:cTn>
                                        <p:tgtEl>
                                          <p:spTgt spid="711">
                                            <p:txEl>
                                              <p:pRg st="526" end="57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3"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Conclusion</a:t>
            </a:r>
            <a:endParaRPr b="0" lang="en-US" sz="1800" spc="-1" strike="noStrike">
              <a:solidFill>
                <a:srgbClr val="000000"/>
              </a:solidFill>
              <a:uFill>
                <a:solidFill>
                  <a:srgbClr val="ffffff"/>
                </a:solidFill>
              </a:uFill>
              <a:latin typeface="Arial"/>
            </a:endParaRPr>
          </a:p>
        </p:txBody>
      </p:sp>
      <p:sp>
        <p:nvSpPr>
          <p:cNvPr id="714"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arabicPeriod"/>
            </a:pPr>
            <a:r>
              <a:rPr b="1" lang="en-US" sz="2400" spc="-1" strike="noStrike">
                <a:solidFill>
                  <a:srgbClr val="000000"/>
                </a:solidFill>
                <a:uFill>
                  <a:solidFill>
                    <a:srgbClr val="ffffff"/>
                  </a:solidFill>
                </a:uFill>
                <a:latin typeface="Arial"/>
              </a:rPr>
              <a:t>Calvinism flatly contradicts multiple Bible passages.</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rabicPeriod"/>
            </a:pPr>
            <a:r>
              <a:rPr b="1" lang="en-US" sz="2400" spc="-1" strike="noStrike">
                <a:solidFill>
                  <a:srgbClr val="000000"/>
                </a:solidFill>
                <a:uFill>
                  <a:solidFill>
                    <a:srgbClr val="ffffff"/>
                  </a:solidFill>
                </a:uFill>
                <a:latin typeface="Arial"/>
              </a:rPr>
              <a:t>Calvinism requires prejudicial interpretation.</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rabicPeriod"/>
            </a:pPr>
            <a:r>
              <a:rPr b="1" lang="en-US" sz="2400" spc="-1" strike="noStrike">
                <a:solidFill>
                  <a:srgbClr val="000000"/>
                </a:solidFill>
                <a:uFill>
                  <a:solidFill>
                    <a:srgbClr val="ffffff"/>
                  </a:solidFill>
                </a:uFill>
                <a:latin typeface="Arial"/>
              </a:rPr>
              <a:t>Calvinism </a:t>
            </a:r>
            <a:r>
              <a:rPr b="1" lang="en-US" sz="2400" spc="-1" strike="noStrike" u="sng">
                <a:solidFill>
                  <a:srgbClr val="000000"/>
                </a:solidFill>
                <a:uFill>
                  <a:solidFill>
                    <a:srgbClr val="ffffff"/>
                  </a:solidFill>
                </a:uFill>
                <a:latin typeface="Arial"/>
              </a:rPr>
              <a:t>blasphemes God</a:t>
            </a:r>
            <a:r>
              <a:rPr b="1"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lvl="1" marL="684360" indent="-337680">
              <a:lnSpc>
                <a:spcPct val="100000"/>
              </a:lnSpc>
              <a:buClr>
                <a:srgbClr val="d1282e"/>
              </a:buClr>
              <a:buFont typeface="Arial"/>
              <a:buChar char="•"/>
            </a:pPr>
            <a:r>
              <a:rPr b="0" lang="en-US" sz="1800" spc="-1" strike="noStrike">
                <a:solidFill>
                  <a:srgbClr val="000000"/>
                </a:solidFill>
                <a:uFill>
                  <a:solidFill>
                    <a:srgbClr val="ffffff"/>
                  </a:solidFill>
                </a:uFill>
                <a:latin typeface="Arial"/>
              </a:rPr>
              <a:t>Makes God the originator of sin.</a:t>
            </a:r>
            <a:endParaRPr b="0" lang="en-US" sz="1800" spc="-1" strike="noStrike">
              <a:solidFill>
                <a:srgbClr val="000000"/>
              </a:solidFill>
              <a:uFill>
                <a:solidFill>
                  <a:srgbClr val="ffffff"/>
                </a:solidFill>
              </a:uFill>
              <a:latin typeface="Arial"/>
            </a:endParaRPr>
          </a:p>
          <a:p>
            <a:pPr lvl="1" marL="684360" indent="-337680">
              <a:lnSpc>
                <a:spcPct val="100000"/>
              </a:lnSpc>
              <a:buClr>
                <a:srgbClr val="d1282e"/>
              </a:buClr>
              <a:buFont typeface="Arial"/>
              <a:buChar char="•"/>
            </a:pPr>
            <a:r>
              <a:rPr b="0" lang="en-US" sz="1800" spc="-1" strike="noStrike">
                <a:solidFill>
                  <a:srgbClr val="000000"/>
                </a:solidFill>
                <a:uFill>
                  <a:solidFill>
                    <a:srgbClr val="ffffff"/>
                  </a:solidFill>
                </a:uFill>
                <a:latin typeface="Arial"/>
              </a:rPr>
              <a:t>Teaches that God will punish us for His choice.</a:t>
            </a:r>
            <a:endParaRPr b="0" lang="en-US" sz="1800" spc="-1" strike="noStrike">
              <a:solidFill>
                <a:srgbClr val="000000"/>
              </a:solidFill>
              <a:uFill>
                <a:solidFill>
                  <a:srgbClr val="ffffff"/>
                </a:solidFill>
              </a:uFill>
              <a:latin typeface="Arial"/>
            </a:endParaRPr>
          </a:p>
          <a:p>
            <a:pPr lvl="1" marL="684360" indent="-337680">
              <a:lnSpc>
                <a:spcPct val="100000"/>
              </a:lnSpc>
              <a:buClr>
                <a:srgbClr val="d1282e"/>
              </a:buClr>
              <a:buFont typeface="Arial"/>
              <a:buChar char="•"/>
            </a:pPr>
            <a:r>
              <a:rPr b="0" lang="en-US" sz="1800" spc="-1" strike="noStrike">
                <a:solidFill>
                  <a:srgbClr val="000000"/>
                </a:solidFill>
                <a:uFill>
                  <a:solidFill>
                    <a:srgbClr val="ffffff"/>
                  </a:solidFill>
                </a:uFill>
                <a:latin typeface="Arial"/>
              </a:rPr>
              <a:t>Makes God unjust in the highest order – unjustness He condemns in us.</a:t>
            </a:r>
            <a:endParaRPr b="0" lang="en-US" sz="1800" spc="-1" strike="noStrike">
              <a:solidFill>
                <a:srgbClr val="000000"/>
              </a:solidFill>
              <a:uFill>
                <a:solidFill>
                  <a:srgbClr val="ffffff"/>
                </a:solidFill>
              </a:uFill>
              <a:latin typeface="Arial"/>
            </a:endParaRPr>
          </a:p>
          <a:p>
            <a:pPr lvl="1" marL="684360" indent="-337680">
              <a:lnSpc>
                <a:spcPct val="100000"/>
              </a:lnSpc>
              <a:buClr>
                <a:srgbClr val="d1282e"/>
              </a:buClr>
              <a:buFont typeface="Arial"/>
              <a:buChar char="•"/>
            </a:pPr>
            <a:r>
              <a:rPr b="0" lang="en-US" sz="1800" spc="-1" strike="noStrike">
                <a:solidFill>
                  <a:srgbClr val="000000"/>
                </a:solidFill>
                <a:uFill>
                  <a:solidFill>
                    <a:srgbClr val="ffffff"/>
                  </a:solidFill>
                </a:uFill>
                <a:latin typeface="Arial"/>
              </a:rPr>
              <a:t>Admits God failed to demonstrate His justness (</a:t>
            </a:r>
            <a:r>
              <a:rPr b="1" lang="en-US" sz="1800" spc="-1" strike="noStrike">
                <a:solidFill>
                  <a:srgbClr val="d1282e"/>
                </a:solidFill>
                <a:uFill>
                  <a:solidFill>
                    <a:srgbClr val="ffffff"/>
                  </a:solidFill>
                </a:uFill>
                <a:latin typeface="Arial"/>
              </a:rPr>
              <a:t>Romans 3:25-26</a:t>
            </a:r>
            <a:r>
              <a:rPr b="0" lang="en-US" sz="18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rabicPeriod"/>
            </a:pPr>
            <a:r>
              <a:rPr b="1" lang="en-US" sz="2400" spc="-1" strike="noStrike">
                <a:solidFill>
                  <a:srgbClr val="000000"/>
                </a:solidFill>
                <a:uFill>
                  <a:solidFill>
                    <a:srgbClr val="ffffff"/>
                  </a:solidFill>
                </a:uFill>
                <a:latin typeface="Arial"/>
              </a:rPr>
              <a:t>Calvinism </a:t>
            </a:r>
            <a:r>
              <a:rPr b="1" lang="en-US" sz="2400" spc="-1" strike="noStrike" u="sng">
                <a:solidFill>
                  <a:srgbClr val="000000"/>
                </a:solidFill>
                <a:uFill>
                  <a:solidFill>
                    <a:srgbClr val="ffffff"/>
                  </a:solidFill>
                </a:uFill>
                <a:latin typeface="Arial"/>
              </a:rPr>
              <a:t>perverts the plan of salvation</a:t>
            </a:r>
            <a:r>
              <a:rPr b="1"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lvl="1" marL="684360" indent="-337680">
              <a:lnSpc>
                <a:spcPct val="100000"/>
              </a:lnSpc>
              <a:buClr>
                <a:srgbClr val="d1282e"/>
              </a:buClr>
              <a:buFont typeface="Arial"/>
              <a:buChar char="•"/>
            </a:pPr>
            <a:r>
              <a:rPr b="0" lang="en-US" sz="1800" spc="-1" strike="noStrike">
                <a:solidFill>
                  <a:srgbClr val="000000"/>
                </a:solidFill>
                <a:uFill>
                  <a:solidFill>
                    <a:srgbClr val="ffffff"/>
                  </a:solidFill>
                </a:uFill>
                <a:latin typeface="Arial"/>
              </a:rPr>
              <a:t>Denies the purpose and command of baptism.</a:t>
            </a:r>
            <a:endParaRPr b="0" lang="en-US" sz="1800" spc="-1" strike="noStrike">
              <a:solidFill>
                <a:srgbClr val="000000"/>
              </a:solidFill>
              <a:uFill>
                <a:solidFill>
                  <a:srgbClr val="ffffff"/>
                </a:solidFill>
              </a:uFill>
              <a:latin typeface="Arial"/>
            </a:endParaRPr>
          </a:p>
          <a:p>
            <a:pPr lvl="1" marL="684360" indent="-337680">
              <a:lnSpc>
                <a:spcPct val="100000"/>
              </a:lnSpc>
              <a:buClr>
                <a:srgbClr val="d1282e"/>
              </a:buClr>
              <a:buFont typeface="Arial"/>
              <a:buChar char="•"/>
            </a:pPr>
            <a:r>
              <a:rPr b="0" lang="en-US" sz="1800" spc="-1" strike="noStrike">
                <a:solidFill>
                  <a:srgbClr val="000000"/>
                </a:solidFill>
                <a:uFill>
                  <a:solidFill>
                    <a:srgbClr val="ffffff"/>
                  </a:solidFill>
                </a:uFill>
                <a:latin typeface="Arial"/>
              </a:rPr>
              <a:t>Excuses our disobedience, and leaves us vulnerable to judgment.</a:t>
            </a:r>
            <a:endParaRPr b="0" lang="en-US" sz="18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rabicPeriod"/>
            </a:pPr>
            <a:r>
              <a:rPr b="1" lang="en-US" sz="2400" spc="-1" strike="noStrike">
                <a:solidFill>
                  <a:srgbClr val="000000"/>
                </a:solidFill>
                <a:uFill>
                  <a:solidFill>
                    <a:srgbClr val="ffffff"/>
                  </a:solidFill>
                </a:uFill>
                <a:latin typeface="Arial"/>
              </a:rPr>
              <a:t>Incidental:  Rejected by the early church until Augustine.</a:t>
            </a:r>
            <a:endParaRPr b="1" lang="en-US" sz="2000" spc="-1" strike="noStrike">
              <a:solidFill>
                <a:srgbClr val="000000"/>
              </a:solidFill>
              <a:uFill>
                <a:solidFill>
                  <a:srgbClr val="ffffff"/>
                </a:solidFill>
              </a:uFill>
              <a:latin typeface="Arial"/>
            </a:endParaRPr>
          </a:p>
        </p:txBody>
      </p:sp>
      <p:sp>
        <p:nvSpPr>
          <p:cNvPr id="715" name="TextShape 3"/>
          <p:cNvSpPr txBox="1"/>
          <p:nvPr/>
        </p:nvSpPr>
        <p:spPr>
          <a:xfrm rot="16200000">
            <a:off x="8391600" y="4368600"/>
            <a:ext cx="986400" cy="364680"/>
          </a:xfrm>
          <a:prstGeom prst="rect">
            <a:avLst/>
          </a:prstGeom>
          <a:noFill/>
          <a:ln>
            <a:noFill/>
          </a:ln>
        </p:spPr>
        <p:txBody>
          <a:bodyPr anchor="ctr"/>
          <a:p>
            <a:pPr>
              <a:lnSpc>
                <a:spcPct val="100000"/>
              </a:lnSpc>
            </a:pPr>
            <a:fld id="{84B3C7A2-32ED-403B-B158-2F8D196C2D8B}"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2057" dur="indefinite" restart="never" nodeType="tmRoot">
          <p:childTnLst>
            <p:seq>
              <p:cTn id="2058" dur="indefinite" nodeType="mainSeq">
                <p:childTnLst>
                  <p:par>
                    <p:cTn id="2059" fill="hold">
                      <p:stCondLst>
                        <p:cond delay="indefinite"/>
                      </p:stCondLst>
                      <p:childTnLst>
                        <p:par>
                          <p:cTn id="2060" fill="hold">
                            <p:stCondLst>
                              <p:cond delay="0"/>
                            </p:stCondLst>
                            <p:childTnLst>
                              <p:par>
                                <p:cTn id="2061" nodeType="clickEffect" fill="hold" presetClass="entr" presetID="1">
                                  <p:stCondLst>
                                    <p:cond delay="0"/>
                                  </p:stCondLst>
                                  <p:childTnLst>
                                    <p:set>
                                      <p:cBhvr>
                                        <p:cTn id="2062" dur="1" fill="hold">
                                          <p:stCondLst>
                                            <p:cond delay="0"/>
                                          </p:stCondLst>
                                        </p:cTn>
                                        <p:tgtEl>
                                          <p:spTgt spid="714">
                                            <p:txEl>
                                              <p:pRg st="0" end="54"/>
                                            </p:txEl>
                                          </p:spTgt>
                                        </p:tgtEl>
                                        <p:attrNameLst>
                                          <p:attrName>style.visibility</p:attrName>
                                        </p:attrNameLst>
                                      </p:cBhvr>
                                      <p:to>
                                        <p:strVal val="visible"/>
                                      </p:to>
                                    </p:set>
                                  </p:childTnLst>
                                </p:cTn>
                              </p:par>
                            </p:childTnLst>
                          </p:cTn>
                        </p:par>
                      </p:childTnLst>
                    </p:cTn>
                  </p:par>
                  <p:par>
                    <p:cTn id="2063" fill="hold">
                      <p:stCondLst>
                        <p:cond delay="indefinite"/>
                      </p:stCondLst>
                      <p:childTnLst>
                        <p:par>
                          <p:cTn id="2064" fill="hold">
                            <p:stCondLst>
                              <p:cond delay="0"/>
                            </p:stCondLst>
                            <p:childTnLst>
                              <p:par>
                                <p:cTn id="2065" nodeType="clickEffect" fill="hold" presetClass="entr" presetID="1">
                                  <p:stCondLst>
                                    <p:cond delay="0"/>
                                  </p:stCondLst>
                                  <p:childTnLst>
                                    <p:set>
                                      <p:cBhvr>
                                        <p:cTn id="2066" dur="1" fill="hold">
                                          <p:stCondLst>
                                            <p:cond delay="0"/>
                                          </p:stCondLst>
                                        </p:cTn>
                                        <p:tgtEl>
                                          <p:spTgt spid="714">
                                            <p:txEl>
                                              <p:pRg st="54" end="101"/>
                                            </p:txEl>
                                          </p:spTgt>
                                        </p:tgtEl>
                                        <p:attrNameLst>
                                          <p:attrName>style.visibility</p:attrName>
                                        </p:attrNameLst>
                                      </p:cBhvr>
                                      <p:to>
                                        <p:strVal val="visible"/>
                                      </p:to>
                                    </p:set>
                                  </p:childTnLst>
                                </p:cTn>
                              </p:par>
                            </p:childTnLst>
                          </p:cTn>
                        </p:par>
                      </p:childTnLst>
                    </p:cTn>
                  </p:par>
                  <p:par>
                    <p:cTn id="2067" fill="hold">
                      <p:stCondLst>
                        <p:cond delay="indefinite"/>
                      </p:stCondLst>
                      <p:childTnLst>
                        <p:par>
                          <p:cTn id="2068" fill="hold">
                            <p:stCondLst>
                              <p:cond delay="0"/>
                            </p:stCondLst>
                            <p:childTnLst>
                              <p:par>
                                <p:cTn id="2069" nodeType="clickEffect" fill="hold" presetClass="entr" presetID="1">
                                  <p:stCondLst>
                                    <p:cond delay="0"/>
                                  </p:stCondLst>
                                  <p:childTnLst>
                                    <p:set>
                                      <p:cBhvr>
                                        <p:cTn id="2070" dur="1" fill="hold">
                                          <p:stCondLst>
                                            <p:cond delay="0"/>
                                          </p:stCondLst>
                                        </p:cTn>
                                        <p:tgtEl>
                                          <p:spTgt spid="714">
                                            <p:txEl>
                                              <p:pRg st="101" end="127"/>
                                            </p:txEl>
                                          </p:spTgt>
                                        </p:tgtEl>
                                        <p:attrNameLst>
                                          <p:attrName>style.visibility</p:attrName>
                                        </p:attrNameLst>
                                      </p:cBhvr>
                                      <p:to>
                                        <p:strVal val="visible"/>
                                      </p:to>
                                    </p:set>
                                  </p:childTnLst>
                                </p:cTn>
                              </p:par>
                              <p:par>
                                <p:cTn id="2071" nodeType="withEffect" fill="hold" presetClass="entr" presetID="1">
                                  <p:stCondLst>
                                    <p:cond delay="0"/>
                                  </p:stCondLst>
                                  <p:childTnLst>
                                    <p:set>
                                      <p:cBhvr>
                                        <p:cTn id="2072" dur="1" fill="hold">
                                          <p:stCondLst>
                                            <p:cond delay="0"/>
                                          </p:stCondLst>
                                        </p:cTn>
                                        <p:tgtEl>
                                          <p:spTgt spid="714">
                                            <p:txEl>
                                              <p:pRg st="127" end="160"/>
                                            </p:txEl>
                                          </p:spTgt>
                                        </p:tgtEl>
                                        <p:attrNameLst>
                                          <p:attrName>style.visibility</p:attrName>
                                        </p:attrNameLst>
                                      </p:cBhvr>
                                      <p:to>
                                        <p:strVal val="visible"/>
                                      </p:to>
                                    </p:set>
                                  </p:childTnLst>
                                </p:cTn>
                              </p:par>
                              <p:par>
                                <p:cTn id="2073" nodeType="withEffect" fill="hold" presetClass="entr" presetID="1">
                                  <p:stCondLst>
                                    <p:cond delay="0"/>
                                  </p:stCondLst>
                                  <p:childTnLst>
                                    <p:set>
                                      <p:cBhvr>
                                        <p:cTn id="2074" dur="1" fill="hold">
                                          <p:stCondLst>
                                            <p:cond delay="0"/>
                                          </p:stCondLst>
                                        </p:cTn>
                                        <p:tgtEl>
                                          <p:spTgt spid="714">
                                            <p:txEl>
                                              <p:pRg st="160" end="208"/>
                                            </p:txEl>
                                          </p:spTgt>
                                        </p:tgtEl>
                                        <p:attrNameLst>
                                          <p:attrName>style.visibility</p:attrName>
                                        </p:attrNameLst>
                                      </p:cBhvr>
                                      <p:to>
                                        <p:strVal val="visible"/>
                                      </p:to>
                                    </p:set>
                                  </p:childTnLst>
                                </p:cTn>
                              </p:par>
                              <p:par>
                                <p:cTn id="2075" nodeType="withEffect" fill="hold" presetClass="entr" presetID="1">
                                  <p:stCondLst>
                                    <p:cond delay="0"/>
                                  </p:stCondLst>
                                  <p:childTnLst>
                                    <p:set>
                                      <p:cBhvr>
                                        <p:cTn id="2076" dur="1" fill="hold">
                                          <p:stCondLst>
                                            <p:cond delay="0"/>
                                          </p:stCondLst>
                                        </p:cTn>
                                        <p:tgtEl>
                                          <p:spTgt spid="714">
                                            <p:txEl>
                                              <p:pRg st="208" end="278"/>
                                            </p:txEl>
                                          </p:spTgt>
                                        </p:tgtEl>
                                        <p:attrNameLst>
                                          <p:attrName>style.visibility</p:attrName>
                                        </p:attrNameLst>
                                      </p:cBhvr>
                                      <p:to>
                                        <p:strVal val="visible"/>
                                      </p:to>
                                    </p:set>
                                  </p:childTnLst>
                                </p:cTn>
                              </p:par>
                              <p:par>
                                <p:cTn id="2077" nodeType="withEffect" fill="hold" presetClass="entr" presetID="1">
                                  <p:stCondLst>
                                    <p:cond delay="0"/>
                                  </p:stCondLst>
                                  <p:childTnLst>
                                    <p:set>
                                      <p:cBhvr>
                                        <p:cTn id="2078" dur="1" fill="hold">
                                          <p:stCondLst>
                                            <p:cond delay="0"/>
                                          </p:stCondLst>
                                        </p:cTn>
                                        <p:tgtEl>
                                          <p:spTgt spid="714">
                                            <p:txEl>
                                              <p:pRg st="278" end="342"/>
                                            </p:txEl>
                                          </p:spTgt>
                                        </p:tgtEl>
                                        <p:attrNameLst>
                                          <p:attrName>style.visibility</p:attrName>
                                        </p:attrNameLst>
                                      </p:cBhvr>
                                      <p:to>
                                        <p:strVal val="visible"/>
                                      </p:to>
                                    </p:set>
                                  </p:childTnLst>
                                </p:cTn>
                              </p:par>
                            </p:childTnLst>
                          </p:cTn>
                        </p:par>
                      </p:childTnLst>
                    </p:cTn>
                  </p:par>
                  <p:par>
                    <p:cTn id="2079" fill="hold">
                      <p:stCondLst>
                        <p:cond delay="indefinite"/>
                      </p:stCondLst>
                      <p:childTnLst>
                        <p:par>
                          <p:cTn id="2080" fill="hold">
                            <p:stCondLst>
                              <p:cond delay="0"/>
                            </p:stCondLst>
                            <p:childTnLst>
                              <p:par>
                                <p:cTn id="2081" nodeType="clickEffect" fill="hold" presetClass="entr" presetID="1">
                                  <p:stCondLst>
                                    <p:cond delay="0"/>
                                  </p:stCondLst>
                                  <p:childTnLst>
                                    <p:set>
                                      <p:cBhvr>
                                        <p:cTn id="2082" dur="1" fill="hold">
                                          <p:stCondLst>
                                            <p:cond delay="0"/>
                                          </p:stCondLst>
                                        </p:cTn>
                                        <p:tgtEl>
                                          <p:spTgt spid="714">
                                            <p:txEl>
                                              <p:pRg st="342" end="384"/>
                                            </p:txEl>
                                          </p:spTgt>
                                        </p:tgtEl>
                                        <p:attrNameLst>
                                          <p:attrName>style.visibility</p:attrName>
                                        </p:attrNameLst>
                                      </p:cBhvr>
                                      <p:to>
                                        <p:strVal val="visible"/>
                                      </p:to>
                                    </p:set>
                                  </p:childTnLst>
                                </p:cTn>
                              </p:par>
                              <p:par>
                                <p:cTn id="2083" nodeType="withEffect" fill="hold" presetClass="entr" presetID="1">
                                  <p:stCondLst>
                                    <p:cond delay="0"/>
                                  </p:stCondLst>
                                  <p:childTnLst>
                                    <p:set>
                                      <p:cBhvr>
                                        <p:cTn id="2084" dur="1" fill="hold">
                                          <p:stCondLst>
                                            <p:cond delay="0"/>
                                          </p:stCondLst>
                                        </p:cTn>
                                        <p:tgtEl>
                                          <p:spTgt spid="714">
                                            <p:txEl>
                                              <p:pRg st="384" end="427"/>
                                            </p:txEl>
                                          </p:spTgt>
                                        </p:tgtEl>
                                        <p:attrNameLst>
                                          <p:attrName>style.visibility</p:attrName>
                                        </p:attrNameLst>
                                      </p:cBhvr>
                                      <p:to>
                                        <p:strVal val="visible"/>
                                      </p:to>
                                    </p:set>
                                  </p:childTnLst>
                                </p:cTn>
                              </p:par>
                              <p:par>
                                <p:cTn id="2085" nodeType="withEffect" fill="hold" presetClass="entr" presetID="1">
                                  <p:stCondLst>
                                    <p:cond delay="0"/>
                                  </p:stCondLst>
                                  <p:childTnLst>
                                    <p:set>
                                      <p:cBhvr>
                                        <p:cTn id="2086" dur="1" fill="hold">
                                          <p:stCondLst>
                                            <p:cond delay="0"/>
                                          </p:stCondLst>
                                        </p:cTn>
                                        <p:tgtEl>
                                          <p:spTgt spid="714">
                                            <p:txEl>
                                              <p:pRg st="427" end="491"/>
                                            </p:txEl>
                                          </p:spTgt>
                                        </p:tgtEl>
                                        <p:attrNameLst>
                                          <p:attrName>style.visibility</p:attrName>
                                        </p:attrNameLst>
                                      </p:cBhvr>
                                      <p:to>
                                        <p:strVal val="visible"/>
                                      </p:to>
                                    </p:set>
                                  </p:childTnLst>
                                </p:cTn>
                              </p:par>
                            </p:childTnLst>
                          </p:cTn>
                        </p:par>
                      </p:childTnLst>
                    </p:cTn>
                  </p:par>
                  <p:par>
                    <p:cTn id="2087" fill="hold">
                      <p:stCondLst>
                        <p:cond delay="indefinite"/>
                      </p:stCondLst>
                      <p:childTnLst>
                        <p:par>
                          <p:cTn id="2088" fill="hold">
                            <p:stCondLst>
                              <p:cond delay="0"/>
                            </p:stCondLst>
                            <p:childTnLst>
                              <p:par>
                                <p:cTn id="2089" nodeType="clickEffect" fill="hold" presetClass="entr" presetID="1">
                                  <p:stCondLst>
                                    <p:cond delay="0"/>
                                  </p:stCondLst>
                                  <p:childTnLst>
                                    <p:set>
                                      <p:cBhvr>
                                        <p:cTn id="2090" dur="1" fill="hold">
                                          <p:stCondLst>
                                            <p:cond delay="0"/>
                                          </p:stCondLst>
                                        </p:cTn>
                                        <p:tgtEl>
                                          <p:spTgt spid="714">
                                            <p:txEl>
                                              <p:pRg st="491" end="55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6"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References</a:t>
            </a:r>
            <a:endParaRPr b="0" lang="en-US" sz="1800" spc="-1" strike="noStrike">
              <a:solidFill>
                <a:srgbClr val="000000"/>
              </a:solidFill>
              <a:uFill>
                <a:solidFill>
                  <a:srgbClr val="ffffff"/>
                </a:solidFill>
              </a:uFill>
              <a:latin typeface="Arial"/>
            </a:endParaRPr>
          </a:p>
        </p:txBody>
      </p:sp>
      <p:sp>
        <p:nvSpPr>
          <p:cNvPr id="717" name="TextShape 2"/>
          <p:cNvSpPr txBox="1"/>
          <p:nvPr/>
        </p:nvSpPr>
        <p:spPr>
          <a:xfrm>
            <a:off x="457200" y="617400"/>
            <a:ext cx="8229240" cy="4320360"/>
          </a:xfrm>
          <a:prstGeom prst="rect">
            <a:avLst/>
          </a:prstGeom>
          <a:noFill/>
          <a:ln>
            <a:noFill/>
          </a:ln>
        </p:spPr>
        <p:txBody>
          <a:bodyPr/>
          <a:p>
            <a:pPr marL="230040" indent="-229680">
              <a:lnSpc>
                <a:spcPct val="100000"/>
              </a:lnSpc>
              <a:buClr>
                <a:srgbClr val="000000"/>
              </a:buClr>
              <a:buFont typeface="Arial"/>
              <a:buChar char="•"/>
            </a:pPr>
            <a:r>
              <a:rPr b="0" lang="en-US" sz="1800" spc="-1" strike="noStrike">
                <a:solidFill>
                  <a:srgbClr val="000000"/>
                </a:solidFill>
                <a:uFill>
                  <a:solidFill>
                    <a:srgbClr val="ffffff"/>
                  </a:solidFill>
                </a:uFill>
                <a:latin typeface="Arial"/>
              </a:rPr>
              <a:t>Brents, T. W., </a:t>
            </a:r>
            <a:r>
              <a:rPr b="1" i="1" lang="en-US" sz="1800" spc="-1" strike="noStrike">
                <a:solidFill>
                  <a:srgbClr val="000000"/>
                </a:solidFill>
                <a:uFill>
                  <a:solidFill>
                    <a:srgbClr val="ffffff"/>
                  </a:solidFill>
                </a:uFill>
                <a:latin typeface="Arial"/>
              </a:rPr>
              <a:t>The Gospel Plan of Salvation</a:t>
            </a:r>
            <a:r>
              <a:rPr b="0" lang="en-US" sz="1800" spc="-1" strike="noStrike">
                <a:solidFill>
                  <a:srgbClr val="000000"/>
                </a:solidFill>
                <a:uFill>
                  <a:solidFill>
                    <a:srgbClr val="ffffff"/>
                  </a:solidFill>
                </a:uFill>
                <a:latin typeface="Arial"/>
              </a:rPr>
              <a:t>, 1874.  Reprinted: 17</a:t>
            </a:r>
            <a:r>
              <a:rPr b="0" lang="en-US" sz="1800" spc="-1" strike="noStrike" baseline="30000">
                <a:solidFill>
                  <a:srgbClr val="000000"/>
                </a:solidFill>
                <a:uFill>
                  <a:solidFill>
                    <a:srgbClr val="ffffff"/>
                  </a:solidFill>
                </a:uFill>
                <a:latin typeface="Arial"/>
              </a:rPr>
              <a:t>th</a:t>
            </a:r>
            <a:r>
              <a:rPr b="0" lang="en-US" sz="1800" spc="-1" strike="noStrike">
                <a:solidFill>
                  <a:srgbClr val="000000"/>
                </a:solidFill>
                <a:uFill>
                  <a:solidFill>
                    <a:srgbClr val="ffffff"/>
                  </a:solidFill>
                </a:uFill>
                <a:latin typeface="Arial"/>
              </a:rPr>
              <a:t> Edition, Guardian of Truth Foundation, Bowling Green, Kentucky, 1987.</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1800" spc="-1" strike="noStrike">
                <a:solidFill>
                  <a:srgbClr val="000000"/>
                </a:solidFill>
                <a:uFill>
                  <a:solidFill>
                    <a:srgbClr val="ffffff"/>
                  </a:solidFill>
                </a:uFill>
                <a:latin typeface="Arial"/>
              </a:rPr>
              <a:t>Harkrider, Robert, </a:t>
            </a:r>
            <a:r>
              <a:rPr b="1" i="1" lang="en-US" sz="1800" spc="-1" strike="noStrike">
                <a:solidFill>
                  <a:srgbClr val="000000"/>
                </a:solidFill>
                <a:uFill>
                  <a:solidFill>
                    <a:srgbClr val="ffffff"/>
                  </a:solidFill>
                </a:uFill>
                <a:latin typeface="Arial"/>
              </a:rPr>
              <a:t>Basic Bible Doctrine</a:t>
            </a:r>
            <a:r>
              <a:rPr b="1" lang="en-US" sz="1800" spc="-1" strike="noStrike">
                <a:solidFill>
                  <a:srgbClr val="000000"/>
                </a:solidFill>
                <a:uFill>
                  <a:solidFill>
                    <a:srgbClr val="ffffff"/>
                  </a:solidFill>
                </a:uFill>
                <a:latin typeface="Arial"/>
              </a:rPr>
              <a:t>, Book 3</a:t>
            </a:r>
            <a:r>
              <a:rPr b="0" lang="en-US" sz="1800" spc="-1" strike="noStrike">
                <a:solidFill>
                  <a:srgbClr val="000000"/>
                </a:solidFill>
                <a:uFill>
                  <a:solidFill>
                    <a:srgbClr val="ffffff"/>
                  </a:solidFill>
                </a:uFill>
                <a:latin typeface="Arial"/>
              </a:rPr>
              <a:t>, Impressive Image Production, Russellville, Alabama, 1987.</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1800" spc="-1" strike="noStrike">
                <a:solidFill>
                  <a:srgbClr val="000000"/>
                </a:solidFill>
                <a:uFill>
                  <a:solidFill>
                    <a:srgbClr val="ffffff"/>
                  </a:solidFill>
                </a:uFill>
                <a:latin typeface="Arial"/>
              </a:rPr>
              <a:t>Roberts, Tom, </a:t>
            </a:r>
            <a:r>
              <a:rPr b="1" i="1" lang="en-US" sz="1800" spc="-1" strike="noStrike">
                <a:solidFill>
                  <a:srgbClr val="000000"/>
                </a:solidFill>
                <a:uFill>
                  <a:solidFill>
                    <a:srgbClr val="ffffff"/>
                  </a:solidFill>
                </a:uFill>
                <a:latin typeface="Arial"/>
              </a:rPr>
              <a:t>Neo-Calvinism In The Churches of Christ</a:t>
            </a:r>
            <a:r>
              <a:rPr b="0" lang="en-US" sz="1800" spc="-1" strike="noStrike">
                <a:solidFill>
                  <a:srgbClr val="000000"/>
                </a:solidFill>
                <a:uFill>
                  <a:solidFill>
                    <a:srgbClr val="ffffff"/>
                  </a:solidFill>
                </a:uFill>
                <a:latin typeface="Arial"/>
              </a:rPr>
              <a:t>, Cogdill Foundation, Fairmount, Indiana, 1980.</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1800" spc="-1" strike="noStrike">
                <a:solidFill>
                  <a:srgbClr val="000000"/>
                </a:solidFill>
                <a:uFill>
                  <a:solidFill>
                    <a:srgbClr val="ffffff"/>
                  </a:solidFill>
                </a:uFill>
                <a:latin typeface="Arial"/>
              </a:rPr>
              <a:t>Shank, Robert, </a:t>
            </a:r>
            <a:r>
              <a:rPr b="1" i="1" lang="en-US" sz="1800" spc="-1" strike="noStrike">
                <a:solidFill>
                  <a:srgbClr val="000000"/>
                </a:solidFill>
                <a:uFill>
                  <a:solidFill>
                    <a:srgbClr val="ffffff"/>
                  </a:solidFill>
                </a:uFill>
                <a:latin typeface="Arial"/>
              </a:rPr>
              <a:t>Elect in the Son: A Study of the Doctrine of Election</a:t>
            </a:r>
            <a:r>
              <a:rPr b="0" lang="en-US" sz="1800" spc="-1" strike="noStrike">
                <a:solidFill>
                  <a:srgbClr val="000000"/>
                </a:solidFill>
                <a:uFill>
                  <a:solidFill>
                    <a:srgbClr val="ffffff"/>
                  </a:solidFill>
                </a:uFill>
                <a:latin typeface="Arial"/>
              </a:rPr>
              <a:t>, Bethany House Publishers, Bloomington, Minnesota, 1970, 1989.</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1800" spc="-1" strike="noStrike">
                <a:solidFill>
                  <a:srgbClr val="000000"/>
                </a:solidFill>
                <a:uFill>
                  <a:solidFill>
                    <a:srgbClr val="ffffff"/>
                  </a:solidFill>
                </a:uFill>
                <a:latin typeface="Arial"/>
              </a:rPr>
              <a:t>Shank, Robert, </a:t>
            </a:r>
            <a:r>
              <a:rPr b="1" i="1" lang="en-US" sz="1800" spc="-1" strike="noStrike">
                <a:solidFill>
                  <a:srgbClr val="000000"/>
                </a:solidFill>
                <a:uFill>
                  <a:solidFill>
                    <a:srgbClr val="ffffff"/>
                  </a:solidFill>
                </a:uFill>
                <a:latin typeface="Arial"/>
              </a:rPr>
              <a:t>Life in the Son:  A Study of the Doctrine of Perseverance</a:t>
            </a:r>
            <a:r>
              <a:rPr b="0" lang="en-US" sz="1800" spc="-1" strike="noStrike">
                <a:solidFill>
                  <a:srgbClr val="000000"/>
                </a:solidFill>
                <a:uFill>
                  <a:solidFill>
                    <a:srgbClr val="ffffff"/>
                  </a:solidFill>
                </a:uFill>
                <a:latin typeface="Arial"/>
              </a:rPr>
              <a:t>, Bethany House Publishers, Bloomington, Minnesota, 1960, 1961, 1989.</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1800" spc="-1" strike="noStrike">
                <a:solidFill>
                  <a:srgbClr val="000000"/>
                </a:solidFill>
                <a:uFill>
                  <a:solidFill>
                    <a:srgbClr val="ffffff"/>
                  </a:solidFill>
                </a:uFill>
                <a:latin typeface="Arial"/>
              </a:rPr>
              <a:t>Waldron, Bob, </a:t>
            </a:r>
            <a:r>
              <a:rPr b="1" i="1" lang="en-US" sz="1800" spc="-1" strike="noStrike">
                <a:solidFill>
                  <a:srgbClr val="000000"/>
                </a:solidFill>
                <a:uFill>
                  <a:solidFill>
                    <a:srgbClr val="ffffff"/>
                  </a:solidFill>
                </a:uFill>
                <a:latin typeface="Arial"/>
              </a:rPr>
              <a:t>Lesson Book on Calvinism</a:t>
            </a:r>
            <a:r>
              <a:rPr b="0" lang="en-US" sz="1800" spc="-1" strike="noStrike">
                <a:solidFill>
                  <a:srgbClr val="000000"/>
                </a:solidFill>
                <a:uFill>
                  <a:solidFill>
                    <a:srgbClr val="ffffff"/>
                  </a:solidFill>
                </a:uFill>
                <a:latin typeface="Arial"/>
              </a:rPr>
              <a:t>, Unpublished &amp; Incomplete Draft, February 2009.</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1800" spc="-1" strike="noStrike">
                <a:solidFill>
                  <a:srgbClr val="000000"/>
                </a:solidFill>
                <a:uFill>
                  <a:solidFill>
                    <a:srgbClr val="ffffff"/>
                  </a:solidFill>
                </a:uFill>
                <a:latin typeface="Arial"/>
              </a:rPr>
              <a:t>Whiteside, Robertson L, </a:t>
            </a:r>
            <a:r>
              <a:rPr b="1" i="1" lang="en-US" sz="1800" spc="-1" strike="noStrike">
                <a:solidFill>
                  <a:srgbClr val="000000"/>
                </a:solidFill>
                <a:uFill>
                  <a:solidFill>
                    <a:srgbClr val="ffffff"/>
                  </a:solidFill>
                </a:uFill>
                <a:latin typeface="Arial"/>
              </a:rPr>
              <a:t>A New Commentary on Paul’s Letter to the Saints at Rome</a:t>
            </a:r>
            <a:r>
              <a:rPr b="0" lang="en-US" sz="1800" spc="-1" strike="noStrike">
                <a:solidFill>
                  <a:srgbClr val="000000"/>
                </a:solidFill>
                <a:uFill>
                  <a:solidFill>
                    <a:srgbClr val="ffffff"/>
                  </a:solidFill>
                </a:uFill>
                <a:latin typeface="Arial"/>
              </a:rPr>
              <a:t>,  Guardian of Truth Press, Dallas, TX, 1976.</a:t>
            </a:r>
            <a:endParaRPr b="1" lang="en-US" sz="2000" spc="-1" strike="noStrike">
              <a:solidFill>
                <a:srgbClr val="000000"/>
              </a:solidFill>
              <a:uFill>
                <a:solidFill>
                  <a:srgbClr val="ffffff"/>
                </a:solidFill>
              </a:uFill>
              <a:latin typeface="Arial"/>
            </a:endParaRPr>
          </a:p>
        </p:txBody>
      </p:sp>
      <p:sp>
        <p:nvSpPr>
          <p:cNvPr id="718" name="TextShape 3"/>
          <p:cNvSpPr txBox="1"/>
          <p:nvPr/>
        </p:nvSpPr>
        <p:spPr>
          <a:xfrm rot="16200000">
            <a:off x="8391600" y="4368600"/>
            <a:ext cx="986400" cy="364680"/>
          </a:xfrm>
          <a:prstGeom prst="rect">
            <a:avLst/>
          </a:prstGeom>
          <a:noFill/>
          <a:ln>
            <a:noFill/>
          </a:ln>
        </p:spPr>
        <p:txBody>
          <a:bodyPr anchor="ctr"/>
          <a:p>
            <a:pPr>
              <a:lnSpc>
                <a:spcPct val="100000"/>
              </a:lnSpc>
            </a:pPr>
            <a:fld id="{81ABC62D-AF88-48D3-A3DC-361853694A64}"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sld>
</file>

<file path=ppt/slides/slide1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9" name="TextShape 1"/>
          <p:cNvSpPr txBox="1"/>
          <p:nvPr/>
        </p:nvSpPr>
        <p:spPr>
          <a:xfrm>
            <a:off x="457200" y="1085760"/>
            <a:ext cx="7772040" cy="3240360"/>
          </a:xfrm>
          <a:prstGeom prst="rect">
            <a:avLst/>
          </a:prstGeom>
          <a:noFill/>
          <a:ln>
            <a:noFill/>
          </a:ln>
        </p:spPr>
        <p:txBody>
          <a:bodyPr anchor="ctr"/>
          <a:p>
            <a:pPr>
              <a:lnSpc>
                <a:spcPct val="100000"/>
              </a:lnSpc>
            </a:pPr>
            <a:r>
              <a:rPr b="0" i="1" lang="en-US" sz="7200" spc="-77" strike="noStrike" cap="all">
                <a:solidFill>
                  <a:srgbClr val="000000"/>
                </a:solidFill>
                <a:uFill>
                  <a:solidFill>
                    <a:srgbClr val="ffffff"/>
                  </a:solidFill>
                </a:uFill>
                <a:latin typeface="Arial Black"/>
              </a:rPr>
              <a:t>Overflow</a:t>
            </a:r>
            <a:endParaRPr b="0" lang="en-US" sz="1800" spc="-1" strike="noStrike">
              <a:solidFill>
                <a:srgbClr val="000000"/>
              </a:solidFill>
              <a:uFill>
                <a:solidFill>
                  <a:srgbClr val="ffffff"/>
                </a:solidFill>
              </a:uFill>
              <a:latin typeface="Arial"/>
            </a:endParaRPr>
          </a:p>
        </p:txBody>
      </p:sp>
      <p:sp>
        <p:nvSpPr>
          <p:cNvPr id="720" name="TextShape 2"/>
          <p:cNvSpPr txBox="1"/>
          <p:nvPr/>
        </p:nvSpPr>
        <p:spPr>
          <a:xfrm>
            <a:off x="457200" y="171360"/>
            <a:ext cx="7772040" cy="799920"/>
          </a:xfrm>
          <a:prstGeom prst="rect">
            <a:avLst/>
          </a:prstGeom>
          <a:noFill/>
          <a:ln>
            <a:noFill/>
          </a:ln>
        </p:spPr>
        <p:txBody>
          <a:bodyPr anchor="b"/>
          <a:p>
            <a:pPr>
              <a:lnSpc>
                <a:spcPct val="100000"/>
              </a:lnSpc>
            </a:pPr>
            <a:r>
              <a:rPr b="0" lang="en-US" sz="3600" spc="117" strike="noStrike" cap="all">
                <a:solidFill>
                  <a:srgbClr val="d1282e"/>
                </a:solidFill>
                <a:uFill>
                  <a:solidFill>
                    <a:srgbClr val="ffffff"/>
                  </a:solidFill>
                </a:uFill>
                <a:latin typeface="Arial Black"/>
              </a:rPr>
              <a:t>Calvinism</a:t>
            </a:r>
            <a:endParaRPr b="1" lang="en-US" sz="2000" spc="-1" strike="noStrike">
              <a:solidFill>
                <a:srgbClr val="000000"/>
              </a:solidFill>
              <a:uFill>
                <a:solidFill>
                  <a:srgbClr val="ffffff"/>
                </a:solidFill>
              </a:uFill>
              <a:latin typeface="Arial"/>
            </a:endParaRPr>
          </a:p>
        </p:txBody>
      </p:sp>
      <p:sp>
        <p:nvSpPr>
          <p:cNvPr id="721" name="TextShape 3"/>
          <p:cNvSpPr txBox="1"/>
          <p:nvPr/>
        </p:nvSpPr>
        <p:spPr>
          <a:xfrm rot="16200000">
            <a:off x="8391600" y="4368600"/>
            <a:ext cx="986400" cy="364680"/>
          </a:xfrm>
          <a:prstGeom prst="rect">
            <a:avLst/>
          </a:prstGeom>
          <a:noFill/>
          <a:ln>
            <a:noFill/>
          </a:ln>
        </p:spPr>
        <p:txBody>
          <a:bodyPr anchor="ctr"/>
          <a:p>
            <a:pPr>
              <a:lnSpc>
                <a:spcPct val="100000"/>
              </a:lnSpc>
            </a:pPr>
            <a:fld id="{77459367-0A40-4586-9F5D-E39B2D624127}"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457200" y="1085760"/>
            <a:ext cx="7772040" cy="3240360"/>
          </a:xfrm>
          <a:prstGeom prst="rect">
            <a:avLst/>
          </a:prstGeom>
          <a:noFill/>
          <a:ln>
            <a:noFill/>
          </a:ln>
        </p:spPr>
        <p:txBody>
          <a:bodyPr anchor="ctr"/>
          <a:p>
            <a:pPr>
              <a:lnSpc>
                <a:spcPct val="100000"/>
              </a:lnSpc>
            </a:pPr>
            <a:r>
              <a:rPr b="0" i="1" lang="en-US" sz="9600" spc="-77" strike="noStrike" cap="all">
                <a:solidFill>
                  <a:srgbClr val="000000"/>
                </a:solidFill>
                <a:uFill>
                  <a:solidFill>
                    <a:srgbClr val="ffffff"/>
                  </a:solidFill>
                </a:uFill>
                <a:latin typeface="Arial Black"/>
              </a:rPr>
              <a:t>Calvinism</a:t>
            </a:r>
            <a:endParaRPr b="0" lang="en-US" sz="1800" spc="-1" strike="noStrike">
              <a:solidFill>
                <a:srgbClr val="000000"/>
              </a:solidFill>
              <a:uFill>
                <a:solidFill>
                  <a:srgbClr val="ffffff"/>
                </a:solidFill>
              </a:uFill>
              <a:latin typeface="Arial"/>
            </a:endParaRPr>
          </a:p>
        </p:txBody>
      </p:sp>
      <p:sp>
        <p:nvSpPr>
          <p:cNvPr id="128" name="TextShape 2"/>
          <p:cNvSpPr txBox="1"/>
          <p:nvPr/>
        </p:nvSpPr>
        <p:spPr>
          <a:xfrm>
            <a:off x="457200" y="171360"/>
            <a:ext cx="7772040" cy="799920"/>
          </a:xfrm>
          <a:prstGeom prst="rect">
            <a:avLst/>
          </a:prstGeom>
          <a:noFill/>
          <a:ln>
            <a:noFill/>
          </a:ln>
        </p:spPr>
        <p:txBody>
          <a:bodyPr anchor="b"/>
          <a:p>
            <a:pPr>
              <a:lnSpc>
                <a:spcPct val="100000"/>
              </a:lnSpc>
            </a:pPr>
            <a:r>
              <a:rPr b="0" lang="en-US" sz="3600" spc="117" strike="noStrike" cap="all">
                <a:solidFill>
                  <a:srgbClr val="d1282e"/>
                </a:solidFill>
                <a:uFill>
                  <a:solidFill>
                    <a:srgbClr val="ffffff"/>
                  </a:solidFill>
                </a:uFill>
                <a:latin typeface="Arial Black"/>
              </a:rPr>
              <a:t>Section #3</a:t>
            </a:r>
            <a:endParaRPr b="1" lang="en-US" sz="2000" spc="-1" strike="noStrike">
              <a:solidFill>
                <a:srgbClr val="000000"/>
              </a:solidFill>
              <a:uFill>
                <a:solidFill>
                  <a:srgbClr val="ffffff"/>
                </a:solidFill>
              </a:uFill>
              <a:latin typeface="Arial"/>
            </a:endParaRPr>
          </a:p>
        </p:txBody>
      </p:sp>
      <p:sp>
        <p:nvSpPr>
          <p:cNvPr id="129" name="TextShape 3"/>
          <p:cNvSpPr txBox="1"/>
          <p:nvPr/>
        </p:nvSpPr>
        <p:spPr>
          <a:xfrm rot="16200000">
            <a:off x="8391600" y="4368600"/>
            <a:ext cx="986400" cy="364680"/>
          </a:xfrm>
          <a:prstGeom prst="rect">
            <a:avLst/>
          </a:prstGeom>
          <a:noFill/>
          <a:ln>
            <a:noFill/>
          </a:ln>
        </p:spPr>
        <p:txBody>
          <a:bodyPr anchor="ctr"/>
          <a:p>
            <a:pPr>
              <a:lnSpc>
                <a:spcPct val="100000"/>
              </a:lnSpc>
            </a:pPr>
            <a:fld id="{0D2FBC34-23C8-4CA7-9A23-E02BCF442F4D}"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Earliest Uninspired Voices - #5</a:t>
            </a:r>
            <a:endParaRPr b="0" lang="en-US" sz="1800" spc="-1" strike="noStrike">
              <a:solidFill>
                <a:srgbClr val="000000"/>
              </a:solidFill>
              <a:uFill>
                <a:solidFill>
                  <a:srgbClr val="ffffff"/>
                </a:solidFill>
              </a:uFill>
              <a:latin typeface="Arial"/>
            </a:endParaRPr>
          </a:p>
        </p:txBody>
      </p:sp>
      <p:sp>
        <p:nvSpPr>
          <p:cNvPr id="187" name="TextShape 2"/>
          <p:cNvSpPr txBox="1"/>
          <p:nvPr/>
        </p:nvSpPr>
        <p:spPr>
          <a:xfrm>
            <a:off x="457200" y="617400"/>
            <a:ext cx="8229240" cy="4320360"/>
          </a:xfrm>
          <a:prstGeom prst="rect">
            <a:avLst/>
          </a:prstGeom>
          <a:noFill/>
          <a:ln>
            <a:noFill/>
          </a:ln>
        </p:spPr>
        <p:txBody>
          <a:bodyPr/>
          <a:p>
            <a:pPr>
              <a:lnSpc>
                <a:spcPct val="100000"/>
              </a:lnSpc>
            </a:pPr>
            <a:r>
              <a:rPr b="0" lang="en-US" sz="2200" spc="-1" strike="noStrike">
                <a:solidFill>
                  <a:srgbClr val="000000"/>
                </a:solidFill>
                <a:uFill>
                  <a:solidFill>
                    <a:srgbClr val="ffffff"/>
                  </a:solidFill>
                </a:uFill>
                <a:latin typeface="Arial"/>
              </a:rPr>
              <a:t>“</a:t>
            </a:r>
            <a:r>
              <a:rPr b="0" lang="en-US" sz="2200" spc="-1" strike="noStrike">
                <a:solidFill>
                  <a:srgbClr val="000000"/>
                </a:solidFill>
                <a:uFill>
                  <a:solidFill>
                    <a:srgbClr val="ffffff"/>
                  </a:solidFill>
                </a:uFill>
                <a:latin typeface="Arial"/>
              </a:rPr>
              <a:t>The Scriptures … </a:t>
            </a:r>
            <a:r>
              <a:rPr b="1" i="1" lang="en-US" sz="2200" spc="-1" strike="noStrike">
                <a:solidFill>
                  <a:srgbClr val="000000"/>
                </a:solidFill>
                <a:uFill>
                  <a:solidFill>
                    <a:srgbClr val="ffffff"/>
                  </a:solidFill>
                </a:uFill>
                <a:latin typeface="Arial"/>
              </a:rPr>
              <a:t>emphasize the freedom of the will</a:t>
            </a:r>
            <a:r>
              <a:rPr b="0" lang="en-US" sz="2200" spc="-1" strike="noStrike">
                <a:solidFill>
                  <a:srgbClr val="000000"/>
                </a:solidFill>
                <a:uFill>
                  <a:solidFill>
                    <a:srgbClr val="ffffff"/>
                  </a:solidFill>
                </a:uFill>
                <a:latin typeface="Arial"/>
              </a:rPr>
              <a:t>. They condemn those who sin, and approve those who do right… We are responsible for being bad and worthy of being cast outside. For it is </a:t>
            </a:r>
            <a:r>
              <a:rPr b="1" i="1" lang="en-US" sz="2200" spc="-1" strike="noStrike" u="sng">
                <a:solidFill>
                  <a:srgbClr val="000000"/>
                </a:solidFill>
                <a:uFill>
                  <a:solidFill>
                    <a:srgbClr val="ffffff"/>
                  </a:solidFill>
                </a:uFill>
                <a:latin typeface="Arial"/>
              </a:rPr>
              <a:t>not the nature</a:t>
            </a:r>
            <a:r>
              <a:rPr b="1" i="1" lang="en-US" sz="2200" spc="-1" strike="noStrike">
                <a:solidFill>
                  <a:srgbClr val="000000"/>
                </a:solidFill>
                <a:uFill>
                  <a:solidFill>
                    <a:srgbClr val="ffffff"/>
                  </a:solidFill>
                </a:uFill>
                <a:latin typeface="Arial"/>
              </a:rPr>
              <a:t> in us that is the cause of the evil; rather, it is the </a:t>
            </a:r>
            <a:r>
              <a:rPr b="1" i="1" lang="en-US" sz="2200" spc="-1" strike="noStrike" u="sng">
                <a:solidFill>
                  <a:srgbClr val="000000"/>
                </a:solidFill>
                <a:uFill>
                  <a:solidFill>
                    <a:srgbClr val="ffffff"/>
                  </a:solidFill>
                </a:uFill>
                <a:latin typeface="Arial"/>
              </a:rPr>
              <a:t>voluntary choice</a:t>
            </a:r>
            <a:r>
              <a:rPr b="1" i="1" lang="en-US" sz="2200" spc="-1" strike="noStrike">
                <a:solidFill>
                  <a:srgbClr val="000000"/>
                </a:solidFill>
                <a:uFill>
                  <a:solidFill>
                    <a:srgbClr val="ffffff"/>
                  </a:solidFill>
                </a:uFill>
                <a:latin typeface="Arial"/>
              </a:rPr>
              <a:t> that works evil</a:t>
            </a:r>
            <a:r>
              <a:rPr b="0" lang="en-US" sz="2200" spc="-1" strike="noStrike">
                <a:solidFill>
                  <a:srgbClr val="000000"/>
                </a:solidFill>
                <a:uFill>
                  <a:solidFill>
                    <a:srgbClr val="ffffff"/>
                  </a:solidFill>
                </a:uFill>
                <a:latin typeface="Arial"/>
              </a:rPr>
              <a:t>.” (Origen, </a:t>
            </a:r>
            <a:r>
              <a:rPr b="1" lang="en-US" sz="2200" spc="-1" strike="noStrike">
                <a:solidFill>
                  <a:srgbClr val="d1282e"/>
                </a:solidFill>
                <a:uFill>
                  <a:solidFill>
                    <a:srgbClr val="ffffff"/>
                  </a:solidFill>
                </a:uFill>
                <a:latin typeface="Arial"/>
              </a:rPr>
              <a:t>AD 185-254</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a:p>
            <a:pPr>
              <a:lnSpc>
                <a:spcPct val="100000"/>
              </a:lnSpc>
            </a:pPr>
            <a:r>
              <a:rPr b="0" lang="en-US" sz="2200" spc="-1" strike="noStrike">
                <a:solidFill>
                  <a:srgbClr val="000000"/>
                </a:solidFill>
                <a:uFill>
                  <a:solidFill>
                    <a:srgbClr val="ffffff"/>
                  </a:solidFill>
                </a:uFill>
                <a:latin typeface="Arial"/>
              </a:rPr>
              <a:t>“</a:t>
            </a:r>
            <a:r>
              <a:rPr b="0" lang="en-US" sz="2200" spc="-1" strike="noStrike">
                <a:solidFill>
                  <a:srgbClr val="000000"/>
                </a:solidFill>
                <a:uFill>
                  <a:solidFill>
                    <a:srgbClr val="ffffff"/>
                  </a:solidFill>
                </a:uFill>
                <a:latin typeface="Arial"/>
              </a:rPr>
              <a:t>If anyone is truly religious, he is a man of God; but if he is irreligious, he is </a:t>
            </a:r>
            <a:r>
              <a:rPr b="1" i="1" lang="en-US" sz="2200" spc="-1" strike="noStrike">
                <a:solidFill>
                  <a:srgbClr val="000000"/>
                </a:solidFill>
                <a:uFill>
                  <a:solidFill>
                    <a:srgbClr val="ffffff"/>
                  </a:solidFill>
                </a:uFill>
                <a:latin typeface="Arial"/>
              </a:rPr>
              <a:t>a man of the devil, made such, </a:t>
            </a:r>
            <a:r>
              <a:rPr b="1" i="1" lang="en-US" sz="2200" spc="-1" strike="noStrike" u="sng">
                <a:solidFill>
                  <a:srgbClr val="000000"/>
                </a:solidFill>
                <a:uFill>
                  <a:solidFill>
                    <a:srgbClr val="ffffff"/>
                  </a:solidFill>
                </a:uFill>
                <a:latin typeface="Arial"/>
              </a:rPr>
              <a:t>not by nature</a:t>
            </a:r>
            <a:r>
              <a:rPr b="1" i="1" lang="en-US" sz="2200" spc="-1" strike="noStrike">
                <a:solidFill>
                  <a:srgbClr val="000000"/>
                </a:solidFill>
                <a:uFill>
                  <a:solidFill>
                    <a:srgbClr val="ffffff"/>
                  </a:solidFill>
                </a:uFill>
                <a:latin typeface="Arial"/>
              </a:rPr>
              <a:t>, but </a:t>
            </a:r>
            <a:r>
              <a:rPr b="1" i="1" lang="en-US" sz="2200" spc="-1" strike="noStrike" u="sng">
                <a:solidFill>
                  <a:srgbClr val="000000"/>
                </a:solidFill>
                <a:uFill>
                  <a:solidFill>
                    <a:srgbClr val="ffffff"/>
                  </a:solidFill>
                </a:uFill>
                <a:latin typeface="Arial"/>
              </a:rPr>
              <a:t>by his own choice</a:t>
            </a:r>
            <a:r>
              <a:rPr b="0" lang="en-US" sz="2200" spc="-1" strike="noStrike">
                <a:solidFill>
                  <a:srgbClr val="000000"/>
                </a:solidFill>
                <a:uFill>
                  <a:solidFill>
                    <a:srgbClr val="ffffff"/>
                  </a:solidFill>
                </a:uFill>
                <a:latin typeface="Arial"/>
              </a:rPr>
              <a:t>.” (Ignatius, </a:t>
            </a:r>
            <a:r>
              <a:rPr b="1" lang="en-US" sz="2200" spc="-1" strike="noStrike">
                <a:solidFill>
                  <a:srgbClr val="d1282e"/>
                </a:solidFill>
                <a:uFill>
                  <a:solidFill>
                    <a:srgbClr val="ffffff"/>
                  </a:solidFill>
                </a:uFill>
                <a:latin typeface="Arial"/>
              </a:rPr>
              <a:t>AD 35/50 – 98/117</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188" name="TextShape 3"/>
          <p:cNvSpPr txBox="1"/>
          <p:nvPr/>
        </p:nvSpPr>
        <p:spPr>
          <a:xfrm rot="16200000">
            <a:off x="8391600" y="4368600"/>
            <a:ext cx="986400" cy="364680"/>
          </a:xfrm>
          <a:prstGeom prst="rect">
            <a:avLst/>
          </a:prstGeom>
          <a:noFill/>
          <a:ln>
            <a:noFill/>
          </a:ln>
        </p:spPr>
        <p:txBody>
          <a:bodyPr anchor="ctr"/>
          <a:p>
            <a:pPr>
              <a:lnSpc>
                <a:spcPct val="100000"/>
              </a:lnSpc>
            </a:pPr>
            <a:fld id="{B38DA17A-D06F-4ACB-A92D-1BFD4C40D438}"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76" dur="indefinite" restart="never" nodeType="tmRoot">
          <p:childTnLst>
            <p:seq>
              <p:cTn id="177" dur="indefinite" nodeType="mainSeq">
                <p:childTnLst>
                  <p:par>
                    <p:cTn id="178" fill="hold">
                      <p:stCondLst>
                        <p:cond delay="indefinite"/>
                      </p:stCondLst>
                      <p:childTnLst>
                        <p:par>
                          <p:cTn id="179" fill="hold">
                            <p:stCondLst>
                              <p:cond delay="0"/>
                            </p:stCondLst>
                            <p:childTnLst>
                              <p:par>
                                <p:cTn id="180" nodeType="clickEffect" fill="hold" presetClass="entr" presetID="1">
                                  <p:stCondLst>
                                    <p:cond delay="0"/>
                                  </p:stCondLst>
                                  <p:childTnLst>
                                    <p:set>
                                      <p:cBhvr>
                                        <p:cTn id="181" dur="1" fill="hold">
                                          <p:stCondLst>
                                            <p:cond delay="0"/>
                                          </p:stCondLst>
                                        </p:cTn>
                                        <p:tgtEl>
                                          <p:spTgt spid="187">
                                            <p:txEl>
                                              <p:pRg st="317" end="50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2" name="TextShape 1"/>
          <p:cNvSpPr txBox="1"/>
          <p:nvPr/>
        </p:nvSpPr>
        <p:spPr>
          <a:xfrm>
            <a:off x="457200" y="68760"/>
            <a:ext cx="8229240" cy="548280"/>
          </a:xfrm>
          <a:prstGeom prst="rect">
            <a:avLst/>
          </a:prstGeom>
          <a:noFill/>
          <a:ln>
            <a:noFill/>
          </a:ln>
        </p:spPr>
        <p:txBody>
          <a:bodyPr anchor="ctr"/>
          <a:p>
            <a:pPr>
              <a:lnSpc>
                <a:spcPct val="100000"/>
              </a:lnSpc>
            </a:pPr>
            <a:r>
              <a:rPr b="0" lang="en-US" sz="3000" spc="-58" strike="noStrike" cap="all">
                <a:solidFill>
                  <a:srgbClr val="d1282e"/>
                </a:solidFill>
                <a:uFill>
                  <a:solidFill>
                    <a:srgbClr val="ffffff"/>
                  </a:solidFill>
                </a:uFill>
                <a:latin typeface="Arial Black"/>
              </a:rPr>
              <a:t>Justification vs. Sanctification</a:t>
            </a:r>
            <a:endParaRPr b="0" lang="en-US" sz="1800" spc="-1" strike="noStrike">
              <a:solidFill>
                <a:srgbClr val="000000"/>
              </a:solidFill>
              <a:uFill>
                <a:solidFill>
                  <a:srgbClr val="ffffff"/>
                </a:solidFill>
              </a:uFill>
              <a:latin typeface="Arial"/>
            </a:endParaRPr>
          </a:p>
        </p:txBody>
      </p:sp>
      <p:sp>
        <p:nvSpPr>
          <p:cNvPr id="723"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1" lang="en-US" sz="2400" spc="-1" strike="noStrike">
                <a:solidFill>
                  <a:srgbClr val="000000"/>
                </a:solidFill>
                <a:uFill>
                  <a:solidFill>
                    <a:srgbClr val="ffffff"/>
                  </a:solidFill>
                </a:uFill>
                <a:latin typeface="Arial"/>
              </a:rPr>
              <a:t>To the Calvinist:</a:t>
            </a:r>
            <a:endParaRPr b="1" lang="en-US" sz="2000" spc="-1" strike="noStrike">
              <a:solidFill>
                <a:srgbClr val="000000"/>
              </a:solidFill>
              <a:uFill>
                <a:solidFill>
                  <a:srgbClr val="ffffff"/>
                </a:solidFill>
              </a:uFill>
              <a:latin typeface="Arial"/>
            </a:endParaRPr>
          </a:p>
          <a:p>
            <a:pPr lvl="1" marL="800280" indent="-342720">
              <a:lnSpc>
                <a:spcPct val="100000"/>
              </a:lnSpc>
              <a:buClr>
                <a:srgbClr val="d1282e"/>
              </a:buClr>
              <a:buFont typeface="Arial"/>
              <a:buChar char="•"/>
            </a:pPr>
            <a:r>
              <a:rPr b="0" lang="en-US" sz="2400" spc="-1" strike="noStrike">
                <a:solidFill>
                  <a:srgbClr val="000000"/>
                </a:solidFill>
                <a:uFill>
                  <a:solidFill>
                    <a:srgbClr val="ffffff"/>
                  </a:solidFill>
                </a:uFill>
                <a:latin typeface="Arial"/>
              </a:rPr>
              <a:t>Justification happens once, at conversion.</a:t>
            </a:r>
            <a:endParaRPr b="0" lang="en-US" sz="1800" spc="-1" strike="noStrike">
              <a:solidFill>
                <a:srgbClr val="000000"/>
              </a:solidFill>
              <a:uFill>
                <a:solidFill>
                  <a:srgbClr val="ffffff"/>
                </a:solidFill>
              </a:uFill>
              <a:latin typeface="Arial"/>
            </a:endParaRPr>
          </a:p>
          <a:p>
            <a:pPr lvl="1" marL="800280" indent="-342720">
              <a:lnSpc>
                <a:spcPct val="100000"/>
              </a:lnSpc>
              <a:buClr>
                <a:srgbClr val="d1282e"/>
              </a:buClr>
              <a:buFont typeface="Arial"/>
              <a:buChar char="•"/>
            </a:pPr>
            <a:r>
              <a:rPr b="0" lang="en-US" sz="2400" spc="-1" strike="noStrike">
                <a:solidFill>
                  <a:srgbClr val="000000"/>
                </a:solidFill>
                <a:uFill>
                  <a:solidFill>
                    <a:srgbClr val="ffffff"/>
                  </a:solidFill>
                </a:uFill>
                <a:latin typeface="Arial"/>
              </a:rPr>
              <a:t>Sanctification is maturing process, shielded underneath “righteousness of Christ”.</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lang="en-US" sz="2400" spc="-1" strike="noStrike">
                <a:solidFill>
                  <a:srgbClr val="000000"/>
                </a:solidFill>
                <a:uFill>
                  <a:solidFill>
                    <a:srgbClr val="ffffff"/>
                  </a:solidFill>
                </a:uFill>
                <a:latin typeface="Arial"/>
              </a:rPr>
              <a:t>To the Bible:</a:t>
            </a:r>
            <a:endParaRPr b="1" lang="en-US" sz="2000" spc="-1" strike="noStrike">
              <a:solidFill>
                <a:srgbClr val="000000"/>
              </a:solidFill>
              <a:uFill>
                <a:solidFill>
                  <a:srgbClr val="ffffff"/>
                </a:solidFill>
              </a:uFill>
              <a:latin typeface="Arial"/>
            </a:endParaRPr>
          </a:p>
          <a:p>
            <a:pPr lvl="1" marL="800280" indent="-342720">
              <a:lnSpc>
                <a:spcPct val="100000"/>
              </a:lnSpc>
              <a:buClr>
                <a:srgbClr val="d1282e"/>
              </a:buClr>
              <a:buFont typeface="Arial"/>
              <a:buChar char="•"/>
            </a:pPr>
            <a:r>
              <a:rPr b="0" lang="en-US" sz="2400" spc="-1" strike="noStrike">
                <a:solidFill>
                  <a:srgbClr val="000000"/>
                </a:solidFill>
                <a:uFill>
                  <a:solidFill>
                    <a:srgbClr val="ffffff"/>
                  </a:solidFill>
                </a:uFill>
                <a:latin typeface="Arial"/>
              </a:rPr>
              <a:t>Justification is </a:t>
            </a:r>
            <a:r>
              <a:rPr b="0" i="1" lang="en-US" sz="2400" spc="-1" strike="noStrike">
                <a:solidFill>
                  <a:srgbClr val="000000"/>
                </a:solidFill>
                <a:uFill>
                  <a:solidFill>
                    <a:srgbClr val="ffffff"/>
                  </a:solidFill>
                </a:uFill>
                <a:latin typeface="Arial"/>
              </a:rPr>
              <a:t>not</a:t>
            </a:r>
            <a:r>
              <a:rPr b="0" lang="en-US" sz="2400" spc="-1" strike="noStrike">
                <a:solidFill>
                  <a:srgbClr val="000000"/>
                </a:solidFill>
                <a:uFill>
                  <a:solidFill>
                    <a:srgbClr val="ffffff"/>
                  </a:solidFill>
                </a:uFill>
                <a:latin typeface="Arial"/>
              </a:rPr>
              <a:t> a one-time event, but happens repeatedly.</a:t>
            </a:r>
            <a:endParaRPr b="0" lang="en-US" sz="1800" spc="-1" strike="noStrike">
              <a:solidFill>
                <a:srgbClr val="000000"/>
              </a:solidFill>
              <a:uFill>
                <a:solidFill>
                  <a:srgbClr val="ffffff"/>
                </a:solidFill>
              </a:uFill>
              <a:latin typeface="Arial"/>
            </a:endParaRPr>
          </a:p>
          <a:p>
            <a:pPr lvl="1" marL="800280" indent="-342720">
              <a:lnSpc>
                <a:spcPct val="100000"/>
              </a:lnSpc>
              <a:buClr>
                <a:srgbClr val="d1282e"/>
              </a:buClr>
              <a:buFont typeface="Arial"/>
              <a:buChar char="•"/>
            </a:pPr>
            <a:r>
              <a:rPr b="0" lang="en-US" sz="2400" spc="-1" strike="noStrike">
                <a:solidFill>
                  <a:srgbClr val="000000"/>
                </a:solidFill>
                <a:uFill>
                  <a:solidFill>
                    <a:srgbClr val="ffffff"/>
                  </a:solidFill>
                </a:uFill>
                <a:latin typeface="Arial"/>
              </a:rPr>
              <a:t>Sanctification happens at conversion </a:t>
            </a:r>
            <a:r>
              <a:rPr b="0" i="1" lang="en-US" sz="2400" spc="-1" strike="noStrike" u="sng">
                <a:solidFill>
                  <a:srgbClr val="000000"/>
                </a:solidFill>
                <a:uFill>
                  <a:solidFill>
                    <a:srgbClr val="ffffff"/>
                  </a:solidFill>
                </a:uFill>
                <a:latin typeface="Arial"/>
              </a:rPr>
              <a:t>and</a:t>
            </a:r>
            <a:r>
              <a:rPr b="0" lang="en-US" sz="2400" spc="-1" strike="noStrike">
                <a:solidFill>
                  <a:srgbClr val="000000"/>
                </a:solidFill>
                <a:uFill>
                  <a:solidFill>
                    <a:srgbClr val="ffffff"/>
                  </a:solidFill>
                </a:uFill>
                <a:latin typeface="Arial"/>
              </a:rPr>
              <a:t> continues through our maturation.</a:t>
            </a:r>
            <a:endParaRPr b="0" lang="en-US" sz="1800" spc="-1" strike="noStrike">
              <a:solidFill>
                <a:srgbClr val="000000"/>
              </a:solidFill>
              <a:uFill>
                <a:solidFill>
                  <a:srgbClr val="ffffff"/>
                </a:solidFill>
              </a:uFill>
              <a:latin typeface="Arial"/>
            </a:endParaRPr>
          </a:p>
        </p:txBody>
      </p:sp>
      <p:sp>
        <p:nvSpPr>
          <p:cNvPr id="724" name="TextShape 3"/>
          <p:cNvSpPr txBox="1"/>
          <p:nvPr/>
        </p:nvSpPr>
        <p:spPr>
          <a:xfrm rot="16200000">
            <a:off x="8391600" y="4368600"/>
            <a:ext cx="986400" cy="364680"/>
          </a:xfrm>
          <a:prstGeom prst="rect">
            <a:avLst/>
          </a:prstGeom>
          <a:noFill/>
          <a:ln>
            <a:noFill/>
          </a:ln>
        </p:spPr>
        <p:txBody>
          <a:bodyPr anchor="ctr"/>
          <a:p>
            <a:pPr>
              <a:lnSpc>
                <a:spcPct val="100000"/>
              </a:lnSpc>
            </a:pPr>
            <a:fld id="{F0047DA6-C454-494F-8866-5B8424B08384}"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2091" dur="indefinite" restart="never" nodeType="tmRoot">
          <p:childTnLst>
            <p:seq>
              <p:cTn id="2092" dur="indefinite" nodeType="mainSeq">
                <p:childTnLst>
                  <p:par>
                    <p:cTn id="2093" fill="hold">
                      <p:stCondLst>
                        <p:cond delay="indefinite"/>
                      </p:stCondLst>
                      <p:childTnLst>
                        <p:par>
                          <p:cTn id="2094" fill="hold">
                            <p:stCondLst>
                              <p:cond delay="0"/>
                            </p:stCondLst>
                            <p:childTnLst>
                              <p:par>
                                <p:cTn id="2095" nodeType="clickEffect" fill="hold" presetClass="entr" presetID="1">
                                  <p:stCondLst>
                                    <p:cond delay="0"/>
                                  </p:stCondLst>
                                  <p:childTnLst>
                                    <p:set>
                                      <p:cBhvr>
                                        <p:cTn id="2096" dur="1" fill="hold">
                                          <p:stCondLst>
                                            <p:cond delay="0"/>
                                          </p:stCondLst>
                                        </p:cTn>
                                        <p:tgtEl>
                                          <p:spTgt spid="723">
                                            <p:txEl>
                                              <p:pRg st="0" end="18"/>
                                            </p:txEl>
                                          </p:spTgt>
                                        </p:tgtEl>
                                        <p:attrNameLst>
                                          <p:attrName>style.visibility</p:attrName>
                                        </p:attrNameLst>
                                      </p:cBhvr>
                                      <p:to>
                                        <p:strVal val="visible"/>
                                      </p:to>
                                    </p:set>
                                  </p:childTnLst>
                                </p:cTn>
                              </p:par>
                              <p:par>
                                <p:cTn id="2097" nodeType="withEffect" fill="hold" presetClass="entr" presetID="1">
                                  <p:stCondLst>
                                    <p:cond delay="0"/>
                                  </p:stCondLst>
                                  <p:childTnLst>
                                    <p:set>
                                      <p:cBhvr>
                                        <p:cTn id="2098" dur="1" fill="hold">
                                          <p:stCondLst>
                                            <p:cond delay="0"/>
                                          </p:stCondLst>
                                        </p:cTn>
                                        <p:tgtEl>
                                          <p:spTgt spid="723">
                                            <p:txEl>
                                              <p:pRg st="18" end="61"/>
                                            </p:txEl>
                                          </p:spTgt>
                                        </p:tgtEl>
                                        <p:attrNameLst>
                                          <p:attrName>style.visibility</p:attrName>
                                        </p:attrNameLst>
                                      </p:cBhvr>
                                      <p:to>
                                        <p:strVal val="visible"/>
                                      </p:to>
                                    </p:set>
                                  </p:childTnLst>
                                </p:cTn>
                              </p:par>
                              <p:par>
                                <p:cTn id="2099" nodeType="withEffect" fill="hold" presetClass="entr" presetID="1">
                                  <p:stCondLst>
                                    <p:cond delay="0"/>
                                  </p:stCondLst>
                                  <p:childTnLst>
                                    <p:set>
                                      <p:cBhvr>
                                        <p:cTn id="2100" dur="1" fill="hold">
                                          <p:stCondLst>
                                            <p:cond delay="0"/>
                                          </p:stCondLst>
                                        </p:cTn>
                                        <p:tgtEl>
                                          <p:spTgt spid="723">
                                            <p:txEl>
                                              <p:pRg st="61" end="144"/>
                                            </p:txEl>
                                          </p:spTgt>
                                        </p:tgtEl>
                                        <p:attrNameLst>
                                          <p:attrName>style.visibility</p:attrName>
                                        </p:attrNameLst>
                                      </p:cBhvr>
                                      <p:to>
                                        <p:strVal val="visible"/>
                                      </p:to>
                                    </p:set>
                                  </p:childTnLst>
                                </p:cTn>
                              </p:par>
                            </p:childTnLst>
                          </p:cTn>
                        </p:par>
                      </p:childTnLst>
                    </p:cTn>
                  </p:par>
                  <p:par>
                    <p:cTn id="2101" fill="hold">
                      <p:stCondLst>
                        <p:cond delay="indefinite"/>
                      </p:stCondLst>
                      <p:childTnLst>
                        <p:par>
                          <p:cTn id="2102" fill="hold">
                            <p:stCondLst>
                              <p:cond delay="0"/>
                            </p:stCondLst>
                            <p:childTnLst>
                              <p:par>
                                <p:cTn id="2103" nodeType="clickEffect" fill="hold" presetClass="entr" presetID="1">
                                  <p:stCondLst>
                                    <p:cond delay="0"/>
                                  </p:stCondLst>
                                  <p:childTnLst>
                                    <p:set>
                                      <p:cBhvr>
                                        <p:cTn id="2104" dur="1" fill="hold">
                                          <p:stCondLst>
                                            <p:cond delay="0"/>
                                          </p:stCondLst>
                                        </p:cTn>
                                        <p:tgtEl>
                                          <p:spTgt spid="723">
                                            <p:txEl>
                                              <p:pRg st="144" end="158"/>
                                            </p:txEl>
                                          </p:spTgt>
                                        </p:tgtEl>
                                        <p:attrNameLst>
                                          <p:attrName>style.visibility</p:attrName>
                                        </p:attrNameLst>
                                      </p:cBhvr>
                                      <p:to>
                                        <p:strVal val="visible"/>
                                      </p:to>
                                    </p:set>
                                  </p:childTnLst>
                                </p:cTn>
                              </p:par>
                              <p:par>
                                <p:cTn id="2105" nodeType="withEffect" fill="hold" presetClass="entr" presetID="1">
                                  <p:stCondLst>
                                    <p:cond delay="0"/>
                                  </p:stCondLst>
                                  <p:childTnLst>
                                    <p:set>
                                      <p:cBhvr>
                                        <p:cTn id="2106" dur="1" fill="hold">
                                          <p:stCondLst>
                                            <p:cond delay="0"/>
                                          </p:stCondLst>
                                        </p:cTn>
                                        <p:tgtEl>
                                          <p:spTgt spid="723">
                                            <p:txEl>
                                              <p:pRg st="158" end="221"/>
                                            </p:txEl>
                                          </p:spTgt>
                                        </p:tgtEl>
                                        <p:attrNameLst>
                                          <p:attrName>style.visibility</p:attrName>
                                        </p:attrNameLst>
                                      </p:cBhvr>
                                      <p:to>
                                        <p:strVal val="visible"/>
                                      </p:to>
                                    </p:set>
                                  </p:childTnLst>
                                </p:cTn>
                              </p:par>
                              <p:par>
                                <p:cTn id="2107" nodeType="withEffect" fill="hold" presetClass="entr" presetID="1">
                                  <p:stCondLst>
                                    <p:cond delay="0"/>
                                  </p:stCondLst>
                                  <p:childTnLst>
                                    <p:set>
                                      <p:cBhvr>
                                        <p:cTn id="2108" dur="1" fill="hold">
                                          <p:stCondLst>
                                            <p:cond delay="0"/>
                                          </p:stCondLst>
                                        </p:cTn>
                                        <p:tgtEl>
                                          <p:spTgt spid="723">
                                            <p:txEl>
                                              <p:pRg st="221" end="29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Earliest Uninspired Voices - #6</a:t>
            </a:r>
            <a:endParaRPr b="0" lang="en-US" sz="1800" spc="-1" strike="noStrike">
              <a:solidFill>
                <a:srgbClr val="000000"/>
              </a:solidFill>
              <a:uFill>
                <a:solidFill>
                  <a:srgbClr val="ffffff"/>
                </a:solidFill>
              </a:uFill>
              <a:latin typeface="Arial"/>
            </a:endParaRPr>
          </a:p>
        </p:txBody>
      </p:sp>
      <p:sp>
        <p:nvSpPr>
          <p:cNvPr id="190" name="TextShape 2"/>
          <p:cNvSpPr txBox="1"/>
          <p:nvPr/>
        </p:nvSpPr>
        <p:spPr>
          <a:xfrm>
            <a:off x="457200" y="617400"/>
            <a:ext cx="8229240" cy="4320360"/>
          </a:xfrm>
          <a:prstGeom prst="rect">
            <a:avLst/>
          </a:prstGeom>
          <a:noFill/>
          <a:ln>
            <a:noFill/>
          </a:ln>
        </p:spPr>
        <p:txBody>
          <a:bodyPr/>
          <a:p>
            <a:pPr>
              <a:lnSpc>
                <a:spcPct val="100000"/>
              </a:lnSpc>
            </a:pPr>
            <a:r>
              <a:rPr b="0" lang="en-US" sz="2200" spc="-1" strike="noStrike">
                <a:solidFill>
                  <a:srgbClr val="000000"/>
                </a:solidFill>
                <a:uFill>
                  <a:solidFill>
                    <a:srgbClr val="ffffff"/>
                  </a:solidFill>
                </a:uFill>
                <a:latin typeface="Arial"/>
              </a:rPr>
              <a:t>“</a:t>
            </a:r>
            <a:r>
              <a:rPr b="0" lang="en-US" sz="2200" spc="-1" strike="noStrike">
                <a:solidFill>
                  <a:srgbClr val="000000"/>
                </a:solidFill>
                <a:uFill>
                  <a:solidFill>
                    <a:srgbClr val="ffffff"/>
                  </a:solidFill>
                </a:uFill>
                <a:latin typeface="Arial"/>
              </a:rPr>
              <a:t>Those who do not do it [good] will receive the just judgment of God, because they </a:t>
            </a:r>
            <a:r>
              <a:rPr b="1" i="1" lang="en-US" sz="2200" spc="-1" strike="noStrike">
                <a:solidFill>
                  <a:srgbClr val="000000"/>
                </a:solidFill>
                <a:uFill>
                  <a:solidFill>
                    <a:srgbClr val="ffffff"/>
                  </a:solidFill>
                </a:uFill>
                <a:latin typeface="Arial"/>
              </a:rPr>
              <a:t>had not worked good when they had it in their power to do so</a:t>
            </a:r>
            <a:r>
              <a:rPr b="0" lang="en-US" sz="2200" spc="-1" strike="noStrike">
                <a:solidFill>
                  <a:srgbClr val="000000"/>
                </a:solidFill>
                <a:uFill>
                  <a:solidFill>
                    <a:srgbClr val="ffffff"/>
                  </a:solidFill>
                </a:uFill>
                <a:latin typeface="Arial"/>
              </a:rPr>
              <a:t>. But if some had been made by nature bad, and others good, these latter would not be deserving of praise for being good, for they were created that way. Nor would the former be reprehensible, for that is how they were made. However, all men are of the same nature. They are </a:t>
            </a:r>
            <a:r>
              <a:rPr b="1" lang="en-US" sz="2200" spc="-1" strike="noStrike">
                <a:solidFill>
                  <a:srgbClr val="000000"/>
                </a:solidFill>
                <a:uFill>
                  <a:solidFill>
                    <a:srgbClr val="ffffff"/>
                  </a:solidFill>
                </a:uFill>
                <a:latin typeface="Arial"/>
              </a:rPr>
              <a:t>all able to hold fast and to go what is good</a:t>
            </a:r>
            <a:r>
              <a:rPr b="0" lang="en-US" sz="2200" spc="-1" strike="noStrike">
                <a:solidFill>
                  <a:srgbClr val="000000"/>
                </a:solidFill>
                <a:uFill>
                  <a:solidFill>
                    <a:srgbClr val="ffffff"/>
                  </a:solidFill>
                </a:uFill>
                <a:latin typeface="Arial"/>
              </a:rPr>
              <a:t>. On the other hand, they have the power to cast good from them and not to do it.” (Irenaeus, </a:t>
            </a:r>
            <a:r>
              <a:rPr b="1" lang="en-US" sz="2200" spc="-1" strike="noStrike">
                <a:solidFill>
                  <a:srgbClr val="d1282e"/>
                </a:solidFill>
                <a:uFill>
                  <a:solidFill>
                    <a:srgbClr val="ffffff"/>
                  </a:solidFill>
                </a:uFill>
                <a:latin typeface="Arial"/>
              </a:rPr>
              <a:t>AD 115/142-202</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191" name="TextShape 3"/>
          <p:cNvSpPr txBox="1"/>
          <p:nvPr/>
        </p:nvSpPr>
        <p:spPr>
          <a:xfrm rot="16200000">
            <a:off x="8391600" y="4368600"/>
            <a:ext cx="986400" cy="364680"/>
          </a:xfrm>
          <a:prstGeom prst="rect">
            <a:avLst/>
          </a:prstGeom>
          <a:noFill/>
          <a:ln>
            <a:noFill/>
          </a:ln>
        </p:spPr>
        <p:txBody>
          <a:bodyPr anchor="ctr"/>
          <a:p>
            <a:pPr>
              <a:lnSpc>
                <a:spcPct val="100000"/>
              </a:lnSpc>
            </a:pPr>
            <a:fld id="{2E3DBB3F-FA63-47C3-8A5B-E9570966BF26}"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82" dur="indefinite" restart="never" nodeType="tmRoot">
          <p:childTnLst>
            <p:seq>
              <p:cTn id="183"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Indiscernible Mystery?</a:t>
            </a:r>
            <a:endParaRPr b="0" lang="en-US" sz="1800" spc="-1" strike="noStrike">
              <a:solidFill>
                <a:srgbClr val="000000"/>
              </a:solidFill>
              <a:uFill>
                <a:solidFill>
                  <a:srgbClr val="ffffff"/>
                </a:solidFill>
              </a:uFill>
              <a:latin typeface="Arial"/>
            </a:endParaRPr>
          </a:p>
        </p:txBody>
      </p:sp>
      <p:sp>
        <p:nvSpPr>
          <p:cNvPr id="193"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arabicPeriod" startAt="2"/>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God is absolutely sovereign, but man is absolutely responsible for his sins. This is a divine </a:t>
            </a:r>
            <a:r>
              <a:rPr b="1" i="1" lang="en-US" sz="2400" spc="-1" strike="noStrike">
                <a:solidFill>
                  <a:srgbClr val="000000"/>
                </a:solidFill>
                <a:uFill>
                  <a:solidFill>
                    <a:srgbClr val="ffffff"/>
                  </a:solidFill>
                </a:uFill>
                <a:latin typeface="Arial"/>
              </a:rPr>
              <a:t>paradox</a:t>
            </a:r>
            <a:r>
              <a:rPr b="0" lang="en-US" sz="2400" spc="-1" strike="noStrike">
                <a:solidFill>
                  <a:srgbClr val="000000"/>
                </a:solidFill>
                <a:uFill>
                  <a:solidFill>
                    <a:srgbClr val="ffffff"/>
                  </a:solidFill>
                </a:uFill>
                <a:latin typeface="Arial"/>
              </a:rPr>
              <a:t> and </a:t>
            </a:r>
            <a:r>
              <a:rPr b="1" i="1" lang="en-US" sz="2400" spc="-1" strike="noStrike">
                <a:solidFill>
                  <a:srgbClr val="000000"/>
                </a:solidFill>
                <a:uFill>
                  <a:solidFill>
                    <a:srgbClr val="ffffff"/>
                  </a:solidFill>
                </a:uFill>
                <a:latin typeface="Arial"/>
              </a:rPr>
              <a:t>mystery</a:t>
            </a:r>
            <a:r>
              <a:rPr b="0" lang="en-US" sz="2400" spc="-1" strike="noStrike">
                <a:solidFill>
                  <a:srgbClr val="000000"/>
                </a:solidFill>
                <a:uFill>
                  <a:solidFill>
                    <a:srgbClr val="ffffff"/>
                  </a:solidFill>
                </a:uFill>
                <a:latin typeface="Arial"/>
              </a:rPr>
              <a:t>.  It </a:t>
            </a:r>
            <a:r>
              <a:rPr b="1" i="1" lang="en-US" sz="2400" spc="-1" strike="noStrike">
                <a:solidFill>
                  <a:srgbClr val="000000"/>
                </a:solidFill>
                <a:uFill>
                  <a:solidFill>
                    <a:srgbClr val="ffffff"/>
                  </a:solidFill>
                </a:uFill>
                <a:latin typeface="Arial"/>
              </a:rPr>
              <a:t>cannot be understood or reconciled </a:t>
            </a:r>
            <a:r>
              <a:rPr b="0" lang="en-US" sz="2400" spc="-1" strike="noStrike">
                <a:solidFill>
                  <a:srgbClr val="000000"/>
                </a:solidFill>
                <a:uFill>
                  <a:solidFill>
                    <a:srgbClr val="ffffff"/>
                  </a:solidFill>
                </a:uFill>
                <a:latin typeface="Arial"/>
              </a:rPr>
              <a:t>by our limited human mind, but it must be accepted and believed.  Who are we to question God (</a:t>
            </a:r>
            <a:r>
              <a:rPr b="1" lang="en-US" sz="2400" spc="-1" strike="noStrike">
                <a:solidFill>
                  <a:srgbClr val="d1282e"/>
                </a:solidFill>
                <a:uFill>
                  <a:solidFill>
                    <a:srgbClr val="ffffff"/>
                  </a:solidFill>
                </a:uFill>
                <a:latin typeface="Arial"/>
              </a:rPr>
              <a:t>Romans 9:20</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a:buChar char="•"/>
            </a:pPr>
            <a:r>
              <a:rPr b="0" lang="en-US" sz="2400" spc="-1" strike="noStrike">
                <a:solidFill>
                  <a:srgbClr val="000000"/>
                </a:solidFill>
                <a:uFill>
                  <a:solidFill>
                    <a:srgbClr val="ffffff"/>
                  </a:solidFill>
                </a:uFill>
                <a:latin typeface="Arial"/>
              </a:rPr>
              <a:t>Not questioning God, rather one man’s definition of God.</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a:buChar char="•"/>
            </a:pPr>
            <a:r>
              <a:rPr b="0" lang="en-US" sz="2400" spc="-1" strike="noStrike">
                <a:solidFill>
                  <a:srgbClr val="000000"/>
                </a:solidFill>
                <a:uFill>
                  <a:solidFill>
                    <a:srgbClr val="ffffff"/>
                  </a:solidFill>
                </a:uFill>
                <a:latin typeface="Arial"/>
              </a:rPr>
              <a:t>Claim denies rational nature of God and objective truth </a:t>
            </a:r>
            <a:r>
              <a:rPr b="0"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Isaiah 1:18; 41:21; Acts 17:17; 26:25</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a:buChar char="•"/>
            </a:pPr>
            <a:r>
              <a:rPr b="0" lang="en-US" sz="2400" spc="-1" strike="noStrike">
                <a:solidFill>
                  <a:srgbClr val="000000"/>
                </a:solidFill>
                <a:uFill>
                  <a:solidFill>
                    <a:srgbClr val="ffffff"/>
                  </a:solidFill>
                </a:uFill>
                <a:latin typeface="Arial"/>
              </a:rPr>
              <a:t>Claim denies God’s Word can be understood (</a:t>
            </a:r>
            <a:r>
              <a:rPr b="1" lang="en-US" sz="2400" spc="-1" strike="noStrike">
                <a:solidFill>
                  <a:srgbClr val="d1282e"/>
                </a:solidFill>
                <a:uFill>
                  <a:solidFill>
                    <a:srgbClr val="ffffff"/>
                  </a:solidFill>
                </a:uFill>
                <a:latin typeface="Arial"/>
              </a:rPr>
              <a:t>Eph. 3:4</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194" name="TextShape 3"/>
          <p:cNvSpPr txBox="1"/>
          <p:nvPr/>
        </p:nvSpPr>
        <p:spPr>
          <a:xfrm rot="16200000">
            <a:off x="8391600" y="4368600"/>
            <a:ext cx="986400" cy="364680"/>
          </a:xfrm>
          <a:prstGeom prst="rect">
            <a:avLst/>
          </a:prstGeom>
          <a:noFill/>
          <a:ln>
            <a:noFill/>
          </a:ln>
        </p:spPr>
        <p:txBody>
          <a:bodyPr anchor="ctr"/>
          <a:p>
            <a:pPr>
              <a:lnSpc>
                <a:spcPct val="100000"/>
              </a:lnSpc>
            </a:pPr>
            <a:fld id="{24583849-EB82-4053-8960-07E7C0EDAD5B}"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84" dur="indefinite" restart="never" nodeType="tmRoot">
          <p:childTnLst>
            <p:seq>
              <p:cTn id="185" dur="indefinite" nodeType="mainSeq">
                <p:childTnLst>
                  <p:par>
                    <p:cTn id="186" fill="hold">
                      <p:stCondLst>
                        <p:cond delay="indefinite"/>
                      </p:stCondLst>
                      <p:childTnLst>
                        <p:par>
                          <p:cTn id="187" fill="hold">
                            <p:stCondLst>
                              <p:cond delay="0"/>
                            </p:stCondLst>
                            <p:childTnLst>
                              <p:par>
                                <p:cTn id="188" nodeType="clickEffect" fill="hold" presetClass="entr" presetID="1">
                                  <p:stCondLst>
                                    <p:cond delay="0"/>
                                  </p:stCondLst>
                                  <p:childTnLst>
                                    <p:set>
                                      <p:cBhvr>
                                        <p:cTn id="189" dur="1" fill="hold">
                                          <p:stCondLst>
                                            <p:cond delay="0"/>
                                          </p:stCondLst>
                                        </p:cTn>
                                        <p:tgtEl>
                                          <p:spTgt spid="193">
                                            <p:txEl>
                                              <p:pRg st="264" end="321"/>
                                            </p:txEl>
                                          </p:spTgt>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nodeType="clickEffect" fill="hold" presetClass="entr" presetID="1">
                                  <p:stCondLst>
                                    <p:cond delay="0"/>
                                  </p:stCondLst>
                                  <p:childTnLst>
                                    <p:set>
                                      <p:cBhvr>
                                        <p:cTn id="193" dur="1" fill="hold">
                                          <p:stCondLst>
                                            <p:cond delay="0"/>
                                          </p:stCondLst>
                                        </p:cTn>
                                        <p:tgtEl>
                                          <p:spTgt spid="193">
                                            <p:txEl>
                                              <p:pRg st="321" end="419"/>
                                            </p:txEl>
                                          </p:spTgt>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nodeType="clickEffect" fill="hold" presetClass="entr" presetID="1">
                                  <p:stCondLst>
                                    <p:cond delay="0"/>
                                  </p:stCondLst>
                                  <p:childTnLst>
                                    <p:set>
                                      <p:cBhvr>
                                        <p:cTn id="197" dur="1" fill="hold">
                                          <p:stCondLst>
                                            <p:cond delay="0"/>
                                          </p:stCondLst>
                                        </p:cTn>
                                        <p:tgtEl>
                                          <p:spTgt spid="193">
                                            <p:txEl>
                                              <p:pRg st="419" end="47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Demonstration of Just Nature</a:t>
            </a:r>
            <a:endParaRPr b="0" lang="en-US" sz="1800" spc="-1" strike="noStrike">
              <a:solidFill>
                <a:srgbClr val="000000"/>
              </a:solidFill>
              <a:uFill>
                <a:solidFill>
                  <a:srgbClr val="ffffff"/>
                </a:solidFill>
              </a:uFill>
              <a:latin typeface="Arial"/>
            </a:endParaRPr>
          </a:p>
        </p:txBody>
      </p:sp>
      <p:sp>
        <p:nvSpPr>
          <p:cNvPr id="196"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being justified freely by His grace through the redemption that is in Christ Jesus, whom God </a:t>
            </a:r>
            <a:r>
              <a:rPr b="1" i="1" lang="en-US" sz="2400" spc="-1" strike="noStrike">
                <a:solidFill>
                  <a:srgbClr val="000000"/>
                </a:solidFill>
                <a:uFill>
                  <a:solidFill>
                    <a:srgbClr val="ffffff"/>
                  </a:solidFill>
                </a:uFill>
                <a:latin typeface="Arial"/>
              </a:rPr>
              <a:t>set forth as a propitiation by His blood</a:t>
            </a:r>
            <a:r>
              <a:rPr b="0" i="1" lang="en-US" sz="2400" spc="-1" strike="noStrike">
                <a:solidFill>
                  <a:srgbClr val="000000"/>
                </a:solidFill>
                <a:uFill>
                  <a:solidFill>
                    <a:srgbClr val="ffffff"/>
                  </a:solidFill>
                </a:uFill>
                <a:latin typeface="Arial"/>
              </a:rPr>
              <a:t>, through faith, </a:t>
            </a:r>
            <a:r>
              <a:rPr b="1" i="1" lang="en-US" sz="2400" spc="-1" strike="noStrike">
                <a:solidFill>
                  <a:srgbClr val="000000"/>
                </a:solidFill>
                <a:uFill>
                  <a:solidFill>
                    <a:srgbClr val="ffffff"/>
                  </a:solidFill>
                </a:uFill>
                <a:latin typeface="Arial"/>
              </a:rPr>
              <a:t>to </a:t>
            </a:r>
            <a:r>
              <a:rPr b="1" i="1" lang="en-US" sz="2400" spc="-1" strike="noStrike" u="sng">
                <a:solidFill>
                  <a:srgbClr val="000000"/>
                </a:solidFill>
                <a:uFill>
                  <a:solidFill>
                    <a:srgbClr val="ffffff"/>
                  </a:solidFill>
                </a:uFill>
                <a:latin typeface="Arial"/>
              </a:rPr>
              <a:t>demonstrate His righteousness</a:t>
            </a:r>
            <a:r>
              <a:rPr b="0" i="1" lang="en-US" sz="2400" spc="-1" strike="noStrike">
                <a:solidFill>
                  <a:srgbClr val="000000"/>
                </a:solidFill>
                <a:uFill>
                  <a:solidFill>
                    <a:srgbClr val="ffffff"/>
                  </a:solidFill>
                </a:uFill>
                <a:latin typeface="Arial"/>
              </a:rPr>
              <a:t>, because in His forbearance God had passed over the sins that were previously committed, </a:t>
            </a:r>
            <a:r>
              <a:rPr b="1" i="1" lang="en-US" sz="2400" spc="-1" strike="noStrike">
                <a:solidFill>
                  <a:srgbClr val="000000"/>
                </a:solidFill>
                <a:uFill>
                  <a:solidFill>
                    <a:srgbClr val="ffffff"/>
                  </a:solidFill>
                </a:uFill>
                <a:latin typeface="Arial"/>
              </a:rPr>
              <a:t>to </a:t>
            </a:r>
            <a:r>
              <a:rPr b="1" i="1" lang="en-US" sz="2400" spc="-1" strike="noStrike" u="sng">
                <a:solidFill>
                  <a:srgbClr val="000000"/>
                </a:solidFill>
                <a:uFill>
                  <a:solidFill>
                    <a:srgbClr val="ffffff"/>
                  </a:solidFill>
                </a:uFill>
                <a:latin typeface="Arial"/>
              </a:rPr>
              <a:t>demonstrate</a:t>
            </a:r>
            <a:r>
              <a:rPr b="1" i="1" lang="en-US" sz="2400" spc="-1" strike="noStrike">
                <a:solidFill>
                  <a:srgbClr val="000000"/>
                </a:solidFill>
                <a:uFill>
                  <a:solidFill>
                    <a:srgbClr val="ffffff"/>
                  </a:solidFill>
                </a:uFill>
                <a:latin typeface="Arial"/>
              </a:rPr>
              <a:t> at the present time </a:t>
            </a:r>
            <a:r>
              <a:rPr b="1" i="1" lang="en-US" sz="2400" spc="-1" strike="noStrike" u="sng">
                <a:solidFill>
                  <a:srgbClr val="000000"/>
                </a:solidFill>
                <a:uFill>
                  <a:solidFill>
                    <a:srgbClr val="ffffff"/>
                  </a:solidFill>
                </a:uFill>
                <a:latin typeface="Arial"/>
              </a:rPr>
              <a:t>His righteousness</a:t>
            </a:r>
            <a:r>
              <a:rPr b="1" i="1" lang="en-US" sz="2400" spc="-1" strike="noStrike">
                <a:solidFill>
                  <a:srgbClr val="000000"/>
                </a:solidFill>
                <a:uFill>
                  <a:solidFill>
                    <a:srgbClr val="ffffff"/>
                  </a:solidFill>
                </a:uFill>
                <a:latin typeface="Arial"/>
              </a:rPr>
              <a:t>, that He might be </a:t>
            </a:r>
            <a:r>
              <a:rPr b="1" i="1" lang="en-US" sz="2400" spc="-1" strike="noStrike" u="sng">
                <a:solidFill>
                  <a:srgbClr val="000000"/>
                </a:solidFill>
                <a:uFill>
                  <a:solidFill>
                    <a:srgbClr val="ffffff"/>
                  </a:solidFill>
                </a:uFill>
                <a:latin typeface="Arial"/>
              </a:rPr>
              <a:t>just</a:t>
            </a:r>
            <a:r>
              <a:rPr b="1" i="1" lang="en-US" sz="2400" spc="-1" strike="noStrike">
                <a:solidFill>
                  <a:srgbClr val="000000"/>
                </a:solidFill>
                <a:uFill>
                  <a:solidFill>
                    <a:srgbClr val="ffffff"/>
                  </a:solidFill>
                </a:uFill>
                <a:latin typeface="Arial"/>
              </a:rPr>
              <a:t> and the </a:t>
            </a:r>
            <a:r>
              <a:rPr b="1" i="1" lang="en-US" sz="2400" spc="-1" strike="noStrike" u="sng">
                <a:solidFill>
                  <a:srgbClr val="000000"/>
                </a:solidFill>
                <a:uFill>
                  <a:solidFill>
                    <a:srgbClr val="ffffff"/>
                  </a:solidFill>
                </a:uFill>
                <a:latin typeface="Arial"/>
              </a:rPr>
              <a:t>justifier</a:t>
            </a:r>
            <a:r>
              <a:rPr b="1"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of the one who has faith in Jesus.”</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Romans 3:24-26</a:t>
            </a:r>
            <a:r>
              <a:rPr b="0" lang="en-US" sz="2400" spc="-1" strike="noStrike">
                <a:solidFill>
                  <a:srgbClr val="000000"/>
                </a:solidFill>
                <a:uFill>
                  <a:solidFill>
                    <a:srgbClr val="ffffff"/>
                  </a:solidFill>
                </a:uFill>
                <a:latin typeface="Arial"/>
              </a:rPr>
              <a:t>; see also, </a:t>
            </a:r>
            <a:r>
              <a:rPr b="1" lang="en-US" sz="2400" spc="-1" strike="noStrike">
                <a:solidFill>
                  <a:srgbClr val="d1282e"/>
                </a:solidFill>
                <a:uFill>
                  <a:solidFill>
                    <a:srgbClr val="ffffff"/>
                  </a:solidFill>
                </a:uFill>
                <a:latin typeface="Arial"/>
              </a:rPr>
              <a:t>verse 4</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Intended to see righteous and just nature in cross.</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Failure means we have our eyes closed.  </a:t>
            </a:r>
            <a:r>
              <a:rPr b="0" lang="en-US" sz="2400" spc="-1" strike="noStrike">
                <a:solidFill>
                  <a:srgbClr val="000000"/>
                </a:solidFill>
                <a:uFill>
                  <a:solidFill>
                    <a:srgbClr val="ffffff"/>
                  </a:solidFill>
                </a:uFill>
                <a:latin typeface="Wingdings"/>
              </a:rPr>
              <a:t></a:t>
            </a:r>
            <a:endParaRPr b="1" lang="en-US" sz="2000" spc="-1" strike="noStrike">
              <a:solidFill>
                <a:srgbClr val="000000"/>
              </a:solidFill>
              <a:uFill>
                <a:solidFill>
                  <a:srgbClr val="ffffff"/>
                </a:solidFill>
              </a:uFill>
              <a:latin typeface="Arial"/>
            </a:endParaRPr>
          </a:p>
        </p:txBody>
      </p:sp>
      <p:sp>
        <p:nvSpPr>
          <p:cNvPr id="197" name="TextShape 3"/>
          <p:cNvSpPr txBox="1"/>
          <p:nvPr/>
        </p:nvSpPr>
        <p:spPr>
          <a:xfrm rot="16200000">
            <a:off x="8391600" y="4368600"/>
            <a:ext cx="986400" cy="364680"/>
          </a:xfrm>
          <a:prstGeom prst="rect">
            <a:avLst/>
          </a:prstGeom>
          <a:noFill/>
          <a:ln>
            <a:noFill/>
          </a:ln>
        </p:spPr>
        <p:txBody>
          <a:bodyPr anchor="ctr"/>
          <a:p>
            <a:pPr>
              <a:lnSpc>
                <a:spcPct val="100000"/>
              </a:lnSpc>
            </a:pPr>
            <a:fld id="{C6821312-0DED-454D-A662-58EF9F9EB892}"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198" dur="indefinite" restart="never" nodeType="tmRoot">
          <p:childTnLst>
            <p:seq>
              <p:cTn id="199" dur="indefinite" nodeType="mainSeq">
                <p:childTnLst>
                  <p:par>
                    <p:cTn id="200" fill="hold">
                      <p:stCondLst>
                        <p:cond delay="indefinite"/>
                      </p:stCondLst>
                      <p:childTnLst>
                        <p:par>
                          <p:cTn id="201" fill="hold">
                            <p:stCondLst>
                              <p:cond delay="0"/>
                            </p:stCondLst>
                            <p:childTnLst>
                              <p:par>
                                <p:cTn id="202" nodeType="clickEffect" fill="hold" presetClass="entr" presetID="1">
                                  <p:stCondLst>
                                    <p:cond delay="0"/>
                                  </p:stCondLst>
                                  <p:childTnLst>
                                    <p:set>
                                      <p:cBhvr>
                                        <p:cTn id="203" dur="1" fill="hold">
                                          <p:stCondLst>
                                            <p:cond delay="0"/>
                                          </p:stCondLst>
                                        </p:cTn>
                                        <p:tgtEl>
                                          <p:spTgt spid="196">
                                            <p:txEl>
                                              <p:pRg st="441" end="493"/>
                                            </p:txEl>
                                          </p:spTgt>
                                        </p:tgtEl>
                                        <p:attrNameLst>
                                          <p:attrName>style.visibility</p:attrName>
                                        </p:attrNameLst>
                                      </p:cBhvr>
                                      <p:to>
                                        <p:strVal val="visible"/>
                                      </p:to>
                                    </p:set>
                                  </p:childTnLst>
                                </p:cTn>
                              </p:par>
                              <p:par>
                                <p:cTn id="204" nodeType="withEffect" fill="hold" presetClass="entr" presetID="1">
                                  <p:stCondLst>
                                    <p:cond delay="0"/>
                                  </p:stCondLst>
                                  <p:childTnLst>
                                    <p:set>
                                      <p:cBhvr>
                                        <p:cTn id="205" dur="1" fill="hold">
                                          <p:stCondLst>
                                            <p:cond delay="0"/>
                                          </p:stCondLst>
                                        </p:cTn>
                                        <p:tgtEl>
                                          <p:spTgt spid="196">
                                            <p:txEl>
                                              <p:pRg st="493" end="53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Only Academic?</a:t>
            </a:r>
            <a:endParaRPr b="0" lang="en-US" sz="1800" spc="-1" strike="noStrike">
              <a:solidFill>
                <a:srgbClr val="000000"/>
              </a:solidFill>
              <a:uFill>
                <a:solidFill>
                  <a:srgbClr val="ffffff"/>
                </a:solidFill>
              </a:uFill>
              <a:latin typeface="Arial"/>
            </a:endParaRPr>
          </a:p>
        </p:txBody>
      </p:sp>
      <p:sp>
        <p:nvSpPr>
          <p:cNvPr id="199"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arabicPeriod" startAt="3"/>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Ahhh, </a:t>
            </a:r>
            <a:r>
              <a:rPr b="0" i="1" lang="en-US" sz="2400" spc="-1" strike="noStrike">
                <a:solidFill>
                  <a:srgbClr val="000000"/>
                </a:solidFill>
                <a:uFill>
                  <a:solidFill>
                    <a:srgbClr val="ffffff"/>
                  </a:solidFill>
                </a:uFill>
                <a:latin typeface="Arial"/>
              </a:rPr>
              <a:t>pshaw</a:t>
            </a:r>
            <a:r>
              <a:rPr b="0" lang="en-US" sz="2400" spc="-1" strike="noStrike">
                <a:solidFill>
                  <a:srgbClr val="000000"/>
                </a:solidFill>
                <a:uFill>
                  <a:solidFill>
                    <a:srgbClr val="ffffff"/>
                  </a:solidFill>
                </a:uFill>
                <a:latin typeface="Arial"/>
              </a:rPr>
              <a:t>, this is a completely academic discussion.  People have been arguing about this for hundreds of years.  We will never be able to settle this.  We can ask God to explain this when we get to heaven, but otherwise, don’t worry about it.”</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a:buChar char="•"/>
            </a:pPr>
            <a:r>
              <a:rPr b="0" lang="en-US" sz="2400" spc="-1" strike="noStrike">
                <a:solidFill>
                  <a:srgbClr val="000000"/>
                </a:solidFill>
                <a:uFill>
                  <a:solidFill>
                    <a:srgbClr val="ffffff"/>
                  </a:solidFill>
                </a:uFill>
                <a:latin typeface="Arial"/>
              </a:rPr>
              <a:t>Embraces division, which God condemns </a:t>
            </a:r>
            <a:r>
              <a:rPr b="0"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I Corinthians 1:10-13; Ephesians 4:1-6</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a:buChar char="•"/>
            </a:pPr>
            <a:r>
              <a:rPr b="0" lang="en-US" sz="2400" spc="-1" strike="noStrike">
                <a:solidFill>
                  <a:srgbClr val="000000"/>
                </a:solidFill>
                <a:uFill>
                  <a:solidFill>
                    <a:srgbClr val="ffffff"/>
                  </a:solidFill>
                </a:uFill>
                <a:latin typeface="Arial"/>
              </a:rPr>
              <a:t>Overlooks that justification is the means of our salvation (</a:t>
            </a:r>
            <a:r>
              <a:rPr b="1" lang="en-US" sz="2400" spc="-1" strike="noStrike">
                <a:solidFill>
                  <a:srgbClr val="d1282e"/>
                </a:solidFill>
                <a:uFill>
                  <a:solidFill>
                    <a:srgbClr val="ffffff"/>
                  </a:solidFill>
                </a:uFill>
                <a:latin typeface="Arial"/>
              </a:rPr>
              <a:t>Acts 19:1-5; Hebrews 6:1-2; I Peter 3:21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a:buChar char="•"/>
            </a:pPr>
            <a:r>
              <a:rPr b="0" lang="en-US" sz="2400" spc="-1" strike="noStrike">
                <a:solidFill>
                  <a:srgbClr val="000000"/>
                </a:solidFill>
                <a:uFill>
                  <a:solidFill>
                    <a:srgbClr val="ffffff"/>
                  </a:solidFill>
                </a:uFill>
                <a:latin typeface="Arial"/>
              </a:rPr>
              <a:t>Overlooks danger of speaking wrongly about God …</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p:txBody>
      </p:sp>
      <p:sp>
        <p:nvSpPr>
          <p:cNvPr id="200" name="TextShape 3"/>
          <p:cNvSpPr txBox="1"/>
          <p:nvPr/>
        </p:nvSpPr>
        <p:spPr>
          <a:xfrm rot="16200000">
            <a:off x="8391600" y="4368600"/>
            <a:ext cx="986400" cy="364680"/>
          </a:xfrm>
          <a:prstGeom prst="rect">
            <a:avLst/>
          </a:prstGeom>
          <a:noFill/>
          <a:ln>
            <a:noFill/>
          </a:ln>
        </p:spPr>
        <p:txBody>
          <a:bodyPr anchor="ctr"/>
          <a:p>
            <a:pPr>
              <a:lnSpc>
                <a:spcPct val="100000"/>
              </a:lnSpc>
            </a:pPr>
            <a:fld id="{C06D47B6-9FC9-4BA4-B4AA-CE887C470E19}"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206" dur="indefinite" restart="never" nodeType="tmRoot">
          <p:childTnLst>
            <p:seq>
              <p:cTn id="207" dur="indefinite" nodeType="mainSeq">
                <p:childTnLst>
                  <p:par>
                    <p:cTn id="208" fill="hold">
                      <p:stCondLst>
                        <p:cond delay="indefinite"/>
                      </p:stCondLst>
                      <p:childTnLst>
                        <p:par>
                          <p:cTn id="209" fill="hold">
                            <p:stCondLst>
                              <p:cond delay="0"/>
                            </p:stCondLst>
                            <p:childTnLst>
                              <p:par>
                                <p:cTn id="210" nodeType="clickEffect" fill="hold" presetClass="entr" presetID="1">
                                  <p:stCondLst>
                                    <p:cond delay="0"/>
                                  </p:stCondLst>
                                  <p:childTnLst>
                                    <p:set>
                                      <p:cBhvr>
                                        <p:cTn id="211" dur="1" fill="hold">
                                          <p:stCondLst>
                                            <p:cond delay="0"/>
                                          </p:stCondLst>
                                        </p:cTn>
                                        <p:tgtEl>
                                          <p:spTgt spid="199">
                                            <p:txEl>
                                              <p:pRg st="248" end="329"/>
                                            </p:txEl>
                                          </p:spTgt>
                                        </p:tgtEl>
                                        <p:attrNameLst>
                                          <p:attrName>style.visibility</p:attrName>
                                        </p:attrNameLst>
                                      </p:cBhvr>
                                      <p:to>
                                        <p:strVal val="visible"/>
                                      </p:to>
                                    </p:set>
                                  </p:childTnLst>
                                </p:cTn>
                              </p:par>
                            </p:childTnLst>
                          </p:cTn>
                        </p:par>
                      </p:childTnLst>
                    </p:cTn>
                  </p:par>
                  <p:par>
                    <p:cTn id="212" fill="hold">
                      <p:stCondLst>
                        <p:cond delay="indefinite"/>
                      </p:stCondLst>
                      <p:childTnLst>
                        <p:par>
                          <p:cTn id="213" fill="hold">
                            <p:stCondLst>
                              <p:cond delay="0"/>
                            </p:stCondLst>
                            <p:childTnLst>
                              <p:par>
                                <p:cTn id="214" nodeType="clickEffect" fill="hold" presetClass="entr" presetID="1">
                                  <p:stCondLst>
                                    <p:cond delay="0"/>
                                  </p:stCondLst>
                                  <p:childTnLst>
                                    <p:set>
                                      <p:cBhvr>
                                        <p:cTn id="215" dur="1" fill="hold">
                                          <p:stCondLst>
                                            <p:cond delay="0"/>
                                          </p:stCondLst>
                                        </p:cTn>
                                        <p:tgtEl>
                                          <p:spTgt spid="199">
                                            <p:txEl>
                                              <p:pRg st="329" end="432"/>
                                            </p:txEl>
                                          </p:spTgt>
                                        </p:tgtEl>
                                        <p:attrNameLst>
                                          <p:attrName>style.visibility</p:attrName>
                                        </p:attrNameLst>
                                      </p:cBhvr>
                                      <p:to>
                                        <p:strVal val="visible"/>
                                      </p:to>
                                    </p:set>
                                  </p:childTnLst>
                                </p:cTn>
                              </p:par>
                            </p:childTnLst>
                          </p:cTn>
                        </p:par>
                      </p:childTnLst>
                    </p:cTn>
                  </p:par>
                  <p:par>
                    <p:cTn id="216" fill="hold">
                      <p:stCondLst>
                        <p:cond delay="indefinite"/>
                      </p:stCondLst>
                      <p:childTnLst>
                        <p:par>
                          <p:cTn id="217" fill="hold">
                            <p:stCondLst>
                              <p:cond delay="0"/>
                            </p:stCondLst>
                            <p:childTnLst>
                              <p:par>
                                <p:cTn id="218" nodeType="clickEffect" fill="hold" presetClass="entr" presetID="1">
                                  <p:stCondLst>
                                    <p:cond delay="0"/>
                                  </p:stCondLst>
                                  <p:childTnLst>
                                    <p:set>
                                      <p:cBhvr>
                                        <p:cTn id="219" dur="1" fill="hold">
                                          <p:stCondLst>
                                            <p:cond delay="0"/>
                                          </p:stCondLst>
                                        </p:cTn>
                                        <p:tgtEl>
                                          <p:spTgt spid="199">
                                            <p:txEl>
                                              <p:pRg st="432" end="48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TextShape 1"/>
          <p:cNvSpPr txBox="1"/>
          <p:nvPr/>
        </p:nvSpPr>
        <p:spPr>
          <a:xfrm>
            <a:off x="457200" y="68760"/>
            <a:ext cx="8229240" cy="548280"/>
          </a:xfrm>
          <a:prstGeom prst="rect">
            <a:avLst/>
          </a:prstGeom>
          <a:noFill/>
          <a:ln>
            <a:noFill/>
          </a:ln>
        </p:spPr>
        <p:txBody>
          <a:bodyPr anchor="ctr"/>
          <a:p>
            <a:pPr>
              <a:lnSpc>
                <a:spcPct val="100000"/>
              </a:lnSpc>
            </a:pPr>
            <a:r>
              <a:rPr b="0" i="1" lang="en-US" sz="3600" spc="-58" strike="noStrike" cap="all">
                <a:solidFill>
                  <a:srgbClr val="d1282e"/>
                </a:solidFill>
                <a:uFill>
                  <a:solidFill>
                    <a:srgbClr val="ffffff"/>
                  </a:solidFill>
                </a:uFill>
                <a:latin typeface="Arial Black"/>
              </a:rPr>
              <a:t>“</a:t>
            </a:r>
            <a:r>
              <a:rPr b="0" i="1" lang="en-US" sz="3600" spc="-58" strike="noStrike" cap="all">
                <a:solidFill>
                  <a:srgbClr val="d1282e"/>
                </a:solidFill>
                <a:uFill>
                  <a:solidFill>
                    <a:srgbClr val="ffffff"/>
                  </a:solidFill>
                </a:uFill>
                <a:latin typeface="Arial Black"/>
              </a:rPr>
              <a:t>Not Spoken of Me … Right”</a:t>
            </a:r>
            <a:endParaRPr b="0" lang="en-US" sz="1800" spc="-1" strike="noStrike">
              <a:solidFill>
                <a:srgbClr val="000000"/>
              </a:solidFill>
              <a:uFill>
                <a:solidFill>
                  <a:srgbClr val="ffffff"/>
                </a:solidFill>
              </a:uFill>
              <a:latin typeface="Arial"/>
            </a:endParaRPr>
          </a:p>
        </p:txBody>
      </p:sp>
      <p:sp>
        <p:nvSpPr>
          <p:cNvPr id="202"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the LORD said to Eliphaz the Temanite, “</a:t>
            </a:r>
            <a:r>
              <a:rPr b="1" i="1" lang="en-US" sz="2400" spc="-1" strike="noStrike">
                <a:solidFill>
                  <a:srgbClr val="000000"/>
                </a:solidFill>
                <a:uFill>
                  <a:solidFill>
                    <a:srgbClr val="ffffff"/>
                  </a:solidFill>
                </a:uFill>
                <a:latin typeface="Arial"/>
              </a:rPr>
              <a:t>My wrath is aroused against you</a:t>
            </a:r>
            <a:r>
              <a:rPr b="0" i="1" lang="en-US" sz="2400" spc="-1" strike="noStrike">
                <a:solidFill>
                  <a:srgbClr val="000000"/>
                </a:solidFill>
                <a:uFill>
                  <a:solidFill>
                    <a:srgbClr val="ffffff"/>
                  </a:solidFill>
                </a:uFill>
                <a:latin typeface="Arial"/>
              </a:rPr>
              <a:t> and your two friends, </a:t>
            </a:r>
            <a:r>
              <a:rPr b="1" i="1" lang="en-US" sz="2400" spc="-1" strike="noStrike">
                <a:solidFill>
                  <a:srgbClr val="000000"/>
                </a:solidFill>
                <a:uFill>
                  <a:solidFill>
                    <a:srgbClr val="ffffff"/>
                  </a:solidFill>
                </a:uFill>
                <a:latin typeface="Arial"/>
              </a:rPr>
              <a:t>for </a:t>
            </a:r>
            <a:r>
              <a:rPr b="1" i="1" lang="en-US" sz="2400" spc="-1" strike="noStrike" u="sng">
                <a:solidFill>
                  <a:srgbClr val="000000"/>
                </a:solidFill>
                <a:uFill>
                  <a:solidFill>
                    <a:srgbClr val="ffffff"/>
                  </a:solidFill>
                </a:uFill>
                <a:latin typeface="Arial"/>
              </a:rPr>
              <a:t>you have not spoken of Me what is right</a:t>
            </a:r>
            <a:r>
              <a:rPr b="1" i="1" lang="en-US" sz="2400" spc="-1" strike="noStrike">
                <a:solidFill>
                  <a:srgbClr val="000000"/>
                </a:solidFill>
                <a:uFill>
                  <a:solidFill>
                    <a:srgbClr val="ffffff"/>
                  </a:solidFill>
                </a:uFill>
                <a:latin typeface="Arial"/>
              </a:rPr>
              <a:t>, as My servant Job has</a:t>
            </a:r>
            <a:r>
              <a:rPr b="0" i="1" lang="en-US" sz="2400" spc="-1" strike="noStrike">
                <a:solidFill>
                  <a:srgbClr val="000000"/>
                </a:solidFill>
                <a:uFill>
                  <a:solidFill>
                    <a:srgbClr val="ffffff"/>
                  </a:solidFill>
                </a:uFill>
                <a:latin typeface="Arial"/>
              </a:rPr>
              <a:t>. Now therefore, take for yourselves seven bulls and seven rams, go to My servant Job, and </a:t>
            </a:r>
            <a:r>
              <a:rPr b="1" i="1" lang="en-US" sz="2400" spc="-1" strike="noStrike">
                <a:solidFill>
                  <a:srgbClr val="000000"/>
                </a:solidFill>
                <a:uFill>
                  <a:solidFill>
                    <a:srgbClr val="ffffff"/>
                  </a:solidFill>
                </a:uFill>
                <a:latin typeface="Arial"/>
              </a:rPr>
              <a:t>offer up for yourselves a burnt offering</a:t>
            </a:r>
            <a:r>
              <a:rPr b="0" i="1" lang="en-US" sz="2400" spc="-1" strike="noStrike">
                <a:solidFill>
                  <a:srgbClr val="000000"/>
                </a:solidFill>
                <a:uFill>
                  <a:solidFill>
                    <a:srgbClr val="ffffff"/>
                  </a:solidFill>
                </a:uFill>
                <a:latin typeface="Arial"/>
              </a:rPr>
              <a:t>; and My servant Job shall pray for you. For </a:t>
            </a:r>
            <a:r>
              <a:rPr b="1" i="1" lang="en-US" sz="2400" spc="-1" strike="noStrike">
                <a:solidFill>
                  <a:srgbClr val="000000"/>
                </a:solidFill>
                <a:uFill>
                  <a:solidFill>
                    <a:srgbClr val="ffffff"/>
                  </a:solidFill>
                </a:uFill>
                <a:latin typeface="Arial"/>
              </a:rPr>
              <a:t>I will </a:t>
            </a:r>
            <a:r>
              <a:rPr b="1" i="1" lang="en-US" sz="2400" spc="-1" strike="noStrike" u="sng">
                <a:solidFill>
                  <a:srgbClr val="000000"/>
                </a:solidFill>
                <a:uFill>
                  <a:solidFill>
                    <a:srgbClr val="ffffff"/>
                  </a:solidFill>
                </a:uFill>
                <a:latin typeface="Arial"/>
              </a:rPr>
              <a:t>accept him</a:t>
            </a:r>
            <a:r>
              <a:rPr b="1" i="1" lang="en-US" sz="2400" spc="-1" strike="noStrike">
                <a:solidFill>
                  <a:srgbClr val="000000"/>
                </a:solidFill>
                <a:uFill>
                  <a:solidFill>
                    <a:srgbClr val="ffffff"/>
                  </a:solidFill>
                </a:uFill>
                <a:latin typeface="Arial"/>
              </a:rPr>
              <a:t>, lest I deal with you according to your folly; </a:t>
            </a:r>
            <a:r>
              <a:rPr b="1" i="1" lang="en-US" sz="2400" spc="-1" strike="noStrike" u="sng">
                <a:solidFill>
                  <a:srgbClr val="000000"/>
                </a:solidFill>
                <a:uFill>
                  <a:solidFill>
                    <a:srgbClr val="ffffff"/>
                  </a:solidFill>
                </a:uFill>
                <a:latin typeface="Arial"/>
              </a:rPr>
              <a:t>because you have not spoken of Me what is right</a:t>
            </a:r>
            <a:r>
              <a:rPr b="0" i="1" lang="en-US" sz="2400" spc="-1" strike="noStrike">
                <a:solidFill>
                  <a:srgbClr val="000000"/>
                </a:solidFill>
                <a:uFill>
                  <a:solidFill>
                    <a:srgbClr val="ffffff"/>
                  </a:solidFill>
                </a:uFill>
                <a:latin typeface="Arial"/>
              </a:rPr>
              <a:t>, as My servant Job has.”  So Eliphaz the Temanite and Bildad the Shuhite and Zophar the Naamathite went and did as the LORD commanded them; </a:t>
            </a:r>
            <a:r>
              <a:rPr b="1" i="1" lang="en-US" sz="2400" spc="-1" strike="noStrike">
                <a:solidFill>
                  <a:srgbClr val="000000"/>
                </a:solidFill>
                <a:uFill>
                  <a:solidFill>
                    <a:srgbClr val="ffffff"/>
                  </a:solidFill>
                </a:uFill>
                <a:latin typeface="Arial"/>
              </a:rPr>
              <a:t>for the LORD had accepted Job</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Job 42:7-9</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203" name="TextShape 3"/>
          <p:cNvSpPr txBox="1"/>
          <p:nvPr/>
        </p:nvSpPr>
        <p:spPr>
          <a:xfrm rot="16200000">
            <a:off x="8391600" y="4368600"/>
            <a:ext cx="986400" cy="364680"/>
          </a:xfrm>
          <a:prstGeom prst="rect">
            <a:avLst/>
          </a:prstGeom>
          <a:noFill/>
          <a:ln>
            <a:noFill/>
          </a:ln>
        </p:spPr>
        <p:txBody>
          <a:bodyPr anchor="ctr"/>
          <a:p>
            <a:pPr>
              <a:lnSpc>
                <a:spcPct val="100000"/>
              </a:lnSpc>
            </a:pPr>
            <a:fld id="{03416AEE-6D5D-4203-8B2C-7351BF0FAEB7}"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220" dur="indefinite" restart="never" nodeType="tmRoot">
          <p:childTnLst>
            <p:seq>
              <p:cTn id="221"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extShape 1"/>
          <p:cNvSpPr txBox="1"/>
          <p:nvPr/>
        </p:nvSpPr>
        <p:spPr>
          <a:xfrm>
            <a:off x="457200" y="1085760"/>
            <a:ext cx="7772040" cy="3240360"/>
          </a:xfrm>
          <a:prstGeom prst="rect">
            <a:avLst/>
          </a:prstGeom>
          <a:noFill/>
          <a:ln>
            <a:noFill/>
          </a:ln>
        </p:spPr>
        <p:txBody>
          <a:bodyPr anchor="ctr"/>
          <a:p>
            <a:pPr>
              <a:lnSpc>
                <a:spcPct val="100000"/>
              </a:lnSpc>
            </a:pPr>
            <a:r>
              <a:rPr b="0" i="1" lang="en-US" sz="7200" spc="-77" strike="noStrike" cap="all">
                <a:solidFill>
                  <a:srgbClr val="000000"/>
                </a:solidFill>
                <a:uFill>
                  <a:solidFill>
                    <a:srgbClr val="ffffff"/>
                  </a:solidFill>
                </a:uFill>
                <a:latin typeface="Arial Black"/>
              </a:rPr>
              <a:t>Supreme Sovereignty of God</a:t>
            </a:r>
            <a:endParaRPr b="0" lang="en-US" sz="1800" spc="-1" strike="noStrike">
              <a:solidFill>
                <a:srgbClr val="000000"/>
              </a:solidFill>
              <a:uFill>
                <a:solidFill>
                  <a:srgbClr val="ffffff"/>
                </a:solidFill>
              </a:uFill>
              <a:latin typeface="Arial"/>
            </a:endParaRPr>
          </a:p>
        </p:txBody>
      </p:sp>
      <p:sp>
        <p:nvSpPr>
          <p:cNvPr id="205" name="TextShape 2"/>
          <p:cNvSpPr txBox="1"/>
          <p:nvPr/>
        </p:nvSpPr>
        <p:spPr>
          <a:xfrm>
            <a:off x="457200" y="171360"/>
            <a:ext cx="7772040" cy="799920"/>
          </a:xfrm>
          <a:prstGeom prst="rect">
            <a:avLst/>
          </a:prstGeom>
          <a:noFill/>
          <a:ln>
            <a:noFill/>
          </a:ln>
        </p:spPr>
        <p:txBody>
          <a:bodyPr anchor="b"/>
          <a:p>
            <a:pPr>
              <a:lnSpc>
                <a:spcPct val="100000"/>
              </a:lnSpc>
            </a:pPr>
            <a:r>
              <a:rPr b="0" lang="en-US" sz="3600" spc="117" strike="noStrike" cap="all">
                <a:solidFill>
                  <a:srgbClr val="d1282e"/>
                </a:solidFill>
                <a:uFill>
                  <a:solidFill>
                    <a:srgbClr val="ffffff"/>
                  </a:solidFill>
                </a:uFill>
                <a:latin typeface="Arial Black"/>
              </a:rPr>
              <a:t>Calvinism</a:t>
            </a:r>
            <a:endParaRPr b="1" lang="en-US" sz="2000" spc="-1" strike="noStrike">
              <a:solidFill>
                <a:srgbClr val="000000"/>
              </a:solidFill>
              <a:uFill>
                <a:solidFill>
                  <a:srgbClr val="ffffff"/>
                </a:solidFill>
              </a:uFill>
              <a:latin typeface="Arial"/>
            </a:endParaRPr>
          </a:p>
        </p:txBody>
      </p:sp>
      <p:sp>
        <p:nvSpPr>
          <p:cNvPr id="206" name="TextShape 3"/>
          <p:cNvSpPr txBox="1"/>
          <p:nvPr/>
        </p:nvSpPr>
        <p:spPr>
          <a:xfrm rot="16200000">
            <a:off x="8391600" y="4368600"/>
            <a:ext cx="986400" cy="364680"/>
          </a:xfrm>
          <a:prstGeom prst="rect">
            <a:avLst/>
          </a:prstGeom>
          <a:noFill/>
          <a:ln>
            <a:noFill/>
          </a:ln>
        </p:spPr>
        <p:txBody>
          <a:bodyPr anchor="ctr"/>
          <a:p>
            <a:pPr>
              <a:lnSpc>
                <a:spcPct val="100000"/>
              </a:lnSpc>
            </a:pPr>
            <a:fld id="{8D1ADD40-3A20-4FED-A827-170BAF588ADC}"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222" dur="indefinite" restart="never" nodeType="tmRoot">
          <p:childTnLst>
            <p:seq>
              <p:cTn id="223"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Guardian of Sovereignty?</a:t>
            </a:r>
            <a:endParaRPr b="0" lang="en-US" sz="1800" spc="-1" strike="noStrike">
              <a:solidFill>
                <a:srgbClr val="000000"/>
              </a:solidFill>
              <a:uFill>
                <a:solidFill>
                  <a:srgbClr val="ffffff"/>
                </a:solidFill>
              </a:uFill>
              <a:latin typeface="Arial"/>
            </a:endParaRPr>
          </a:p>
        </p:txBody>
      </p:sp>
      <p:sp>
        <p:nvSpPr>
          <p:cNvPr id="208"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arabicPeriod" startAt="4"/>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You do not believe in the sovereignty of God!? Calvinism elevates God by magnifying His sovereignty, whereas you blaspheme Him with your arrogant notions of free-will!”</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Sovereignty of God” is not exclusive to Calvinism.</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Issue is not </a:t>
            </a:r>
            <a:r>
              <a:rPr b="1" i="1" lang="en-US" sz="2400" spc="-1" strike="noStrike" u="sng">
                <a:solidFill>
                  <a:srgbClr val="000000"/>
                </a:solidFill>
                <a:uFill>
                  <a:solidFill>
                    <a:srgbClr val="ffffff"/>
                  </a:solidFill>
                </a:uFill>
                <a:latin typeface="Arial"/>
              </a:rPr>
              <a:t>if</a:t>
            </a:r>
            <a:r>
              <a:rPr b="0" lang="en-US" sz="2400" spc="-1" strike="noStrike">
                <a:solidFill>
                  <a:srgbClr val="000000"/>
                </a:solidFill>
                <a:uFill>
                  <a:solidFill>
                    <a:srgbClr val="ffffff"/>
                  </a:solidFill>
                </a:uFill>
                <a:latin typeface="Arial"/>
              </a:rPr>
              <a:t> God is sovereign …</a:t>
            </a:r>
            <a:endParaRPr b="1" lang="en-US" sz="2000" spc="-1" strike="noStrike">
              <a:solidFill>
                <a:srgbClr val="000000"/>
              </a:solidFill>
              <a:uFill>
                <a:solidFill>
                  <a:srgbClr val="ffffff"/>
                </a:solidFill>
              </a:uFill>
              <a:latin typeface="Arial"/>
            </a:endParaRPr>
          </a:p>
        </p:txBody>
      </p:sp>
      <p:sp>
        <p:nvSpPr>
          <p:cNvPr id="209" name="TextShape 3"/>
          <p:cNvSpPr txBox="1"/>
          <p:nvPr/>
        </p:nvSpPr>
        <p:spPr>
          <a:xfrm rot="16200000">
            <a:off x="8391600" y="4368600"/>
            <a:ext cx="986400" cy="364680"/>
          </a:xfrm>
          <a:prstGeom prst="rect">
            <a:avLst/>
          </a:prstGeom>
          <a:noFill/>
          <a:ln>
            <a:noFill/>
          </a:ln>
        </p:spPr>
        <p:txBody>
          <a:bodyPr anchor="ctr"/>
          <a:p>
            <a:pPr>
              <a:lnSpc>
                <a:spcPct val="100000"/>
              </a:lnSpc>
            </a:pPr>
            <a:fld id="{B9F504D0-FE83-47F7-A55A-3E6C6C711237}"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224" dur="indefinite" restart="never" nodeType="tmRoot">
          <p:childTnLst>
            <p:seq>
              <p:cTn id="225" dur="indefinite" nodeType="mainSeq">
                <p:childTnLst>
                  <p:par>
                    <p:cTn id="226" fill="hold">
                      <p:stCondLst>
                        <p:cond delay="indefinite"/>
                      </p:stCondLst>
                      <p:childTnLst>
                        <p:par>
                          <p:cTn id="227" fill="hold">
                            <p:stCondLst>
                              <p:cond delay="0"/>
                            </p:stCondLst>
                            <p:childTnLst>
                              <p:par>
                                <p:cTn id="228" nodeType="clickEffect" fill="hold" presetClass="entr" presetID="1">
                                  <p:stCondLst>
                                    <p:cond delay="0"/>
                                  </p:stCondLst>
                                  <p:childTnLst>
                                    <p:set>
                                      <p:cBhvr>
                                        <p:cTn id="229" dur="1" fill="hold">
                                          <p:stCondLst>
                                            <p:cond delay="0"/>
                                          </p:stCondLst>
                                        </p:cTn>
                                        <p:tgtEl>
                                          <p:spTgt spid="208">
                                            <p:txEl>
                                              <p:pRg st="170" end="222"/>
                                            </p:txEl>
                                          </p:spTgt>
                                        </p:tgtEl>
                                        <p:attrNameLst>
                                          <p:attrName>style.visibility</p:attrName>
                                        </p:attrNameLst>
                                      </p:cBhvr>
                                      <p:to>
                                        <p:strVal val="visible"/>
                                      </p:to>
                                    </p:set>
                                  </p:childTnLst>
                                </p:cTn>
                              </p:par>
                            </p:childTnLst>
                          </p:cTn>
                        </p:par>
                      </p:childTnLst>
                    </p:cTn>
                  </p:par>
                  <p:par>
                    <p:cTn id="230" fill="hold">
                      <p:stCondLst>
                        <p:cond delay="indefinite"/>
                      </p:stCondLst>
                      <p:childTnLst>
                        <p:par>
                          <p:cTn id="231" fill="hold">
                            <p:stCondLst>
                              <p:cond delay="0"/>
                            </p:stCondLst>
                            <p:childTnLst>
                              <p:par>
                                <p:cTn id="232" nodeType="clickEffect" fill="hold" presetClass="entr" presetID="1">
                                  <p:stCondLst>
                                    <p:cond delay="0"/>
                                  </p:stCondLst>
                                  <p:childTnLst>
                                    <p:set>
                                      <p:cBhvr>
                                        <p:cTn id="233" dur="1" fill="hold">
                                          <p:stCondLst>
                                            <p:cond delay="0"/>
                                          </p:stCondLst>
                                        </p:cTn>
                                        <p:tgtEl>
                                          <p:spTgt spid="208">
                                            <p:txEl>
                                              <p:pRg st="222" end="25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God is Indeed Sovereign</a:t>
            </a:r>
            <a:endParaRPr b="0" lang="en-US" sz="1800" spc="-1" strike="noStrike">
              <a:solidFill>
                <a:srgbClr val="000000"/>
              </a:solidFill>
              <a:uFill>
                <a:solidFill>
                  <a:srgbClr val="ffffff"/>
                </a:solidFill>
              </a:uFill>
              <a:latin typeface="Arial"/>
            </a:endParaRPr>
          </a:p>
        </p:txBody>
      </p:sp>
      <p:sp>
        <p:nvSpPr>
          <p:cNvPr id="211" name="TextShape 2"/>
          <p:cNvSpPr txBox="1"/>
          <p:nvPr/>
        </p:nvSpPr>
        <p:spPr>
          <a:xfrm>
            <a:off x="457200" y="617400"/>
            <a:ext cx="8229240" cy="4320360"/>
          </a:xfrm>
          <a:prstGeom prst="rect">
            <a:avLst/>
          </a:prstGeom>
          <a:noFill/>
          <a:ln>
            <a:noFill/>
          </a:ln>
        </p:spPr>
        <p:txBody>
          <a:bodyPr/>
          <a:p>
            <a:pPr>
              <a:lnSpc>
                <a:spcPct val="100000"/>
              </a:lnSpc>
            </a:pPr>
            <a:r>
              <a:rPr b="0" i="1" lang="en-US" sz="2300" spc="-1" strike="noStrike">
                <a:solidFill>
                  <a:srgbClr val="000000"/>
                </a:solidFill>
                <a:uFill>
                  <a:solidFill>
                    <a:srgbClr val="ffffff"/>
                  </a:solidFill>
                </a:uFill>
                <a:latin typeface="Arial"/>
              </a:rPr>
              <a:t>“</a:t>
            </a:r>
            <a:r>
              <a:rPr b="0" i="1" lang="en-US" sz="2300" spc="-1" strike="noStrike">
                <a:solidFill>
                  <a:srgbClr val="000000"/>
                </a:solidFill>
                <a:uFill>
                  <a:solidFill>
                    <a:srgbClr val="ffffff"/>
                  </a:solidFill>
                </a:uFill>
                <a:latin typeface="Arial"/>
              </a:rPr>
              <a:t>Indeed before the day was, I am He; And there is no one who can deliver out of My hand; </a:t>
            </a:r>
            <a:r>
              <a:rPr b="1" i="1" lang="en-US" sz="2300" spc="-1" strike="noStrike">
                <a:solidFill>
                  <a:srgbClr val="000000"/>
                </a:solidFill>
                <a:uFill>
                  <a:solidFill>
                    <a:srgbClr val="ffffff"/>
                  </a:solidFill>
                </a:uFill>
                <a:latin typeface="Arial"/>
              </a:rPr>
              <a:t>I work, and </a:t>
            </a:r>
            <a:r>
              <a:rPr b="1" i="1" lang="en-US" sz="2300" spc="-1" strike="noStrike" u="sng">
                <a:solidFill>
                  <a:srgbClr val="000000"/>
                </a:solidFill>
                <a:uFill>
                  <a:solidFill>
                    <a:srgbClr val="ffffff"/>
                  </a:solidFill>
                </a:uFill>
                <a:latin typeface="Arial"/>
              </a:rPr>
              <a:t>who will reverse it</a:t>
            </a:r>
            <a:r>
              <a:rPr b="0" i="1" lang="en-US" sz="2300" spc="-1" strike="noStrike">
                <a:solidFill>
                  <a:srgbClr val="000000"/>
                </a:solidFill>
                <a:uFill>
                  <a:solidFill>
                    <a:srgbClr val="ffffff"/>
                  </a:solidFill>
                </a:uFill>
                <a:latin typeface="Arial"/>
              </a:rPr>
              <a:t>?” </a:t>
            </a:r>
            <a:r>
              <a:rPr b="0" lang="en-US" sz="2300" spc="-1" strike="noStrike">
                <a:solidFill>
                  <a:srgbClr val="000000"/>
                </a:solidFill>
                <a:uFill>
                  <a:solidFill>
                    <a:srgbClr val="ffffff"/>
                  </a:solidFill>
                </a:uFill>
                <a:latin typeface="Arial"/>
              </a:rPr>
              <a:t>(</a:t>
            </a:r>
            <a:r>
              <a:rPr b="1" lang="en-US" sz="2300" spc="-1" strike="noStrike">
                <a:solidFill>
                  <a:srgbClr val="d1282e"/>
                </a:solidFill>
                <a:uFill>
                  <a:solidFill>
                    <a:srgbClr val="ffffff"/>
                  </a:solidFill>
                </a:uFill>
                <a:latin typeface="Arial"/>
              </a:rPr>
              <a:t>Isaiah 43:13</a:t>
            </a:r>
            <a:r>
              <a:rPr b="0" lang="en-US" sz="23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300" spc="-1" strike="noStrike">
                <a:solidFill>
                  <a:srgbClr val="000000"/>
                </a:solidFill>
                <a:uFill>
                  <a:solidFill>
                    <a:srgbClr val="ffffff"/>
                  </a:solidFill>
                </a:uFill>
                <a:latin typeface="Arial"/>
              </a:rPr>
              <a:t>“</a:t>
            </a:r>
            <a:r>
              <a:rPr b="1" i="1" lang="en-US" sz="2300" spc="-1" strike="noStrike">
                <a:solidFill>
                  <a:srgbClr val="000000"/>
                </a:solidFill>
                <a:uFill>
                  <a:solidFill>
                    <a:srgbClr val="ffffff"/>
                  </a:solidFill>
                </a:uFill>
                <a:latin typeface="Arial"/>
              </a:rPr>
              <a:t>Who has directed the Spirit of the LORD</a:t>
            </a:r>
            <a:r>
              <a:rPr b="0" i="1" lang="en-US" sz="2300" spc="-1" strike="noStrike">
                <a:solidFill>
                  <a:srgbClr val="000000"/>
                </a:solidFill>
                <a:uFill>
                  <a:solidFill>
                    <a:srgbClr val="ffffff"/>
                  </a:solidFill>
                </a:uFill>
                <a:latin typeface="Arial"/>
              </a:rPr>
              <a:t>, Or as His counselor has taught Him? With whom did He take counsel, and </a:t>
            </a:r>
            <a:r>
              <a:rPr b="1" i="1" lang="en-US" sz="2300" spc="-1" strike="noStrike">
                <a:solidFill>
                  <a:srgbClr val="000000"/>
                </a:solidFill>
                <a:uFill>
                  <a:solidFill>
                    <a:srgbClr val="ffffff"/>
                  </a:solidFill>
                </a:uFill>
                <a:latin typeface="Arial"/>
              </a:rPr>
              <a:t>who instructed Him, And taught Him </a:t>
            </a:r>
            <a:r>
              <a:rPr b="0" i="1" lang="en-US" sz="2300" spc="-1" strike="noStrike">
                <a:solidFill>
                  <a:srgbClr val="000000"/>
                </a:solidFill>
                <a:uFill>
                  <a:solidFill>
                    <a:srgbClr val="ffffff"/>
                  </a:solidFill>
                </a:uFill>
                <a:latin typeface="Arial"/>
              </a:rPr>
              <a:t>in the path of justice? Who taught Him knowledge, And showed Him the way of understanding?”</a:t>
            </a:r>
            <a:r>
              <a:rPr b="0" lang="en-US" sz="2300" spc="-1" strike="noStrike">
                <a:solidFill>
                  <a:srgbClr val="000000"/>
                </a:solidFill>
                <a:uFill>
                  <a:solidFill>
                    <a:srgbClr val="ffffff"/>
                  </a:solidFill>
                </a:uFill>
                <a:latin typeface="Arial"/>
              </a:rPr>
              <a:t> (</a:t>
            </a:r>
            <a:r>
              <a:rPr b="1" lang="en-US" sz="2300" spc="-1" strike="noStrike">
                <a:solidFill>
                  <a:srgbClr val="d1282e"/>
                </a:solidFill>
                <a:uFill>
                  <a:solidFill>
                    <a:srgbClr val="ffffff"/>
                  </a:solidFill>
                </a:uFill>
                <a:latin typeface="Arial"/>
              </a:rPr>
              <a:t>Isaiah 40:13-14</a:t>
            </a:r>
            <a:r>
              <a:rPr b="0" lang="en-US" sz="23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300" spc="-1" strike="noStrike">
                <a:solidFill>
                  <a:srgbClr val="000000"/>
                </a:solidFill>
                <a:uFill>
                  <a:solidFill>
                    <a:srgbClr val="ffffff"/>
                  </a:solidFill>
                </a:uFill>
                <a:latin typeface="Arial"/>
              </a:rPr>
              <a:t>“</a:t>
            </a:r>
            <a:r>
              <a:rPr b="1" i="1" lang="en-US" sz="2300" spc="-1" strike="noStrike">
                <a:solidFill>
                  <a:srgbClr val="000000"/>
                </a:solidFill>
                <a:uFill>
                  <a:solidFill>
                    <a:srgbClr val="ffffff"/>
                  </a:solidFill>
                </a:uFill>
                <a:latin typeface="Arial"/>
              </a:rPr>
              <a:t>Woe to him who strives with his Maker!</a:t>
            </a:r>
            <a:r>
              <a:rPr b="0" i="1" lang="en-US" sz="2300" spc="-1" strike="noStrike">
                <a:solidFill>
                  <a:srgbClr val="000000"/>
                </a:solidFill>
                <a:uFill>
                  <a:solidFill>
                    <a:srgbClr val="ffffff"/>
                  </a:solidFill>
                </a:uFill>
                <a:latin typeface="Arial"/>
              </a:rPr>
              <a:t> Let the potsherd strive with the potsherds of the earth! </a:t>
            </a:r>
            <a:r>
              <a:rPr b="1" i="1" lang="en-US" sz="2300" spc="-1" strike="noStrike">
                <a:solidFill>
                  <a:srgbClr val="000000"/>
                </a:solidFill>
                <a:uFill>
                  <a:solidFill>
                    <a:srgbClr val="ffffff"/>
                  </a:solidFill>
                </a:uFill>
                <a:latin typeface="Arial"/>
              </a:rPr>
              <a:t>Shall the clay say to him who forms it, ‘What are you making?’</a:t>
            </a:r>
            <a:r>
              <a:rPr b="0" i="1" lang="en-US" sz="2300" spc="-1" strike="noStrike">
                <a:solidFill>
                  <a:srgbClr val="000000"/>
                </a:solidFill>
                <a:uFill>
                  <a:solidFill>
                    <a:srgbClr val="ffffff"/>
                  </a:solidFill>
                </a:uFill>
                <a:latin typeface="Arial"/>
              </a:rPr>
              <a:t> Or shall your handiwork say, ‘He has no hands’?</a:t>
            </a:r>
            <a:r>
              <a:rPr b="0" lang="en-US" sz="2300" spc="-1" strike="noStrike">
                <a:solidFill>
                  <a:srgbClr val="000000"/>
                </a:solidFill>
                <a:uFill>
                  <a:solidFill>
                    <a:srgbClr val="ffffff"/>
                  </a:solidFill>
                </a:uFill>
                <a:latin typeface="Arial"/>
              </a:rPr>
              <a:t> (</a:t>
            </a:r>
            <a:r>
              <a:rPr b="1" lang="en-US" sz="2300" spc="-1" strike="noStrike">
                <a:solidFill>
                  <a:srgbClr val="d1282e"/>
                </a:solidFill>
                <a:uFill>
                  <a:solidFill>
                    <a:srgbClr val="ffffff"/>
                  </a:solidFill>
                </a:uFill>
                <a:latin typeface="Arial"/>
              </a:rPr>
              <a:t>Isaiah 45:9</a:t>
            </a:r>
            <a:r>
              <a:rPr b="0" lang="en-US" sz="23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212" name="TextShape 3"/>
          <p:cNvSpPr txBox="1"/>
          <p:nvPr/>
        </p:nvSpPr>
        <p:spPr>
          <a:xfrm rot="16200000">
            <a:off x="8391600" y="4368600"/>
            <a:ext cx="986400" cy="364680"/>
          </a:xfrm>
          <a:prstGeom prst="rect">
            <a:avLst/>
          </a:prstGeom>
          <a:noFill/>
          <a:ln>
            <a:noFill/>
          </a:ln>
        </p:spPr>
        <p:txBody>
          <a:bodyPr anchor="ctr"/>
          <a:p>
            <a:pPr>
              <a:lnSpc>
                <a:spcPct val="100000"/>
              </a:lnSpc>
            </a:pPr>
            <a:fld id="{303C77CE-7E6D-4515-9FB9-91DD468746AF}"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234" dur="indefinite" restart="never" nodeType="tmRoot">
          <p:childTnLst>
            <p:seq>
              <p:cTn id="235" dur="indefinite" nodeType="mainSeq">
                <p:childTnLst>
                  <p:par>
                    <p:cTn id="236" fill="hold">
                      <p:stCondLst>
                        <p:cond delay="indefinite"/>
                      </p:stCondLst>
                      <p:childTnLst>
                        <p:par>
                          <p:cTn id="237" fill="hold">
                            <p:stCondLst>
                              <p:cond delay="0"/>
                            </p:stCondLst>
                            <p:childTnLst>
                              <p:par>
                                <p:cTn id="238" nodeType="clickEffect" fill="hold" presetClass="entr" presetID="1">
                                  <p:stCondLst>
                                    <p:cond delay="0"/>
                                  </p:stCondLst>
                                  <p:childTnLst>
                                    <p:set>
                                      <p:cBhvr>
                                        <p:cTn id="239" dur="1" fill="hold">
                                          <p:stCondLst>
                                            <p:cond delay="0"/>
                                          </p:stCondLst>
                                        </p:cTn>
                                        <p:tgtEl>
                                          <p:spTgt spid="211">
                                            <p:txEl>
                                              <p:pRg st="138" end="396"/>
                                            </p:txEl>
                                          </p:spTgt>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nodeType="clickEffect" fill="hold" presetClass="entr" presetID="1">
                                  <p:stCondLst>
                                    <p:cond delay="0"/>
                                  </p:stCondLst>
                                  <p:childTnLst>
                                    <p:set>
                                      <p:cBhvr>
                                        <p:cTn id="243" dur="1" fill="hold">
                                          <p:stCondLst>
                                            <p:cond delay="0"/>
                                          </p:stCondLst>
                                        </p:cTn>
                                        <p:tgtEl>
                                          <p:spTgt spid="211">
                                            <p:txEl>
                                              <p:pRg st="396" end="61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Guardian of Sovereignty?</a:t>
            </a:r>
            <a:endParaRPr b="0" lang="en-US" sz="1800" spc="-1" strike="noStrike">
              <a:solidFill>
                <a:srgbClr val="000000"/>
              </a:solidFill>
              <a:uFill>
                <a:solidFill>
                  <a:srgbClr val="ffffff"/>
                </a:solidFill>
              </a:uFill>
              <a:latin typeface="Arial"/>
            </a:endParaRPr>
          </a:p>
        </p:txBody>
      </p:sp>
      <p:sp>
        <p:nvSpPr>
          <p:cNvPr id="214"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arabicPeriod" startAt="4"/>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You do not believe in the sovereignty of God!? Calvinism elevates God by magnifying His sovereignty, whereas you blaspheme Him with your arrogant notions of free-will!”</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Sovereignty of God” is not exclusive to Calvinism.</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Issue is not </a:t>
            </a:r>
            <a:r>
              <a:rPr b="1" i="1" lang="en-US" sz="2400" spc="-1" strike="noStrike" u="sng">
                <a:solidFill>
                  <a:srgbClr val="000000"/>
                </a:solidFill>
                <a:uFill>
                  <a:solidFill>
                    <a:srgbClr val="ffffff"/>
                  </a:solidFill>
                </a:uFill>
                <a:latin typeface="Arial"/>
              </a:rPr>
              <a:t>if</a:t>
            </a:r>
            <a:r>
              <a:rPr b="0" lang="en-US" sz="2400" spc="-1" strike="noStrike">
                <a:solidFill>
                  <a:srgbClr val="000000"/>
                </a:solidFill>
                <a:uFill>
                  <a:solidFill>
                    <a:srgbClr val="ffffff"/>
                  </a:solidFill>
                </a:uFill>
                <a:latin typeface="Arial"/>
              </a:rPr>
              <a:t> God is sovereign …</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Issue is the </a:t>
            </a:r>
            <a:r>
              <a:rPr b="1" i="1" lang="en-US" sz="2400" spc="-1" strike="noStrike">
                <a:solidFill>
                  <a:srgbClr val="000000"/>
                </a:solidFill>
                <a:uFill>
                  <a:solidFill>
                    <a:srgbClr val="ffffff"/>
                  </a:solidFill>
                </a:uFill>
                <a:latin typeface="Arial"/>
              </a:rPr>
              <a:t>extent</a:t>
            </a:r>
            <a:r>
              <a:rPr b="0" lang="en-US" sz="2400" spc="-1" strike="noStrike">
                <a:solidFill>
                  <a:srgbClr val="000000"/>
                </a:solidFill>
                <a:uFill>
                  <a:solidFill>
                    <a:srgbClr val="ffffff"/>
                  </a:solidFill>
                </a:uFill>
                <a:latin typeface="Arial"/>
              </a:rPr>
              <a:t> that God </a:t>
            </a:r>
            <a:r>
              <a:rPr b="1" i="1" lang="en-US" sz="2400" spc="-1" strike="noStrike" u="sng">
                <a:solidFill>
                  <a:srgbClr val="000000"/>
                </a:solidFill>
                <a:uFill>
                  <a:solidFill>
                    <a:srgbClr val="ffffff"/>
                  </a:solidFill>
                </a:uFill>
                <a:latin typeface="Arial"/>
              </a:rPr>
              <a:t>exercises</a:t>
            </a:r>
            <a:r>
              <a:rPr b="0" lang="en-US" sz="2400" spc="-1" strike="noStrike">
                <a:solidFill>
                  <a:srgbClr val="000000"/>
                </a:solidFill>
                <a:uFill>
                  <a:solidFill>
                    <a:srgbClr val="ffffff"/>
                  </a:solidFill>
                </a:uFill>
                <a:latin typeface="Arial"/>
              </a:rPr>
              <a:t> His sovereignty!</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400" spc="-1" strike="noStrike">
                <a:solidFill>
                  <a:srgbClr val="d1282e"/>
                </a:solidFill>
                <a:uFill>
                  <a:solidFill>
                    <a:srgbClr val="ffffff"/>
                  </a:solidFill>
                </a:uFill>
                <a:latin typeface="Arial"/>
              </a:rPr>
              <a:t>Definition Problem </a:t>
            </a:r>
            <a:r>
              <a:rPr b="0" lang="en-US" sz="2400" spc="-1" strike="noStrike">
                <a:solidFill>
                  <a:srgbClr val="000000"/>
                </a:solidFill>
                <a:uFill>
                  <a:solidFill>
                    <a:srgbClr val="ffffff"/>
                  </a:solidFill>
                </a:uFill>
                <a:latin typeface="Arial"/>
              </a:rPr>
              <a:t>– Absolute sovereignty does not require absolute exercise.</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400" spc="-1" strike="noStrike">
                <a:solidFill>
                  <a:srgbClr val="d1282e"/>
                </a:solidFill>
                <a:uFill>
                  <a:solidFill>
                    <a:srgbClr val="ffffff"/>
                  </a:solidFill>
                </a:uFill>
                <a:latin typeface="Arial"/>
              </a:rPr>
              <a:t>False Dilemma </a:t>
            </a:r>
            <a:r>
              <a:rPr b="0" lang="en-US" sz="2400" spc="-1" strike="noStrike">
                <a:solidFill>
                  <a:srgbClr val="000000"/>
                </a:solidFill>
                <a:uFill>
                  <a:solidFill>
                    <a:srgbClr val="ffffff"/>
                  </a:solidFill>
                </a:uFill>
                <a:latin typeface="Arial"/>
              </a:rPr>
              <a:t>– Not limited to 2 options.</a:t>
            </a:r>
            <a:endParaRPr b="1" lang="en-US" sz="2000" spc="-1" strike="noStrike">
              <a:solidFill>
                <a:srgbClr val="000000"/>
              </a:solidFill>
              <a:uFill>
                <a:solidFill>
                  <a:srgbClr val="ffffff"/>
                </a:solidFill>
              </a:uFill>
              <a:latin typeface="Arial"/>
            </a:endParaRPr>
          </a:p>
        </p:txBody>
      </p:sp>
      <p:sp>
        <p:nvSpPr>
          <p:cNvPr id="215" name="TextShape 3"/>
          <p:cNvSpPr txBox="1"/>
          <p:nvPr/>
        </p:nvSpPr>
        <p:spPr>
          <a:xfrm rot="16200000">
            <a:off x="8391600" y="4368600"/>
            <a:ext cx="986400" cy="364680"/>
          </a:xfrm>
          <a:prstGeom prst="rect">
            <a:avLst/>
          </a:prstGeom>
          <a:noFill/>
          <a:ln>
            <a:noFill/>
          </a:ln>
        </p:spPr>
        <p:txBody>
          <a:bodyPr anchor="ctr"/>
          <a:p>
            <a:pPr>
              <a:lnSpc>
                <a:spcPct val="100000"/>
              </a:lnSpc>
            </a:pPr>
            <a:fld id="{DCBB999D-ED8A-4A36-A243-76AA0BB55977}"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244" dur="indefinite" restart="never" nodeType="tmRoot">
          <p:childTnLst>
            <p:seq>
              <p:cTn id="245" dur="indefinite" nodeType="mainSeq">
                <p:childTnLst>
                  <p:par>
                    <p:cTn id="246" fill="hold">
                      <p:stCondLst>
                        <p:cond delay="indefinite"/>
                      </p:stCondLst>
                      <p:childTnLst>
                        <p:par>
                          <p:cTn id="247" fill="hold">
                            <p:stCondLst>
                              <p:cond delay="0"/>
                            </p:stCondLst>
                            <p:childTnLst>
                              <p:par>
                                <p:cTn id="248" nodeType="clickEffect" fill="hold" presetClass="entr" presetID="1">
                                  <p:stCondLst>
                                    <p:cond delay="0"/>
                                  </p:stCondLst>
                                  <p:childTnLst>
                                    <p:set>
                                      <p:cBhvr>
                                        <p:cTn id="249" dur="1" fill="hold">
                                          <p:stCondLst>
                                            <p:cond delay="0"/>
                                          </p:stCondLst>
                                        </p:cTn>
                                        <p:tgtEl>
                                          <p:spTgt spid="214">
                                            <p:txEl>
                                              <p:pRg st="313" end="391"/>
                                            </p:txEl>
                                          </p:spTgt>
                                        </p:tgtEl>
                                        <p:attrNameLst>
                                          <p:attrName>style.visibility</p:attrName>
                                        </p:attrNameLst>
                                      </p:cBhvr>
                                      <p:to>
                                        <p:strVal val="visible"/>
                                      </p:to>
                                    </p:set>
                                  </p:childTnLst>
                                </p:cTn>
                              </p:par>
                            </p:childTnLst>
                          </p:cTn>
                        </p:par>
                      </p:childTnLst>
                    </p:cTn>
                  </p:par>
                  <p:par>
                    <p:cTn id="250" fill="hold">
                      <p:stCondLst>
                        <p:cond delay="indefinite"/>
                      </p:stCondLst>
                      <p:childTnLst>
                        <p:par>
                          <p:cTn id="251" fill="hold">
                            <p:stCondLst>
                              <p:cond delay="0"/>
                            </p:stCondLst>
                            <p:childTnLst>
                              <p:par>
                                <p:cTn id="252" nodeType="clickEffect" fill="hold" presetClass="entr" presetID="1">
                                  <p:stCondLst>
                                    <p:cond delay="0"/>
                                  </p:stCondLst>
                                  <p:childTnLst>
                                    <p:set>
                                      <p:cBhvr>
                                        <p:cTn id="253" dur="1" fill="hold">
                                          <p:stCondLst>
                                            <p:cond delay="0"/>
                                          </p:stCondLst>
                                        </p:cTn>
                                        <p:tgtEl>
                                          <p:spTgt spid="214">
                                            <p:txEl>
                                              <p:pRg st="391" end="43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What is Calvinism?</a:t>
            </a:r>
            <a:endParaRPr b="0" lang="en-US" sz="1800" spc="-1" strike="noStrike">
              <a:solidFill>
                <a:srgbClr val="000000"/>
              </a:solidFill>
              <a:uFill>
                <a:solidFill>
                  <a:srgbClr val="ffffff"/>
                </a:solidFill>
              </a:uFill>
              <a:latin typeface="Arial"/>
            </a:endParaRPr>
          </a:p>
        </p:txBody>
      </p:sp>
      <p:sp>
        <p:nvSpPr>
          <p:cNvPr id="131" name="TextShape 2"/>
          <p:cNvSpPr txBox="1"/>
          <p:nvPr/>
        </p:nvSpPr>
        <p:spPr>
          <a:xfrm>
            <a:off x="457200" y="617400"/>
            <a:ext cx="8229240" cy="4320360"/>
          </a:xfrm>
          <a:prstGeom prst="rect">
            <a:avLst/>
          </a:prstGeom>
          <a:noFill/>
          <a:ln>
            <a:noFill/>
          </a:ln>
        </p:spPr>
        <p:txBody>
          <a:bodyPr/>
          <a:p>
            <a:pPr marL="343080" indent="-342720">
              <a:lnSpc>
                <a:spcPct val="100000"/>
              </a:lnSpc>
              <a:buClr>
                <a:srgbClr val="d1282e"/>
              </a:buClr>
              <a:buFont typeface="Arial"/>
              <a:buChar char="•"/>
            </a:pPr>
            <a:r>
              <a:rPr b="1" lang="en-US" sz="2800" spc="-1" strike="noStrike" u="sng">
                <a:solidFill>
                  <a:srgbClr val="d1282e"/>
                </a:solidFill>
                <a:uFill>
                  <a:solidFill>
                    <a:srgbClr val="ffffff"/>
                  </a:solidFill>
                </a:uFill>
                <a:latin typeface="Arial"/>
              </a:rPr>
              <a:t>S</a:t>
            </a:r>
            <a:r>
              <a:rPr b="1" lang="en-US" sz="2800" spc="-1" strike="noStrike">
                <a:solidFill>
                  <a:srgbClr val="000000"/>
                </a:solidFill>
                <a:uFill>
                  <a:solidFill>
                    <a:srgbClr val="ffffff"/>
                  </a:solidFill>
                </a:uFill>
                <a:latin typeface="Arial"/>
              </a:rPr>
              <a:t>overeignty of God (The </a:t>
            </a:r>
            <a:r>
              <a:rPr b="1" lang="en-US" sz="2800" spc="-1" strike="noStrike" u="sng">
                <a:solidFill>
                  <a:srgbClr val="d1282e"/>
                </a:solidFill>
                <a:uFill>
                  <a:solidFill>
                    <a:srgbClr val="ffffff"/>
                  </a:solidFill>
                </a:uFill>
                <a:latin typeface="Arial"/>
              </a:rPr>
              <a:t>S</a:t>
            </a:r>
            <a:r>
              <a:rPr b="1" lang="en-US" sz="2800" spc="-1" strike="noStrike">
                <a:solidFill>
                  <a:srgbClr val="000000"/>
                </a:solidFill>
                <a:uFill>
                  <a:solidFill>
                    <a:srgbClr val="ffffff"/>
                  </a:solidFill>
                </a:uFill>
                <a:latin typeface="Arial"/>
              </a:rPr>
              <a:t>oil of </a:t>
            </a:r>
            <a:r>
              <a:rPr b="1" lang="en-US" sz="2800" spc="-1" strike="noStrike">
                <a:solidFill>
                  <a:srgbClr val="d1282e"/>
                </a:solidFill>
                <a:uFill>
                  <a:solidFill>
                    <a:srgbClr val="ffffff"/>
                  </a:solidFill>
                </a:uFill>
                <a:latin typeface="Arial"/>
              </a:rPr>
              <a:t>TULIP</a:t>
            </a:r>
            <a:r>
              <a:rPr b="1" lang="en-US" sz="28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800" spc="-1" strike="noStrike" u="sng">
                <a:solidFill>
                  <a:srgbClr val="d1282e"/>
                </a:solidFill>
                <a:uFill>
                  <a:solidFill>
                    <a:srgbClr val="ffffff"/>
                  </a:solidFill>
                </a:uFill>
                <a:latin typeface="Arial"/>
              </a:rPr>
              <a:t>T</a:t>
            </a:r>
            <a:r>
              <a:rPr b="1" lang="en-US" sz="2800" spc="-1" strike="noStrike">
                <a:solidFill>
                  <a:srgbClr val="000000"/>
                </a:solidFill>
                <a:uFill>
                  <a:solidFill>
                    <a:srgbClr val="ffffff"/>
                  </a:solidFill>
                </a:uFill>
                <a:latin typeface="Arial"/>
              </a:rPr>
              <a:t>otal Inherited Depravity</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800" spc="-1" strike="noStrike" u="sng">
                <a:solidFill>
                  <a:srgbClr val="d1282e"/>
                </a:solidFill>
                <a:uFill>
                  <a:solidFill>
                    <a:srgbClr val="ffffff"/>
                  </a:solidFill>
                </a:uFill>
                <a:latin typeface="Arial"/>
              </a:rPr>
              <a:t>U</a:t>
            </a:r>
            <a:r>
              <a:rPr b="1" lang="en-US" sz="2800" spc="-1" strike="noStrike">
                <a:solidFill>
                  <a:srgbClr val="000000"/>
                </a:solidFill>
                <a:uFill>
                  <a:solidFill>
                    <a:srgbClr val="ffffff"/>
                  </a:solidFill>
                </a:uFill>
                <a:latin typeface="Arial"/>
              </a:rPr>
              <a:t>nconditional Election</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800" spc="-1" strike="noStrike" u="sng">
                <a:solidFill>
                  <a:srgbClr val="d1282e"/>
                </a:solidFill>
                <a:uFill>
                  <a:solidFill>
                    <a:srgbClr val="ffffff"/>
                  </a:solidFill>
                </a:uFill>
                <a:latin typeface="Arial"/>
              </a:rPr>
              <a:t>L</a:t>
            </a:r>
            <a:r>
              <a:rPr b="1" lang="en-US" sz="2800" spc="-1" strike="noStrike">
                <a:solidFill>
                  <a:srgbClr val="000000"/>
                </a:solidFill>
                <a:uFill>
                  <a:solidFill>
                    <a:srgbClr val="ffffff"/>
                  </a:solidFill>
                </a:uFill>
                <a:latin typeface="Arial"/>
              </a:rPr>
              <a:t>imited Atonement</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800" spc="-1" strike="noStrike" u="sng">
                <a:solidFill>
                  <a:srgbClr val="d1282e"/>
                </a:solidFill>
                <a:uFill>
                  <a:solidFill>
                    <a:srgbClr val="ffffff"/>
                  </a:solidFill>
                </a:uFill>
                <a:latin typeface="Arial"/>
              </a:rPr>
              <a:t>I</a:t>
            </a:r>
            <a:r>
              <a:rPr b="1" lang="en-US" sz="2800" spc="-1" strike="noStrike">
                <a:solidFill>
                  <a:srgbClr val="000000"/>
                </a:solidFill>
                <a:uFill>
                  <a:solidFill>
                    <a:srgbClr val="ffffff"/>
                  </a:solidFill>
                </a:uFill>
                <a:latin typeface="Arial"/>
              </a:rPr>
              <a:t>rresistible Grace</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800" spc="-1" strike="noStrike" u="sng">
                <a:solidFill>
                  <a:srgbClr val="d1282e"/>
                </a:solidFill>
                <a:uFill>
                  <a:solidFill>
                    <a:srgbClr val="ffffff"/>
                  </a:solidFill>
                </a:uFill>
                <a:latin typeface="Arial"/>
              </a:rPr>
              <a:t>P</a:t>
            </a:r>
            <a:r>
              <a:rPr b="1" lang="en-US" sz="2800" spc="-1" strike="noStrike">
                <a:solidFill>
                  <a:srgbClr val="000000"/>
                </a:solidFill>
                <a:uFill>
                  <a:solidFill>
                    <a:srgbClr val="ffffff"/>
                  </a:solidFill>
                </a:uFill>
                <a:latin typeface="Arial"/>
              </a:rPr>
              <a:t>erseverance of the Saints</a:t>
            </a:r>
            <a:endParaRPr b="1" lang="en-US" sz="2000" spc="-1" strike="noStrike">
              <a:solidFill>
                <a:srgbClr val="000000"/>
              </a:solidFill>
              <a:uFill>
                <a:solidFill>
                  <a:srgbClr val="ffffff"/>
                </a:solidFill>
              </a:uFill>
              <a:latin typeface="Arial"/>
            </a:endParaRPr>
          </a:p>
        </p:txBody>
      </p:sp>
      <p:sp>
        <p:nvSpPr>
          <p:cNvPr id="132" name="TextShape 3"/>
          <p:cNvSpPr txBox="1"/>
          <p:nvPr/>
        </p:nvSpPr>
        <p:spPr>
          <a:xfrm rot="16200000">
            <a:off x="8391600" y="4368600"/>
            <a:ext cx="986400" cy="364680"/>
          </a:xfrm>
          <a:prstGeom prst="rect">
            <a:avLst/>
          </a:prstGeom>
          <a:noFill/>
          <a:ln>
            <a:noFill/>
          </a:ln>
        </p:spPr>
        <p:txBody>
          <a:bodyPr anchor="ctr"/>
          <a:p>
            <a:pPr>
              <a:lnSpc>
                <a:spcPct val="100000"/>
              </a:lnSpc>
            </a:pPr>
            <a:fld id="{4FDE0B6A-7B2B-4C20-8CCF-F5B23C2513FF}"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
        <p:nvSpPr>
          <p:cNvPr id="133" name="CustomShape 4"/>
          <p:cNvSpPr/>
          <p:nvPr/>
        </p:nvSpPr>
        <p:spPr>
          <a:xfrm>
            <a:off x="609480" y="590400"/>
            <a:ext cx="761760" cy="1828440"/>
          </a:xfrm>
          <a:prstGeom prst="ellipse">
            <a:avLst/>
          </a:prstGeom>
          <a:noFill/>
          <a:ln w="47520">
            <a:solidFill>
              <a:schemeClr val="tx2"/>
            </a:solidFill>
            <a:round/>
          </a:ln>
        </p:spPr>
        <p:style>
          <a:lnRef idx="2">
            <a:schemeClr val="accent1">
              <a:shade val="50000"/>
            </a:schemeClr>
          </a:lnRef>
          <a:fillRef idx="1">
            <a:schemeClr val="accent1"/>
          </a:fillRef>
          <a:effectRef idx="0">
            <a:schemeClr val="accent1"/>
          </a:effectRef>
          <a:fontRef idx="minor"/>
        </p:style>
      </p:sp>
      <p:sp>
        <p:nvSpPr>
          <p:cNvPr id="134" name="CustomShape 5"/>
          <p:cNvSpPr/>
          <p:nvPr/>
        </p:nvSpPr>
        <p:spPr>
          <a:xfrm>
            <a:off x="609480" y="4019400"/>
            <a:ext cx="761760" cy="837720"/>
          </a:xfrm>
          <a:prstGeom prst="ellipse">
            <a:avLst/>
          </a:prstGeom>
          <a:noFill/>
          <a:ln w="47520">
            <a:solidFill>
              <a:schemeClr val="tx2"/>
            </a:solidFill>
            <a:round/>
          </a:ln>
        </p:spPr>
        <p:style>
          <a:lnRef idx="2">
            <a:schemeClr val="accent1">
              <a:shade val="50000"/>
            </a:schemeClr>
          </a:lnRef>
          <a:fillRef idx="1">
            <a:schemeClr val="accent1"/>
          </a:fillRef>
          <a:effectRef idx="0">
            <a:schemeClr val="accent1"/>
          </a:effectRef>
          <a:fontRef idx="minor"/>
        </p:style>
      </p:sp>
    </p:spTree>
  </p:cSld>
  <p:timing>
    <p:tnLst>
      <p:par>
        <p:cTn id="5" dur="indefinite" restart="never" nodeType="tmRoot">
          <p:childTnLst>
            <p:seq>
              <p:cTn id="6" dur="indefinite" nodeType="mainSeq">
                <p:childTnLst>
                  <p:par>
                    <p:cTn id="7" fill="hold">
                      <p:stCondLst>
                        <p:cond delay="0"/>
                      </p:stCondLst>
                      <p:childTnLst>
                        <p:par>
                          <p:cTn id="8" fill="hold">
                            <p:stCondLst>
                              <p:cond delay="0"/>
                            </p:stCondLst>
                            <p:childTnLst>
                              <p:par>
                                <p:cTn id="9" nodeType="afterEffect" fill="hold" presetClass="entr" presetID="21" presetSubtype="1">
                                  <p:stCondLst>
                                    <p:cond delay="2000"/>
                                  </p:stCondLst>
                                  <p:childTnLst>
                                    <p:set>
                                      <p:cBhvr>
                                        <p:cTn id="10" dur="1" fill="hold">
                                          <p:stCondLst>
                                            <p:cond delay="0"/>
                                          </p:stCondLst>
                                        </p:cTn>
                                        <p:tgtEl>
                                          <p:spTgt spid="133"/>
                                        </p:tgtEl>
                                        <p:attrNameLst>
                                          <p:attrName>style.visibility</p:attrName>
                                        </p:attrNameLst>
                                      </p:cBhvr>
                                      <p:to>
                                        <p:strVal val="visible"/>
                                      </p:to>
                                    </p:set>
                                    <p:animEffect filter="wheel(1)" transition="in">
                                      <p:cBhvr additive="repl">
                                        <p:cTn id="11" dur="2000"/>
                                        <p:tgtEl>
                                          <p:spTgt spid="133"/>
                                        </p:tgtEl>
                                      </p:cBhvr>
                                    </p:animEffect>
                                  </p:childTnLst>
                                </p:cTn>
                              </p:par>
                            </p:childTnLst>
                          </p:cTn>
                        </p:par>
                        <p:par>
                          <p:cTn id="12" fill="hold">
                            <p:stCondLst>
                              <p:cond delay="4000"/>
                            </p:stCondLst>
                            <p:childTnLst>
                              <p:par>
                                <p:cTn id="13" nodeType="afterEffect" fill="hold" presetClass="entr" presetID="21" presetSubtype="1">
                                  <p:stCondLst>
                                    <p:cond delay="2000"/>
                                  </p:stCondLst>
                                  <p:childTnLst>
                                    <p:set>
                                      <p:cBhvr>
                                        <p:cTn id="14" dur="1" fill="hold">
                                          <p:stCondLst>
                                            <p:cond delay="0"/>
                                          </p:stCondLst>
                                        </p:cTn>
                                        <p:tgtEl>
                                          <p:spTgt spid="134"/>
                                        </p:tgtEl>
                                        <p:attrNameLst>
                                          <p:attrName>style.visibility</p:attrName>
                                        </p:attrNameLst>
                                      </p:cBhvr>
                                      <p:to>
                                        <p:strVal val="visible"/>
                                      </p:to>
                                    </p:set>
                                    <p:animEffect filter="wheel(1)" transition="in">
                                      <p:cBhvr additive="repl">
                                        <p:cTn id="15" dur="2000"/>
                                        <p:tgtEl>
                                          <p:spTgt spid="1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Bible on God’s Sovereignty</a:t>
            </a:r>
            <a:endParaRPr b="0" lang="en-US" sz="1800" spc="-1" strike="noStrike">
              <a:solidFill>
                <a:srgbClr val="000000"/>
              </a:solidFill>
              <a:uFill>
                <a:solidFill>
                  <a:srgbClr val="ffffff"/>
                </a:solidFill>
              </a:uFill>
              <a:latin typeface="Arial"/>
            </a:endParaRPr>
          </a:p>
        </p:txBody>
      </p:sp>
      <p:sp>
        <p:nvSpPr>
          <p:cNvPr id="217"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1" lang="en-US" sz="2400" spc="-1" strike="noStrike">
                <a:solidFill>
                  <a:srgbClr val="000000"/>
                </a:solidFill>
                <a:uFill>
                  <a:solidFill>
                    <a:srgbClr val="ffffff"/>
                  </a:solidFill>
                </a:uFill>
                <a:latin typeface="Arial"/>
              </a:rPr>
              <a:t>God is indeed Sovereign:</a:t>
            </a:r>
            <a:endParaRPr b="1" lang="en-US" sz="2000" spc="-1" strike="noStrike">
              <a:solidFill>
                <a:srgbClr val="000000"/>
              </a:solidFill>
              <a:uFill>
                <a:solidFill>
                  <a:srgbClr val="ffffff"/>
                </a:solidFill>
              </a:uFill>
              <a:latin typeface="Arial"/>
            </a:endParaRPr>
          </a:p>
          <a:p>
            <a:pPr lvl="1" marL="684360" indent="-331560">
              <a:lnSpc>
                <a:spcPct val="100000"/>
              </a:lnSpc>
              <a:buClr>
                <a:srgbClr val="d1282e"/>
              </a:buClr>
              <a:buFont typeface="Arial"/>
              <a:buChar char="•"/>
            </a:pPr>
            <a:r>
              <a:rPr b="0" lang="en-US" sz="2400" spc="-1" strike="noStrike">
                <a:solidFill>
                  <a:srgbClr val="000000"/>
                </a:solidFill>
                <a:uFill>
                  <a:solidFill>
                    <a:srgbClr val="ffffff"/>
                  </a:solidFill>
                </a:uFill>
                <a:latin typeface="Arial"/>
              </a:rPr>
              <a:t>Without teacher (</a:t>
            </a:r>
            <a:r>
              <a:rPr b="1" lang="en-US" sz="2400" spc="-1" strike="noStrike">
                <a:solidFill>
                  <a:srgbClr val="d1282e"/>
                </a:solidFill>
                <a:uFill>
                  <a:solidFill>
                    <a:srgbClr val="ffffff"/>
                  </a:solidFill>
                </a:uFill>
                <a:latin typeface="Arial"/>
              </a:rPr>
              <a:t>Isaiah 40:13-14</a:t>
            </a:r>
            <a:r>
              <a:rPr b="0" lang="en-US" sz="24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1" marL="684360" indent="-331560">
              <a:lnSpc>
                <a:spcPct val="100000"/>
              </a:lnSpc>
              <a:buClr>
                <a:srgbClr val="d1282e"/>
              </a:buClr>
              <a:buFont typeface="Arial"/>
              <a:buChar char="•"/>
            </a:pPr>
            <a:r>
              <a:rPr b="0" lang="en-US" sz="2400" spc="-1" strike="noStrike">
                <a:solidFill>
                  <a:srgbClr val="000000"/>
                </a:solidFill>
                <a:uFill>
                  <a:solidFill>
                    <a:srgbClr val="ffffff"/>
                  </a:solidFill>
                </a:uFill>
                <a:latin typeface="Arial"/>
              </a:rPr>
              <a:t>Cannot be resisted, stopped, or reversed (</a:t>
            </a:r>
            <a:r>
              <a:rPr b="1" lang="en-US" sz="2400" spc="-1" strike="noStrike">
                <a:solidFill>
                  <a:srgbClr val="d1282e"/>
                </a:solidFill>
                <a:uFill>
                  <a:solidFill>
                    <a:srgbClr val="ffffff"/>
                  </a:solidFill>
                </a:uFill>
                <a:latin typeface="Arial"/>
              </a:rPr>
              <a:t>Is. 43:13</a:t>
            </a:r>
            <a:r>
              <a:rPr b="0" lang="en-US" sz="24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1" marL="684360" indent="-331560">
              <a:lnSpc>
                <a:spcPct val="100000"/>
              </a:lnSpc>
              <a:buClr>
                <a:srgbClr val="d1282e"/>
              </a:buClr>
              <a:buFont typeface="Arial"/>
              <a:buChar char="•"/>
            </a:pPr>
            <a:r>
              <a:rPr b="0" lang="en-US" sz="2400" spc="-1" strike="noStrike">
                <a:solidFill>
                  <a:srgbClr val="000000"/>
                </a:solidFill>
                <a:uFill>
                  <a:solidFill>
                    <a:srgbClr val="ffffff"/>
                  </a:solidFill>
                </a:uFill>
                <a:latin typeface="Arial"/>
              </a:rPr>
              <a:t>Just rule over creation (</a:t>
            </a:r>
            <a:r>
              <a:rPr b="1" lang="en-US" sz="2400" spc="-1" strike="noStrike">
                <a:solidFill>
                  <a:srgbClr val="d1282e"/>
                </a:solidFill>
                <a:uFill>
                  <a:solidFill>
                    <a:srgbClr val="ffffff"/>
                  </a:solidFill>
                </a:uFill>
                <a:latin typeface="Arial"/>
              </a:rPr>
              <a:t>Isaiah 45:9-10</a:t>
            </a:r>
            <a:r>
              <a:rPr b="0" lang="en-US" sz="24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1" marL="684360" indent="-331560">
              <a:lnSpc>
                <a:spcPct val="100000"/>
              </a:lnSpc>
              <a:buClr>
                <a:srgbClr val="d1282e"/>
              </a:buClr>
              <a:buFont typeface="Arial"/>
              <a:buChar char="•"/>
            </a:pPr>
            <a:r>
              <a:rPr b="0" lang="en-US" sz="2400" spc="-1" strike="noStrike">
                <a:solidFill>
                  <a:srgbClr val="000000"/>
                </a:solidFill>
                <a:uFill>
                  <a:solidFill>
                    <a:srgbClr val="ffffff"/>
                  </a:solidFill>
                </a:uFill>
                <a:latin typeface="Arial"/>
              </a:rPr>
              <a:t>Eternal, transcends time (</a:t>
            </a:r>
            <a:r>
              <a:rPr b="1" lang="en-US" sz="2400" spc="-1" strike="noStrike">
                <a:solidFill>
                  <a:srgbClr val="d1282e"/>
                </a:solidFill>
                <a:uFill>
                  <a:solidFill>
                    <a:srgbClr val="ffffff"/>
                  </a:solidFill>
                </a:uFill>
                <a:latin typeface="Arial"/>
              </a:rPr>
              <a:t>Isaiah 43:13</a:t>
            </a:r>
            <a:r>
              <a:rPr b="0" lang="en-US" sz="24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p:txBody>
      </p:sp>
      <p:sp>
        <p:nvSpPr>
          <p:cNvPr id="218" name="TextShape 3"/>
          <p:cNvSpPr txBox="1"/>
          <p:nvPr/>
        </p:nvSpPr>
        <p:spPr>
          <a:xfrm rot="16200000">
            <a:off x="8391600" y="4368600"/>
            <a:ext cx="986400" cy="364680"/>
          </a:xfrm>
          <a:prstGeom prst="rect">
            <a:avLst/>
          </a:prstGeom>
          <a:noFill/>
          <a:ln>
            <a:noFill/>
          </a:ln>
        </p:spPr>
        <p:txBody>
          <a:bodyPr anchor="ctr"/>
          <a:p>
            <a:pPr>
              <a:lnSpc>
                <a:spcPct val="100000"/>
              </a:lnSpc>
            </a:pPr>
            <a:fld id="{3C94A8AF-43D4-4795-9FE1-95E0B9677051}"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254" dur="indefinite" restart="never" nodeType="tmRoot">
          <p:childTnLst>
            <p:seq>
              <p:cTn id="255"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God Never Willed Sin</a:t>
            </a:r>
            <a:endParaRPr b="0" lang="en-US" sz="1800" spc="-1" strike="noStrike">
              <a:solidFill>
                <a:srgbClr val="000000"/>
              </a:solidFill>
              <a:uFill>
                <a:solidFill>
                  <a:srgbClr val="ffffff"/>
                </a:solidFill>
              </a:uFill>
              <a:latin typeface="Arial"/>
            </a:endParaRPr>
          </a:p>
        </p:txBody>
      </p:sp>
      <p:sp>
        <p:nvSpPr>
          <p:cNvPr id="220"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For the </a:t>
            </a:r>
            <a:r>
              <a:rPr b="1" i="1" lang="en-US" sz="2400" spc="-1" strike="noStrike">
                <a:solidFill>
                  <a:srgbClr val="000000"/>
                </a:solidFill>
                <a:uFill>
                  <a:solidFill>
                    <a:srgbClr val="ffffff"/>
                  </a:solidFill>
                </a:uFill>
                <a:latin typeface="Arial"/>
              </a:rPr>
              <a:t>children of Judah have done evil in My sight</a:t>
            </a:r>
            <a:r>
              <a:rPr b="0" i="1" lang="en-US" sz="2400" spc="-1" strike="noStrike">
                <a:solidFill>
                  <a:srgbClr val="000000"/>
                </a:solidFill>
                <a:uFill>
                  <a:solidFill>
                    <a:srgbClr val="ffffff"/>
                  </a:solidFill>
                </a:uFill>
                <a:latin typeface="Arial"/>
              </a:rPr>
              <a:t>,” says the LORD. “They have set their abominations in the house which is called by My name, to pollute it.  And they have built the high places of Tophet, which is in the Valley of the Son of Hinnom, </a:t>
            </a:r>
            <a:r>
              <a:rPr b="1" i="1" lang="en-US" sz="2400" spc="-1" strike="noStrike">
                <a:solidFill>
                  <a:srgbClr val="000000"/>
                </a:solidFill>
                <a:uFill>
                  <a:solidFill>
                    <a:srgbClr val="ffffff"/>
                  </a:solidFill>
                </a:uFill>
                <a:latin typeface="Arial"/>
              </a:rPr>
              <a:t>to </a:t>
            </a:r>
            <a:r>
              <a:rPr b="1" i="1" lang="en-US" sz="2400" spc="-1" strike="noStrike" u="sng">
                <a:solidFill>
                  <a:srgbClr val="000000"/>
                </a:solidFill>
                <a:uFill>
                  <a:solidFill>
                    <a:srgbClr val="ffffff"/>
                  </a:solidFill>
                </a:uFill>
                <a:latin typeface="Arial"/>
              </a:rPr>
              <a:t>burn</a:t>
            </a:r>
            <a:r>
              <a:rPr b="1" i="1" lang="en-US" sz="2400" spc="-1" strike="noStrike">
                <a:solidFill>
                  <a:srgbClr val="000000"/>
                </a:solidFill>
                <a:uFill>
                  <a:solidFill>
                    <a:srgbClr val="ffffff"/>
                  </a:solidFill>
                </a:uFill>
                <a:latin typeface="Arial"/>
              </a:rPr>
              <a:t> their sons and their daughters </a:t>
            </a:r>
            <a:r>
              <a:rPr b="1" i="1" lang="en-US" sz="2400" spc="-1" strike="noStrike" u="sng">
                <a:solidFill>
                  <a:srgbClr val="000000"/>
                </a:solidFill>
                <a:uFill>
                  <a:solidFill>
                    <a:srgbClr val="ffffff"/>
                  </a:solidFill>
                </a:uFill>
                <a:latin typeface="Arial"/>
              </a:rPr>
              <a:t>in the fire</a:t>
            </a:r>
            <a:r>
              <a:rPr b="1" i="1" lang="en-US" sz="2400" spc="-1" strike="noStrike">
                <a:solidFill>
                  <a:srgbClr val="000000"/>
                </a:solidFill>
                <a:uFill>
                  <a:solidFill>
                    <a:srgbClr val="ffffff"/>
                  </a:solidFill>
                </a:uFill>
                <a:latin typeface="Arial"/>
              </a:rPr>
              <a:t>, which </a:t>
            </a:r>
            <a:r>
              <a:rPr b="1" i="1" lang="en-US" sz="2400" spc="-1" strike="noStrike" u="sng">
                <a:solidFill>
                  <a:srgbClr val="000000"/>
                </a:solidFill>
                <a:uFill>
                  <a:solidFill>
                    <a:srgbClr val="ffffff"/>
                  </a:solidFill>
                </a:uFill>
                <a:latin typeface="Arial"/>
              </a:rPr>
              <a:t>I did not command</a:t>
            </a:r>
            <a:r>
              <a:rPr b="1" i="1" lang="en-US" sz="2400" spc="-1" strike="noStrike">
                <a:solidFill>
                  <a:srgbClr val="000000"/>
                </a:solidFill>
                <a:uFill>
                  <a:solidFill>
                    <a:srgbClr val="ffffff"/>
                  </a:solidFill>
                </a:uFill>
                <a:latin typeface="Arial"/>
              </a:rPr>
              <a:t>, </a:t>
            </a:r>
            <a:r>
              <a:rPr b="1" i="1" lang="en-US" sz="2400" spc="-1" strike="noStrike" u="sng">
                <a:solidFill>
                  <a:srgbClr val="d1282e"/>
                </a:solidFill>
                <a:uFill>
                  <a:solidFill>
                    <a:srgbClr val="ffffff"/>
                  </a:solidFill>
                </a:uFill>
                <a:latin typeface="Arial"/>
              </a:rPr>
              <a:t>nor did it come into My heart</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Jeremiah 7:31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Never thought of the </a:t>
            </a:r>
            <a:r>
              <a:rPr b="1" i="1" lang="en-US" sz="2400" spc="-1" strike="noStrike">
                <a:solidFill>
                  <a:srgbClr val="000000"/>
                </a:solidFill>
                <a:uFill>
                  <a:solidFill>
                    <a:srgbClr val="ffffff"/>
                  </a:solidFill>
                </a:uFill>
                <a:latin typeface="Arial"/>
              </a:rPr>
              <a:t>possibility</a:t>
            </a:r>
            <a:r>
              <a:rPr b="0" lang="en-US" sz="2400" spc="-1" strike="noStrike">
                <a:solidFill>
                  <a:srgbClr val="000000"/>
                </a:solidFill>
                <a:uFill>
                  <a:solidFill>
                    <a:srgbClr val="ffffff"/>
                  </a:solidFill>
                </a:uFill>
                <a:latin typeface="Arial"/>
              </a:rPr>
              <a:t> of child sacrifice (</a:t>
            </a:r>
            <a:r>
              <a:rPr b="1" lang="en-US" sz="2400" spc="-1" strike="noStrike">
                <a:solidFill>
                  <a:srgbClr val="d1282e"/>
                </a:solidFill>
                <a:uFill>
                  <a:solidFill>
                    <a:srgbClr val="ffffff"/>
                  </a:solidFill>
                </a:uFill>
                <a:latin typeface="Arial"/>
              </a:rPr>
              <a:t>Leviticus 18:21; Deuteronomy 18:10</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How can God </a:t>
            </a:r>
            <a:r>
              <a:rPr b="1" i="1" lang="en-US" sz="2400" spc="-1" strike="noStrike">
                <a:solidFill>
                  <a:srgbClr val="000000"/>
                </a:solidFill>
                <a:uFill>
                  <a:solidFill>
                    <a:srgbClr val="ffffff"/>
                  </a:solidFill>
                </a:uFill>
                <a:latin typeface="Arial"/>
              </a:rPr>
              <a:t>will</a:t>
            </a:r>
            <a:r>
              <a:rPr b="0" lang="en-US" sz="2400" spc="-1" strike="noStrike">
                <a:solidFill>
                  <a:srgbClr val="000000"/>
                </a:solidFill>
                <a:uFill>
                  <a:solidFill>
                    <a:srgbClr val="ffffff"/>
                  </a:solidFill>
                </a:uFill>
                <a:latin typeface="Arial"/>
              </a:rPr>
              <a:t> what does </a:t>
            </a:r>
            <a:r>
              <a:rPr b="1" i="1" lang="en-US" sz="2400" spc="-1" strike="noStrike">
                <a:solidFill>
                  <a:srgbClr val="000000"/>
                </a:solidFill>
                <a:uFill>
                  <a:solidFill>
                    <a:srgbClr val="ffffff"/>
                  </a:solidFill>
                </a:uFill>
                <a:latin typeface="Arial"/>
              </a:rPr>
              <a:t>not</a:t>
            </a:r>
            <a:r>
              <a:rPr b="0" lang="en-US" sz="2400" spc="-1" strike="noStrike">
                <a:solidFill>
                  <a:srgbClr val="000000"/>
                </a:solidFill>
                <a:uFill>
                  <a:solidFill>
                    <a:srgbClr val="ffffff"/>
                  </a:solidFill>
                </a:uFill>
                <a:latin typeface="Arial"/>
              </a:rPr>
              <a:t> enter His heart?</a:t>
            </a:r>
            <a:endParaRPr b="1" lang="en-US" sz="2000" spc="-1" strike="noStrike">
              <a:solidFill>
                <a:srgbClr val="000000"/>
              </a:solidFill>
              <a:uFill>
                <a:solidFill>
                  <a:srgbClr val="ffffff"/>
                </a:solidFill>
              </a:uFill>
              <a:latin typeface="Arial"/>
            </a:endParaRPr>
          </a:p>
        </p:txBody>
      </p:sp>
      <p:sp>
        <p:nvSpPr>
          <p:cNvPr id="221" name="TextShape 3"/>
          <p:cNvSpPr txBox="1"/>
          <p:nvPr/>
        </p:nvSpPr>
        <p:spPr>
          <a:xfrm rot="16200000">
            <a:off x="8391600" y="4368600"/>
            <a:ext cx="986400" cy="364680"/>
          </a:xfrm>
          <a:prstGeom prst="rect">
            <a:avLst/>
          </a:prstGeom>
          <a:noFill/>
          <a:ln>
            <a:noFill/>
          </a:ln>
        </p:spPr>
        <p:txBody>
          <a:bodyPr anchor="ctr"/>
          <a:p>
            <a:pPr>
              <a:lnSpc>
                <a:spcPct val="100000"/>
              </a:lnSpc>
            </a:pPr>
            <a:fld id="{81A41A34-0000-4AF8-901E-0E10BAA6892D}"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256" dur="indefinite" restart="never" nodeType="tmRoot">
          <p:childTnLst>
            <p:seq>
              <p:cTn id="257" dur="indefinite" nodeType="mainSeq">
                <p:childTnLst>
                  <p:par>
                    <p:cTn id="258" fill="hold">
                      <p:stCondLst>
                        <p:cond delay="indefinite"/>
                      </p:stCondLst>
                      <p:childTnLst>
                        <p:par>
                          <p:cTn id="259" fill="hold">
                            <p:stCondLst>
                              <p:cond delay="0"/>
                            </p:stCondLst>
                            <p:childTnLst>
                              <p:par>
                                <p:cTn id="260" nodeType="clickEffect" fill="hold" presetClass="entr" presetID="1">
                                  <p:stCondLst>
                                    <p:cond delay="0"/>
                                  </p:stCondLst>
                                  <p:childTnLst>
                                    <p:set>
                                      <p:cBhvr>
                                        <p:cTn id="261" dur="1" fill="hold">
                                          <p:stCondLst>
                                            <p:cond delay="0"/>
                                          </p:stCondLst>
                                        </p:cTn>
                                        <p:tgtEl>
                                          <p:spTgt spid="220">
                                            <p:txEl>
                                              <p:pRg st="379" end="469"/>
                                            </p:txEl>
                                          </p:spTgt>
                                        </p:tgtEl>
                                        <p:attrNameLst>
                                          <p:attrName>style.visibility</p:attrName>
                                        </p:attrNameLst>
                                      </p:cBhvr>
                                      <p:to>
                                        <p:strVal val="visible"/>
                                      </p:to>
                                    </p:set>
                                  </p:childTnLst>
                                </p:cTn>
                              </p:par>
                            </p:childTnLst>
                          </p:cTn>
                        </p:par>
                      </p:childTnLst>
                    </p:cTn>
                  </p:par>
                  <p:par>
                    <p:cTn id="262" fill="hold">
                      <p:stCondLst>
                        <p:cond delay="indefinite"/>
                      </p:stCondLst>
                      <p:childTnLst>
                        <p:par>
                          <p:cTn id="263" fill="hold">
                            <p:stCondLst>
                              <p:cond delay="0"/>
                            </p:stCondLst>
                            <p:childTnLst>
                              <p:par>
                                <p:cTn id="264" nodeType="clickEffect" fill="hold" presetClass="entr" presetID="1">
                                  <p:stCondLst>
                                    <p:cond delay="0"/>
                                  </p:stCondLst>
                                  <p:childTnLst>
                                    <p:set>
                                      <p:cBhvr>
                                        <p:cTn id="265" dur="1" fill="hold">
                                          <p:stCondLst>
                                            <p:cond delay="0"/>
                                          </p:stCondLst>
                                        </p:cTn>
                                        <p:tgtEl>
                                          <p:spTgt spid="220">
                                            <p:txEl>
                                              <p:pRg st="469" end="51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Bible on God’s Sovereignty</a:t>
            </a:r>
            <a:endParaRPr b="0" lang="en-US" sz="1800" spc="-1" strike="noStrike">
              <a:solidFill>
                <a:srgbClr val="000000"/>
              </a:solidFill>
              <a:uFill>
                <a:solidFill>
                  <a:srgbClr val="ffffff"/>
                </a:solidFill>
              </a:uFill>
              <a:latin typeface="Arial"/>
            </a:endParaRPr>
          </a:p>
        </p:txBody>
      </p:sp>
      <p:sp>
        <p:nvSpPr>
          <p:cNvPr id="223"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1" lang="en-US" sz="2400" spc="-1" strike="noStrike">
                <a:solidFill>
                  <a:srgbClr val="000000"/>
                </a:solidFill>
                <a:uFill>
                  <a:solidFill>
                    <a:srgbClr val="ffffff"/>
                  </a:solidFill>
                </a:uFill>
                <a:latin typeface="Arial"/>
              </a:rPr>
              <a:t>God is indeed Sovereign:</a:t>
            </a:r>
            <a:endParaRPr b="1" lang="en-US" sz="2000" spc="-1" strike="noStrike">
              <a:solidFill>
                <a:srgbClr val="000000"/>
              </a:solidFill>
              <a:uFill>
                <a:solidFill>
                  <a:srgbClr val="ffffff"/>
                </a:solidFill>
              </a:uFill>
              <a:latin typeface="Arial"/>
            </a:endParaRPr>
          </a:p>
          <a:p>
            <a:pPr lvl="1" marL="684360" indent="-331560">
              <a:lnSpc>
                <a:spcPct val="100000"/>
              </a:lnSpc>
              <a:buClr>
                <a:srgbClr val="d1282e"/>
              </a:buClr>
              <a:buFont typeface="Arial"/>
              <a:buChar char="•"/>
            </a:pPr>
            <a:r>
              <a:rPr b="0" lang="en-US" sz="2400" spc="-1" strike="noStrike">
                <a:solidFill>
                  <a:srgbClr val="000000"/>
                </a:solidFill>
                <a:uFill>
                  <a:solidFill>
                    <a:srgbClr val="ffffff"/>
                  </a:solidFill>
                </a:uFill>
                <a:latin typeface="Arial"/>
              </a:rPr>
              <a:t>Without teacher (</a:t>
            </a:r>
            <a:r>
              <a:rPr b="1" lang="en-US" sz="2400" spc="-1" strike="noStrike">
                <a:solidFill>
                  <a:srgbClr val="d1282e"/>
                </a:solidFill>
                <a:uFill>
                  <a:solidFill>
                    <a:srgbClr val="ffffff"/>
                  </a:solidFill>
                </a:uFill>
                <a:latin typeface="Arial"/>
              </a:rPr>
              <a:t>Isaiah 40:13-14</a:t>
            </a:r>
            <a:r>
              <a:rPr b="0" lang="en-US" sz="24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1" marL="684360" indent="-331560">
              <a:lnSpc>
                <a:spcPct val="100000"/>
              </a:lnSpc>
              <a:buClr>
                <a:srgbClr val="d1282e"/>
              </a:buClr>
              <a:buFont typeface="Arial"/>
              <a:buChar char="•"/>
            </a:pPr>
            <a:r>
              <a:rPr b="0" lang="en-US" sz="2400" spc="-1" strike="noStrike">
                <a:solidFill>
                  <a:srgbClr val="000000"/>
                </a:solidFill>
                <a:uFill>
                  <a:solidFill>
                    <a:srgbClr val="ffffff"/>
                  </a:solidFill>
                </a:uFill>
                <a:latin typeface="Arial"/>
              </a:rPr>
              <a:t>Cannot be resisted, stopped, or reversed (</a:t>
            </a:r>
            <a:r>
              <a:rPr b="1" lang="en-US" sz="2400" spc="-1" strike="noStrike">
                <a:solidFill>
                  <a:srgbClr val="d1282e"/>
                </a:solidFill>
                <a:uFill>
                  <a:solidFill>
                    <a:srgbClr val="ffffff"/>
                  </a:solidFill>
                </a:uFill>
                <a:latin typeface="Arial"/>
              </a:rPr>
              <a:t>Is. 43:13</a:t>
            </a:r>
            <a:r>
              <a:rPr b="0" lang="en-US" sz="24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1" marL="684360" indent="-331560">
              <a:lnSpc>
                <a:spcPct val="100000"/>
              </a:lnSpc>
              <a:buClr>
                <a:srgbClr val="d1282e"/>
              </a:buClr>
              <a:buFont typeface="Arial"/>
              <a:buChar char="•"/>
            </a:pPr>
            <a:r>
              <a:rPr b="0" lang="en-US" sz="2400" spc="-1" strike="noStrike">
                <a:solidFill>
                  <a:srgbClr val="000000"/>
                </a:solidFill>
                <a:uFill>
                  <a:solidFill>
                    <a:srgbClr val="ffffff"/>
                  </a:solidFill>
                </a:uFill>
                <a:latin typeface="Arial"/>
              </a:rPr>
              <a:t>Just rule over creation (</a:t>
            </a:r>
            <a:r>
              <a:rPr b="1" lang="en-US" sz="2400" spc="-1" strike="noStrike">
                <a:solidFill>
                  <a:srgbClr val="d1282e"/>
                </a:solidFill>
                <a:uFill>
                  <a:solidFill>
                    <a:srgbClr val="ffffff"/>
                  </a:solidFill>
                </a:uFill>
                <a:latin typeface="Arial"/>
              </a:rPr>
              <a:t>Isaiah 45:9-10</a:t>
            </a:r>
            <a:r>
              <a:rPr b="0" lang="en-US" sz="24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1" marL="684360" indent="-331560">
              <a:lnSpc>
                <a:spcPct val="100000"/>
              </a:lnSpc>
              <a:buClr>
                <a:srgbClr val="d1282e"/>
              </a:buClr>
              <a:buFont typeface="Arial"/>
              <a:buChar char="•"/>
            </a:pPr>
            <a:r>
              <a:rPr b="0" lang="en-US" sz="2400" spc="-1" strike="noStrike">
                <a:solidFill>
                  <a:srgbClr val="000000"/>
                </a:solidFill>
                <a:uFill>
                  <a:solidFill>
                    <a:srgbClr val="ffffff"/>
                  </a:solidFill>
                </a:uFill>
                <a:latin typeface="Arial"/>
              </a:rPr>
              <a:t>Eternal, transcends time (</a:t>
            </a:r>
            <a:r>
              <a:rPr b="1" lang="en-US" sz="2400" spc="-1" strike="noStrike">
                <a:solidFill>
                  <a:srgbClr val="d1282e"/>
                </a:solidFill>
                <a:uFill>
                  <a:solidFill>
                    <a:srgbClr val="ffffff"/>
                  </a:solidFill>
                </a:uFill>
                <a:latin typeface="Arial"/>
              </a:rPr>
              <a:t>Isaiah 43:13</a:t>
            </a:r>
            <a:r>
              <a:rPr b="0" lang="en-US" sz="24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Never willed </a:t>
            </a:r>
            <a:r>
              <a:rPr b="0" lang="en-US" sz="2400" spc="-1" strike="noStrike">
                <a:solidFill>
                  <a:srgbClr val="000000"/>
                </a:solidFill>
                <a:uFill>
                  <a:solidFill>
                    <a:srgbClr val="ffffff"/>
                  </a:solidFill>
                </a:uFill>
                <a:latin typeface="Arial"/>
              </a:rPr>
              <a:t>sin (</a:t>
            </a:r>
            <a:r>
              <a:rPr b="1" lang="en-US" sz="2400" spc="-1" strike="noStrike">
                <a:solidFill>
                  <a:srgbClr val="d1282e"/>
                </a:solidFill>
                <a:uFill>
                  <a:solidFill>
                    <a:srgbClr val="ffffff"/>
                  </a:solidFill>
                </a:uFill>
                <a:latin typeface="Arial"/>
              </a:rPr>
              <a:t>Jer. 7:31</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Lev. 18:21; Deu. 18:10</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Requires us to give an account (</a:t>
            </a:r>
            <a:r>
              <a:rPr b="1" lang="en-US" sz="2400" spc="-1" strike="noStrike">
                <a:solidFill>
                  <a:srgbClr val="d1282e"/>
                </a:solidFill>
                <a:uFill>
                  <a:solidFill>
                    <a:srgbClr val="ffffff"/>
                  </a:solidFill>
                </a:uFill>
                <a:latin typeface="Arial"/>
              </a:rPr>
              <a:t>Ecc. 3:15; 12:13-14</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Free to choose, but not free from judgment or His rule.</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Prepared for sin (</a:t>
            </a:r>
            <a:r>
              <a:rPr b="1" lang="en-US" sz="2400" spc="-1" strike="noStrike">
                <a:solidFill>
                  <a:srgbClr val="d1282e"/>
                </a:solidFill>
                <a:uFill>
                  <a:solidFill>
                    <a:srgbClr val="ffffff"/>
                  </a:solidFill>
                </a:uFill>
                <a:latin typeface="Arial"/>
              </a:rPr>
              <a:t>I Peter 1:20; Titus 1:2</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224" name="TextShape 3"/>
          <p:cNvSpPr txBox="1"/>
          <p:nvPr/>
        </p:nvSpPr>
        <p:spPr>
          <a:xfrm rot="16200000">
            <a:off x="8391600" y="4368600"/>
            <a:ext cx="986400" cy="364680"/>
          </a:xfrm>
          <a:prstGeom prst="rect">
            <a:avLst/>
          </a:prstGeom>
          <a:noFill/>
          <a:ln>
            <a:noFill/>
          </a:ln>
        </p:spPr>
        <p:txBody>
          <a:bodyPr anchor="ctr"/>
          <a:p>
            <a:pPr>
              <a:lnSpc>
                <a:spcPct val="100000"/>
              </a:lnSpc>
            </a:pPr>
            <a:fld id="{32B23CA0-385C-4D92-B391-6B39F2A8B0AE}"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266" dur="indefinite" restart="never" nodeType="tmRoot">
          <p:childTnLst>
            <p:seq>
              <p:cTn id="267" dur="indefinite" nodeType="mainSeq">
                <p:childTnLst>
                  <p:par>
                    <p:cTn id="268" fill="hold">
                      <p:stCondLst>
                        <p:cond delay="indefinite"/>
                      </p:stCondLst>
                      <p:childTnLst>
                        <p:par>
                          <p:cTn id="269" fill="hold">
                            <p:stCondLst>
                              <p:cond delay="0"/>
                            </p:stCondLst>
                            <p:childTnLst>
                              <p:par>
                                <p:cTn id="270" nodeType="clickEffect" fill="hold" presetClass="entr" presetID="1">
                                  <p:stCondLst>
                                    <p:cond delay="0"/>
                                  </p:stCondLst>
                                  <p:childTnLst>
                                    <p:set>
                                      <p:cBhvr>
                                        <p:cTn id="271" dur="1" fill="hold">
                                          <p:stCondLst>
                                            <p:cond delay="0"/>
                                          </p:stCondLst>
                                        </p:cTn>
                                        <p:tgtEl>
                                          <p:spTgt spid="223">
                                            <p:txEl>
                                              <p:pRg st="247" end="301"/>
                                            </p:txEl>
                                          </p:spTgt>
                                        </p:tgtEl>
                                        <p:attrNameLst>
                                          <p:attrName>style.visibility</p:attrName>
                                        </p:attrNameLst>
                                      </p:cBhvr>
                                      <p:to>
                                        <p:strVal val="visible"/>
                                      </p:to>
                                    </p:set>
                                  </p:childTnLst>
                                </p:cTn>
                              </p:par>
                            </p:childTnLst>
                          </p:cTn>
                        </p:par>
                      </p:childTnLst>
                    </p:cTn>
                  </p:par>
                  <p:par>
                    <p:cTn id="272" fill="hold">
                      <p:stCondLst>
                        <p:cond delay="indefinite"/>
                      </p:stCondLst>
                      <p:childTnLst>
                        <p:par>
                          <p:cTn id="273" fill="hold">
                            <p:stCondLst>
                              <p:cond delay="0"/>
                            </p:stCondLst>
                            <p:childTnLst>
                              <p:par>
                                <p:cTn id="274" nodeType="clickEffect" fill="hold" presetClass="entr" presetID="1">
                                  <p:stCondLst>
                                    <p:cond delay="0"/>
                                  </p:stCondLst>
                                  <p:childTnLst>
                                    <p:set>
                                      <p:cBhvr>
                                        <p:cTn id="275" dur="1" fill="hold">
                                          <p:stCondLst>
                                            <p:cond delay="0"/>
                                          </p:stCondLst>
                                        </p:cTn>
                                        <p:tgtEl>
                                          <p:spTgt spid="223">
                                            <p:txEl>
                                              <p:pRg st="301" end="357"/>
                                            </p:txEl>
                                          </p:spTgt>
                                        </p:tgtEl>
                                        <p:attrNameLst>
                                          <p:attrName>style.visibility</p:attrName>
                                        </p:attrNameLst>
                                      </p:cBhvr>
                                      <p:to>
                                        <p:strVal val="visible"/>
                                      </p:to>
                                    </p:set>
                                  </p:childTnLst>
                                </p:cTn>
                              </p:par>
                            </p:childTnLst>
                          </p:cTn>
                        </p:par>
                      </p:childTnLst>
                    </p:cTn>
                  </p:par>
                  <p:par>
                    <p:cTn id="276" fill="hold">
                      <p:stCondLst>
                        <p:cond delay="indefinite"/>
                      </p:stCondLst>
                      <p:childTnLst>
                        <p:par>
                          <p:cTn id="277" fill="hold">
                            <p:stCondLst>
                              <p:cond delay="0"/>
                            </p:stCondLst>
                            <p:childTnLst>
                              <p:par>
                                <p:cTn id="278" nodeType="clickEffect" fill="hold" presetClass="entr" presetID="1">
                                  <p:stCondLst>
                                    <p:cond delay="0"/>
                                  </p:stCondLst>
                                  <p:childTnLst>
                                    <p:set>
                                      <p:cBhvr>
                                        <p:cTn id="279" dur="1" fill="hold">
                                          <p:stCondLst>
                                            <p:cond delay="0"/>
                                          </p:stCondLst>
                                        </p:cTn>
                                        <p:tgtEl>
                                          <p:spTgt spid="223">
                                            <p:txEl>
                                              <p:pRg st="358" end="40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Bible Teaches Predestination!</a:t>
            </a:r>
            <a:endParaRPr b="0" lang="en-US" sz="1800" spc="-1" strike="noStrike">
              <a:solidFill>
                <a:srgbClr val="000000"/>
              </a:solidFill>
              <a:uFill>
                <a:solidFill>
                  <a:srgbClr val="ffffff"/>
                </a:solidFill>
              </a:uFill>
              <a:latin typeface="Arial"/>
            </a:endParaRPr>
          </a:p>
        </p:txBody>
      </p:sp>
      <p:sp>
        <p:nvSpPr>
          <p:cNvPr id="226"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arabicPeriod" startAt="5"/>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The Bible </a:t>
            </a:r>
            <a:r>
              <a:rPr b="1" i="1" lang="en-US" sz="2400" spc="-1" strike="noStrike">
                <a:solidFill>
                  <a:srgbClr val="000000"/>
                </a:solidFill>
                <a:uFill>
                  <a:solidFill>
                    <a:srgbClr val="ffffff"/>
                  </a:solidFill>
                </a:uFill>
                <a:latin typeface="Arial"/>
              </a:rPr>
              <a:t>clearly</a:t>
            </a:r>
            <a:r>
              <a:rPr b="0" lang="en-US" sz="2400" spc="-1" strike="noStrike">
                <a:solidFill>
                  <a:srgbClr val="000000"/>
                </a:solidFill>
                <a:uFill>
                  <a:solidFill>
                    <a:srgbClr val="ffffff"/>
                  </a:solidFill>
                </a:uFill>
                <a:latin typeface="Arial"/>
              </a:rPr>
              <a:t> teaches that God predestined us, </a:t>
            </a:r>
            <a:r>
              <a:rPr b="1" i="1" lang="en-US" sz="2400" spc="-1" strike="noStrike">
                <a:solidFill>
                  <a:srgbClr val="000000"/>
                </a:solidFill>
                <a:uFill>
                  <a:solidFill>
                    <a:srgbClr val="ffffff"/>
                  </a:solidFill>
                </a:uFill>
                <a:latin typeface="Arial"/>
              </a:rPr>
              <a:t>then</a:t>
            </a:r>
            <a:r>
              <a:rPr b="0" lang="en-US" sz="2400" spc="-1" strike="noStrike">
                <a:solidFill>
                  <a:srgbClr val="000000"/>
                </a:solidFill>
                <a:uFill>
                  <a:solidFill>
                    <a:srgbClr val="ffffff"/>
                  </a:solidFill>
                </a:uFill>
                <a:latin typeface="Arial"/>
              </a:rPr>
              <a:t> called us, and </a:t>
            </a:r>
            <a:r>
              <a:rPr b="1" i="1" lang="en-US" sz="2400" spc="-1" strike="noStrike">
                <a:solidFill>
                  <a:srgbClr val="000000"/>
                </a:solidFill>
                <a:uFill>
                  <a:solidFill>
                    <a:srgbClr val="ffffff"/>
                  </a:solidFill>
                </a:uFill>
                <a:latin typeface="Arial"/>
              </a:rPr>
              <a:t>then</a:t>
            </a:r>
            <a:r>
              <a:rPr b="0" lang="en-US" sz="2400" spc="-1" strike="noStrike">
                <a:solidFill>
                  <a:srgbClr val="000000"/>
                </a:solidFill>
                <a:uFill>
                  <a:solidFill>
                    <a:srgbClr val="ffffff"/>
                  </a:solidFill>
                </a:uFill>
                <a:latin typeface="Arial"/>
              </a:rPr>
              <a:t> justified us (</a:t>
            </a:r>
            <a:r>
              <a:rPr b="1" lang="en-US" sz="2400" spc="-1" strike="noStrike">
                <a:solidFill>
                  <a:srgbClr val="d1282e"/>
                </a:solidFill>
                <a:uFill>
                  <a:solidFill>
                    <a:srgbClr val="ffffff"/>
                  </a:solidFill>
                </a:uFill>
                <a:latin typeface="Arial"/>
              </a:rPr>
              <a:t>Romans 8:29-30</a:t>
            </a:r>
            <a:r>
              <a:rPr b="0" lang="en-US" sz="2400" spc="-1" strike="noStrike">
                <a:solidFill>
                  <a:srgbClr val="000000"/>
                </a:solidFill>
                <a:uFill>
                  <a:solidFill>
                    <a:srgbClr val="ffffff"/>
                  </a:solidFill>
                </a:uFill>
                <a:latin typeface="Arial"/>
              </a:rPr>
              <a:t>).  Therefore, we were predestined </a:t>
            </a:r>
            <a:r>
              <a:rPr b="1" i="1" lang="en-US" sz="2400" spc="-1" strike="noStrike">
                <a:solidFill>
                  <a:srgbClr val="000000"/>
                </a:solidFill>
                <a:uFill>
                  <a:solidFill>
                    <a:srgbClr val="ffffff"/>
                  </a:solidFill>
                </a:uFill>
                <a:latin typeface="Arial"/>
              </a:rPr>
              <a:t>before</a:t>
            </a:r>
            <a:r>
              <a:rPr b="0" lang="en-US" sz="2400" spc="-1" strike="noStrike">
                <a:solidFill>
                  <a:srgbClr val="000000"/>
                </a:solidFill>
                <a:uFill>
                  <a:solidFill>
                    <a:srgbClr val="ffffff"/>
                  </a:solidFill>
                </a:uFill>
                <a:latin typeface="Arial"/>
              </a:rPr>
              <a:t> being saved based on </a:t>
            </a:r>
            <a:r>
              <a:rPr b="1" i="1" lang="en-US" sz="2400" spc="-1" strike="noStrike">
                <a:solidFill>
                  <a:srgbClr val="000000"/>
                </a:solidFill>
                <a:uFill>
                  <a:solidFill>
                    <a:srgbClr val="ffffff"/>
                  </a:solidFill>
                </a:uFill>
                <a:latin typeface="Arial"/>
              </a:rPr>
              <a:t>His good pleasure </a:t>
            </a:r>
            <a:r>
              <a:rPr b="0" lang="en-US" sz="2400" spc="-1" strike="noStrike">
                <a:solidFill>
                  <a:srgbClr val="000000"/>
                </a:solidFill>
                <a:uFill>
                  <a:solidFill>
                    <a:srgbClr val="ffffff"/>
                  </a:solidFill>
                </a:uFill>
                <a:latin typeface="Arial"/>
              </a:rPr>
              <a:t>– not our own (</a:t>
            </a:r>
            <a:r>
              <a:rPr b="1" lang="en-US" sz="2400" spc="-1" strike="noStrike">
                <a:solidFill>
                  <a:srgbClr val="d1282e"/>
                </a:solidFill>
                <a:uFill>
                  <a:solidFill>
                    <a:srgbClr val="ffffff"/>
                  </a:solidFill>
                </a:uFill>
                <a:latin typeface="Arial"/>
              </a:rPr>
              <a:t>Ephesians 1:3-11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For </a:t>
            </a:r>
            <a:r>
              <a:rPr b="1" i="1" lang="en-US" sz="2400" spc="-1" strike="noStrike">
                <a:solidFill>
                  <a:srgbClr val="000000"/>
                </a:solidFill>
                <a:uFill>
                  <a:solidFill>
                    <a:srgbClr val="ffffff"/>
                  </a:solidFill>
                </a:uFill>
                <a:latin typeface="Arial"/>
              </a:rPr>
              <a:t>whom He foreknew</a:t>
            </a:r>
            <a:r>
              <a:rPr b="0" i="1" lang="en-US" sz="2400" spc="-1" strike="noStrike">
                <a:solidFill>
                  <a:srgbClr val="000000"/>
                </a:solidFill>
                <a:uFill>
                  <a:solidFill>
                    <a:srgbClr val="ffffff"/>
                  </a:solidFill>
                </a:uFill>
                <a:latin typeface="Arial"/>
              </a:rPr>
              <a:t>, He </a:t>
            </a:r>
            <a:r>
              <a:rPr b="1" i="1" lang="en-US" sz="2400" spc="-1" strike="noStrike">
                <a:solidFill>
                  <a:srgbClr val="000000"/>
                </a:solidFill>
                <a:uFill>
                  <a:solidFill>
                    <a:srgbClr val="ffffff"/>
                  </a:solidFill>
                </a:uFill>
                <a:latin typeface="Arial"/>
              </a:rPr>
              <a:t>also </a:t>
            </a:r>
            <a:r>
              <a:rPr b="1" i="1" lang="en-US" sz="2400" spc="-1" strike="noStrike" u="sng">
                <a:solidFill>
                  <a:srgbClr val="000000"/>
                </a:solidFill>
                <a:uFill>
                  <a:solidFill>
                    <a:srgbClr val="ffffff"/>
                  </a:solidFill>
                </a:uFill>
                <a:latin typeface="Arial"/>
              </a:rPr>
              <a:t>predestined</a:t>
            </a:r>
            <a:r>
              <a:rPr b="1"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to be conformed to the image of His Son, that He might be the firstborn among many brethren.  Moreover </a:t>
            </a:r>
            <a:r>
              <a:rPr b="1" i="1" lang="en-US" sz="2400" spc="-1" strike="noStrike">
                <a:solidFill>
                  <a:srgbClr val="000000"/>
                </a:solidFill>
                <a:uFill>
                  <a:solidFill>
                    <a:srgbClr val="ffffff"/>
                  </a:solidFill>
                </a:uFill>
                <a:latin typeface="Arial"/>
              </a:rPr>
              <a:t>whom He </a:t>
            </a:r>
            <a:r>
              <a:rPr b="1" i="1" lang="en-US" sz="2400" spc="-1" strike="noStrike" baseline="30000">
                <a:solidFill>
                  <a:srgbClr val="d1282e"/>
                </a:solidFill>
                <a:uFill>
                  <a:solidFill>
                    <a:srgbClr val="ffffff"/>
                  </a:solidFill>
                </a:uFill>
                <a:latin typeface="Arial"/>
              </a:rPr>
              <a:t>1</a:t>
            </a:r>
            <a:r>
              <a:rPr b="1" i="1" lang="en-US" sz="2400" spc="-1" strike="noStrike" u="sng">
                <a:solidFill>
                  <a:srgbClr val="000000"/>
                </a:solidFill>
                <a:uFill>
                  <a:solidFill>
                    <a:srgbClr val="ffffff"/>
                  </a:solidFill>
                </a:uFill>
                <a:latin typeface="Arial"/>
              </a:rPr>
              <a:t>predestined</a:t>
            </a:r>
            <a:r>
              <a:rPr b="0" i="1" lang="en-US" sz="2400" spc="-1" strike="noStrike">
                <a:solidFill>
                  <a:srgbClr val="000000"/>
                </a:solidFill>
                <a:uFill>
                  <a:solidFill>
                    <a:srgbClr val="ffffff"/>
                  </a:solidFill>
                </a:uFill>
                <a:latin typeface="Arial"/>
              </a:rPr>
              <a:t>, these He also </a:t>
            </a:r>
            <a:r>
              <a:rPr b="1" i="1" lang="en-US" sz="2400" spc="-1" strike="noStrike" baseline="30000">
                <a:solidFill>
                  <a:srgbClr val="d1282e"/>
                </a:solidFill>
                <a:uFill>
                  <a:solidFill>
                    <a:srgbClr val="ffffff"/>
                  </a:solidFill>
                </a:uFill>
                <a:latin typeface="Arial"/>
              </a:rPr>
              <a:t>2</a:t>
            </a:r>
            <a:r>
              <a:rPr b="1" i="1" lang="en-US" sz="2400" spc="-1" strike="noStrike">
                <a:solidFill>
                  <a:srgbClr val="000000"/>
                </a:solidFill>
                <a:uFill>
                  <a:solidFill>
                    <a:srgbClr val="ffffff"/>
                  </a:solidFill>
                </a:uFill>
                <a:latin typeface="Arial"/>
              </a:rPr>
              <a:t>called</a:t>
            </a:r>
            <a:r>
              <a:rPr b="0" i="1" lang="en-US" sz="2400" spc="-1" strike="noStrike">
                <a:solidFill>
                  <a:srgbClr val="000000"/>
                </a:solidFill>
                <a:uFill>
                  <a:solidFill>
                    <a:srgbClr val="ffffff"/>
                  </a:solidFill>
                </a:uFill>
                <a:latin typeface="Arial"/>
              </a:rPr>
              <a:t>; whom He called, these He also </a:t>
            </a:r>
            <a:r>
              <a:rPr b="1" i="1" lang="en-US" sz="2400" spc="-1" strike="noStrike" baseline="30000">
                <a:solidFill>
                  <a:srgbClr val="d1282e"/>
                </a:solidFill>
                <a:uFill>
                  <a:solidFill>
                    <a:srgbClr val="ffffff"/>
                  </a:solidFill>
                </a:uFill>
                <a:latin typeface="Arial"/>
              </a:rPr>
              <a:t>3</a:t>
            </a:r>
            <a:r>
              <a:rPr b="1" i="1" lang="en-US" sz="2400" spc="-1" strike="noStrike">
                <a:solidFill>
                  <a:srgbClr val="000000"/>
                </a:solidFill>
                <a:uFill>
                  <a:solidFill>
                    <a:srgbClr val="ffffff"/>
                  </a:solidFill>
                </a:uFill>
                <a:latin typeface="Arial"/>
              </a:rPr>
              <a:t>justified</a:t>
            </a:r>
            <a:r>
              <a:rPr b="0" i="1" lang="en-US" sz="2400" spc="-1" strike="noStrike">
                <a:solidFill>
                  <a:srgbClr val="000000"/>
                </a:solidFill>
                <a:uFill>
                  <a:solidFill>
                    <a:srgbClr val="ffffff"/>
                  </a:solidFill>
                </a:uFill>
                <a:latin typeface="Arial"/>
              </a:rPr>
              <a:t>; and whom He justified, these He also </a:t>
            </a:r>
            <a:r>
              <a:rPr b="1" i="1" lang="en-US" sz="2400" spc="-1" strike="noStrike" baseline="30000">
                <a:solidFill>
                  <a:srgbClr val="d1282e"/>
                </a:solidFill>
                <a:uFill>
                  <a:solidFill>
                    <a:srgbClr val="ffffff"/>
                  </a:solidFill>
                </a:uFill>
                <a:latin typeface="Arial"/>
              </a:rPr>
              <a:t>4</a:t>
            </a:r>
            <a:r>
              <a:rPr b="1" i="1" lang="en-US" sz="2400" spc="-1" strike="noStrike">
                <a:solidFill>
                  <a:srgbClr val="000000"/>
                </a:solidFill>
                <a:uFill>
                  <a:solidFill>
                    <a:srgbClr val="ffffff"/>
                  </a:solidFill>
                </a:uFill>
                <a:latin typeface="Arial"/>
              </a:rPr>
              <a:t>glorified</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Romans 8:29-30</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227" name="TextShape 3"/>
          <p:cNvSpPr txBox="1"/>
          <p:nvPr/>
        </p:nvSpPr>
        <p:spPr>
          <a:xfrm rot="16200000">
            <a:off x="8391600" y="4368600"/>
            <a:ext cx="986400" cy="364680"/>
          </a:xfrm>
          <a:prstGeom prst="rect">
            <a:avLst/>
          </a:prstGeom>
          <a:noFill/>
          <a:ln>
            <a:noFill/>
          </a:ln>
        </p:spPr>
        <p:txBody>
          <a:bodyPr anchor="ctr"/>
          <a:p>
            <a:pPr>
              <a:lnSpc>
                <a:spcPct val="100000"/>
              </a:lnSpc>
            </a:pPr>
            <a:fld id="{164B49E5-F020-40DC-9C94-070288E27F03}"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280" dur="indefinite" restart="never" nodeType="tmRoot">
          <p:childTnLst>
            <p:seq>
              <p:cTn id="281" dur="indefinite" nodeType="mainSeq">
                <p:childTnLst>
                  <p:par>
                    <p:cTn id="282" fill="hold">
                      <p:stCondLst>
                        <p:cond delay="indefinite"/>
                      </p:stCondLst>
                      <p:childTnLst>
                        <p:par>
                          <p:cTn id="283" fill="hold">
                            <p:stCondLst>
                              <p:cond delay="0"/>
                            </p:stCondLst>
                            <p:childTnLst>
                              <p:par>
                                <p:cTn id="284" nodeType="clickEffect" fill="hold" presetClass="entr" presetID="1">
                                  <p:stCondLst>
                                    <p:cond delay="0"/>
                                  </p:stCondLst>
                                  <p:childTnLst>
                                    <p:set>
                                      <p:cBhvr>
                                        <p:cTn id="285" dur="1" fill="hold">
                                          <p:stCondLst>
                                            <p:cond delay="0"/>
                                          </p:stCondLst>
                                        </p:cTn>
                                        <p:tgtEl>
                                          <p:spTgt spid="226">
                                            <p:txEl>
                                              <p:pRg st="221" end="51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Bible Teaches Predestination!</a:t>
            </a:r>
            <a:endParaRPr b="0" lang="en-US" sz="1800" spc="-1" strike="noStrike">
              <a:solidFill>
                <a:srgbClr val="000000"/>
              </a:solidFill>
              <a:uFill>
                <a:solidFill>
                  <a:srgbClr val="ffffff"/>
                </a:solidFill>
              </a:uFill>
              <a:latin typeface="Arial"/>
            </a:endParaRPr>
          </a:p>
        </p:txBody>
      </p:sp>
      <p:sp>
        <p:nvSpPr>
          <p:cNvPr id="229"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arabicPeriod" startAt="5"/>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The Bible </a:t>
            </a:r>
            <a:r>
              <a:rPr b="1" i="1" lang="en-US" sz="2400" spc="-1" strike="noStrike">
                <a:solidFill>
                  <a:srgbClr val="000000"/>
                </a:solidFill>
                <a:uFill>
                  <a:solidFill>
                    <a:srgbClr val="ffffff"/>
                  </a:solidFill>
                </a:uFill>
                <a:latin typeface="Arial"/>
              </a:rPr>
              <a:t>clearly</a:t>
            </a:r>
            <a:r>
              <a:rPr b="0" lang="en-US" sz="2400" spc="-1" strike="noStrike">
                <a:solidFill>
                  <a:srgbClr val="000000"/>
                </a:solidFill>
                <a:uFill>
                  <a:solidFill>
                    <a:srgbClr val="ffffff"/>
                  </a:solidFill>
                </a:uFill>
                <a:latin typeface="Arial"/>
              </a:rPr>
              <a:t> teaches that God predestined us, </a:t>
            </a:r>
            <a:r>
              <a:rPr b="1" i="1" lang="en-US" sz="2400" spc="-1" strike="noStrike">
                <a:solidFill>
                  <a:srgbClr val="000000"/>
                </a:solidFill>
                <a:uFill>
                  <a:solidFill>
                    <a:srgbClr val="ffffff"/>
                  </a:solidFill>
                </a:uFill>
                <a:latin typeface="Arial"/>
              </a:rPr>
              <a:t>then</a:t>
            </a:r>
            <a:r>
              <a:rPr b="0" lang="en-US" sz="2400" spc="-1" strike="noStrike">
                <a:solidFill>
                  <a:srgbClr val="000000"/>
                </a:solidFill>
                <a:uFill>
                  <a:solidFill>
                    <a:srgbClr val="ffffff"/>
                  </a:solidFill>
                </a:uFill>
                <a:latin typeface="Arial"/>
              </a:rPr>
              <a:t> called us, and </a:t>
            </a:r>
            <a:r>
              <a:rPr b="1" i="1" lang="en-US" sz="2400" spc="-1" strike="noStrike">
                <a:solidFill>
                  <a:srgbClr val="000000"/>
                </a:solidFill>
                <a:uFill>
                  <a:solidFill>
                    <a:srgbClr val="ffffff"/>
                  </a:solidFill>
                </a:uFill>
                <a:latin typeface="Arial"/>
              </a:rPr>
              <a:t>then</a:t>
            </a:r>
            <a:r>
              <a:rPr b="0" lang="en-US" sz="2400" spc="-1" strike="noStrike">
                <a:solidFill>
                  <a:srgbClr val="000000"/>
                </a:solidFill>
                <a:uFill>
                  <a:solidFill>
                    <a:srgbClr val="ffffff"/>
                  </a:solidFill>
                </a:uFill>
                <a:latin typeface="Arial"/>
              </a:rPr>
              <a:t> justified us (</a:t>
            </a:r>
            <a:r>
              <a:rPr b="1" lang="en-US" sz="2400" spc="-1" strike="noStrike">
                <a:solidFill>
                  <a:srgbClr val="d1282e"/>
                </a:solidFill>
                <a:uFill>
                  <a:solidFill>
                    <a:srgbClr val="ffffff"/>
                  </a:solidFill>
                </a:uFill>
                <a:latin typeface="Arial"/>
              </a:rPr>
              <a:t>Romans 8:29-30</a:t>
            </a:r>
            <a:r>
              <a:rPr b="0" lang="en-US" sz="2400" spc="-1" strike="noStrike">
                <a:solidFill>
                  <a:srgbClr val="000000"/>
                </a:solidFill>
                <a:uFill>
                  <a:solidFill>
                    <a:srgbClr val="ffffff"/>
                  </a:solidFill>
                </a:uFill>
                <a:latin typeface="Arial"/>
              </a:rPr>
              <a:t>).  Therefore, we were predestined </a:t>
            </a:r>
            <a:r>
              <a:rPr b="1" i="1" lang="en-US" sz="2400" spc="-1" strike="noStrike">
                <a:solidFill>
                  <a:srgbClr val="000000"/>
                </a:solidFill>
                <a:uFill>
                  <a:solidFill>
                    <a:srgbClr val="ffffff"/>
                  </a:solidFill>
                </a:uFill>
                <a:latin typeface="Arial"/>
              </a:rPr>
              <a:t>before</a:t>
            </a:r>
            <a:r>
              <a:rPr b="0" lang="en-US" sz="2400" spc="-1" strike="noStrike">
                <a:solidFill>
                  <a:srgbClr val="000000"/>
                </a:solidFill>
                <a:uFill>
                  <a:solidFill>
                    <a:srgbClr val="ffffff"/>
                  </a:solidFill>
                </a:uFill>
                <a:latin typeface="Arial"/>
              </a:rPr>
              <a:t> being saved based on </a:t>
            </a:r>
            <a:r>
              <a:rPr b="1" i="1" lang="en-US" sz="2400" spc="-1" strike="noStrike">
                <a:solidFill>
                  <a:srgbClr val="000000"/>
                </a:solidFill>
                <a:uFill>
                  <a:solidFill>
                    <a:srgbClr val="ffffff"/>
                  </a:solidFill>
                </a:uFill>
                <a:latin typeface="Arial"/>
              </a:rPr>
              <a:t>His good pleasure </a:t>
            </a:r>
            <a:r>
              <a:rPr b="0" lang="en-US" sz="2400" spc="-1" strike="noStrike">
                <a:solidFill>
                  <a:srgbClr val="000000"/>
                </a:solidFill>
                <a:uFill>
                  <a:solidFill>
                    <a:srgbClr val="ffffff"/>
                  </a:solidFill>
                </a:uFill>
                <a:latin typeface="Arial"/>
              </a:rPr>
              <a:t>– not our own (</a:t>
            </a:r>
            <a:r>
              <a:rPr b="1" lang="en-US" sz="2400" spc="-1" strike="noStrike">
                <a:solidFill>
                  <a:srgbClr val="d1282e"/>
                </a:solidFill>
                <a:uFill>
                  <a:solidFill>
                    <a:srgbClr val="ffffff"/>
                  </a:solidFill>
                </a:uFill>
                <a:latin typeface="Arial"/>
              </a:rPr>
              <a:t>Ephesians 1:3-11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a:buChar char="•"/>
            </a:pPr>
            <a:r>
              <a:rPr b="0" lang="en-US" sz="2400" spc="-1" strike="noStrike">
                <a:solidFill>
                  <a:srgbClr val="000000"/>
                </a:solidFill>
                <a:uFill>
                  <a:solidFill>
                    <a:srgbClr val="ffffff"/>
                  </a:solidFill>
                </a:uFill>
                <a:latin typeface="Arial"/>
              </a:rPr>
              <a:t>Predestination and election </a:t>
            </a:r>
            <a:r>
              <a:rPr b="1" i="1" lang="en-US" sz="2400" spc="-1" strike="noStrike">
                <a:solidFill>
                  <a:srgbClr val="000000"/>
                </a:solidFill>
                <a:uFill>
                  <a:solidFill>
                    <a:srgbClr val="ffffff"/>
                  </a:solidFill>
                </a:uFill>
                <a:latin typeface="Arial"/>
              </a:rPr>
              <a:t>are</a:t>
            </a:r>
            <a:r>
              <a:rPr b="0" lang="en-US" sz="2400" spc="-1" strike="noStrike">
                <a:solidFill>
                  <a:srgbClr val="000000"/>
                </a:solidFill>
                <a:uFill>
                  <a:solidFill>
                    <a:srgbClr val="ffffff"/>
                  </a:solidFill>
                </a:uFill>
                <a:latin typeface="Arial"/>
              </a:rPr>
              <a:t> Bible terms.  Meaning?</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400" spc="-1" strike="noStrike">
                <a:solidFill>
                  <a:srgbClr val="d1282e"/>
                </a:solidFill>
                <a:uFill>
                  <a:solidFill>
                    <a:srgbClr val="ffffff"/>
                  </a:solidFill>
                </a:uFill>
                <a:latin typeface="Arial"/>
              </a:rPr>
              <a:t>Precedence</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Foreordination or Foreknowledge?</a:t>
            </a:r>
            <a:endParaRPr b="1" lang="en-US" sz="2000" spc="-1" strike="noStrike">
              <a:solidFill>
                <a:srgbClr val="000000"/>
              </a:solidFill>
              <a:uFill>
                <a:solidFill>
                  <a:srgbClr val="ffffff"/>
                </a:solidFill>
              </a:uFill>
              <a:latin typeface="Arial"/>
            </a:endParaRPr>
          </a:p>
        </p:txBody>
      </p:sp>
      <p:sp>
        <p:nvSpPr>
          <p:cNvPr id="230" name="TextShape 3"/>
          <p:cNvSpPr txBox="1"/>
          <p:nvPr/>
        </p:nvSpPr>
        <p:spPr>
          <a:xfrm rot="16200000">
            <a:off x="8391600" y="4368600"/>
            <a:ext cx="986400" cy="364680"/>
          </a:xfrm>
          <a:prstGeom prst="rect">
            <a:avLst/>
          </a:prstGeom>
          <a:noFill/>
          <a:ln>
            <a:noFill/>
          </a:ln>
        </p:spPr>
        <p:txBody>
          <a:bodyPr anchor="ctr"/>
          <a:p>
            <a:pPr>
              <a:lnSpc>
                <a:spcPct val="100000"/>
              </a:lnSpc>
            </a:pPr>
            <a:fld id="{1290AEFE-0ABB-4CBE-B113-55CAC94E191A}"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286" dur="indefinite" restart="never" nodeType="tmRoot">
          <p:childTnLst>
            <p:seq>
              <p:cTn id="287" dur="indefinite" nodeType="mainSeq">
                <p:childTnLst>
                  <p:par>
                    <p:cTn id="288" fill="hold">
                      <p:stCondLst>
                        <p:cond delay="indefinite"/>
                      </p:stCondLst>
                      <p:childTnLst>
                        <p:par>
                          <p:cTn id="289" fill="hold">
                            <p:stCondLst>
                              <p:cond delay="0"/>
                            </p:stCondLst>
                            <p:childTnLst>
                              <p:par>
                                <p:cTn id="290" nodeType="clickEffect" fill="hold" presetClass="entr" presetID="1">
                                  <p:stCondLst>
                                    <p:cond delay="0"/>
                                  </p:stCondLst>
                                  <p:childTnLst>
                                    <p:set>
                                      <p:cBhvr>
                                        <p:cTn id="291" dur="1" fill="hold">
                                          <p:stCondLst>
                                            <p:cond delay="0"/>
                                          </p:stCondLst>
                                        </p:cTn>
                                        <p:tgtEl>
                                          <p:spTgt spid="229">
                                            <p:txEl>
                                              <p:pRg st="276" end="32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Foreknowledge First!</a:t>
            </a:r>
            <a:endParaRPr b="0" lang="en-US" sz="1800" spc="-1" strike="noStrike">
              <a:solidFill>
                <a:srgbClr val="000000"/>
              </a:solidFill>
              <a:uFill>
                <a:solidFill>
                  <a:srgbClr val="ffffff"/>
                </a:solidFill>
              </a:uFill>
              <a:latin typeface="Arial"/>
            </a:endParaRPr>
          </a:p>
        </p:txBody>
      </p:sp>
      <p:sp>
        <p:nvSpPr>
          <p:cNvPr id="232" name="TextShape 2"/>
          <p:cNvSpPr txBox="1"/>
          <p:nvPr/>
        </p:nvSpPr>
        <p:spPr>
          <a:xfrm>
            <a:off x="457200" y="617400"/>
            <a:ext cx="8229240" cy="4320360"/>
          </a:xfrm>
          <a:prstGeom prst="rect">
            <a:avLst/>
          </a:prstGeom>
          <a:noFill/>
          <a:ln>
            <a:noFill/>
          </a:ln>
        </p:spPr>
        <p:txBody>
          <a:bodyPr/>
          <a:p>
            <a:pPr marL="345960" indent="-345600">
              <a:lnSpc>
                <a:spcPct val="100000"/>
              </a:lnSpc>
              <a:buClr>
                <a:srgbClr val="808080"/>
              </a:buClr>
              <a:buFont typeface="Arial Black"/>
              <a:buAutoNum type="arabicPeriod" startAt="5"/>
            </a:pPr>
            <a:r>
              <a:rPr b="0" lang="en-US" sz="2400" spc="-1" strike="noStrike">
                <a:solidFill>
                  <a:srgbClr val="808080"/>
                </a:solidFill>
                <a:uFill>
                  <a:solidFill>
                    <a:srgbClr val="ffffff"/>
                  </a:solidFill>
                </a:uFill>
                <a:latin typeface="Arial"/>
              </a:rPr>
              <a:t>“</a:t>
            </a:r>
            <a:r>
              <a:rPr b="0" lang="en-US" sz="2400" spc="-1" strike="noStrike">
                <a:solidFill>
                  <a:srgbClr val="808080"/>
                </a:solidFill>
                <a:uFill>
                  <a:solidFill>
                    <a:srgbClr val="ffffff"/>
                  </a:solidFill>
                </a:uFill>
                <a:latin typeface="Arial"/>
              </a:rPr>
              <a:t>The Bible </a:t>
            </a:r>
            <a:r>
              <a:rPr b="1" i="1" lang="en-US" sz="2400" spc="-1" strike="noStrike">
                <a:solidFill>
                  <a:srgbClr val="808080"/>
                </a:solidFill>
                <a:uFill>
                  <a:solidFill>
                    <a:srgbClr val="ffffff"/>
                  </a:solidFill>
                </a:uFill>
                <a:latin typeface="Arial"/>
              </a:rPr>
              <a:t>clearly</a:t>
            </a:r>
            <a:r>
              <a:rPr b="0" lang="en-US" sz="2400" spc="-1" strike="noStrike">
                <a:solidFill>
                  <a:srgbClr val="808080"/>
                </a:solidFill>
                <a:uFill>
                  <a:solidFill>
                    <a:srgbClr val="ffffff"/>
                  </a:solidFill>
                </a:uFill>
                <a:latin typeface="Arial"/>
              </a:rPr>
              <a:t> teaches that God predestined us, </a:t>
            </a:r>
            <a:r>
              <a:rPr b="1" i="1" lang="en-US" sz="2400" spc="-1" strike="noStrike">
                <a:solidFill>
                  <a:srgbClr val="808080"/>
                </a:solidFill>
                <a:uFill>
                  <a:solidFill>
                    <a:srgbClr val="ffffff"/>
                  </a:solidFill>
                </a:uFill>
                <a:latin typeface="Arial"/>
              </a:rPr>
              <a:t>then</a:t>
            </a:r>
            <a:r>
              <a:rPr b="0" lang="en-US" sz="2400" spc="-1" strike="noStrike">
                <a:solidFill>
                  <a:srgbClr val="808080"/>
                </a:solidFill>
                <a:uFill>
                  <a:solidFill>
                    <a:srgbClr val="ffffff"/>
                  </a:solidFill>
                </a:uFill>
                <a:latin typeface="Arial"/>
              </a:rPr>
              <a:t> called us, and </a:t>
            </a:r>
            <a:r>
              <a:rPr b="1" i="1" lang="en-US" sz="2400" spc="-1" strike="noStrike">
                <a:solidFill>
                  <a:srgbClr val="808080"/>
                </a:solidFill>
                <a:uFill>
                  <a:solidFill>
                    <a:srgbClr val="ffffff"/>
                  </a:solidFill>
                </a:uFill>
                <a:latin typeface="Arial"/>
              </a:rPr>
              <a:t>then</a:t>
            </a:r>
            <a:r>
              <a:rPr b="0" lang="en-US" sz="2400" spc="-1" strike="noStrike">
                <a:solidFill>
                  <a:srgbClr val="808080"/>
                </a:solidFill>
                <a:uFill>
                  <a:solidFill>
                    <a:srgbClr val="ffffff"/>
                  </a:solidFill>
                </a:uFill>
                <a:latin typeface="Arial"/>
              </a:rPr>
              <a:t> justified us (</a:t>
            </a:r>
            <a:r>
              <a:rPr b="1" lang="en-US" sz="2400" spc="-1" strike="noStrike">
                <a:solidFill>
                  <a:srgbClr val="eea7aa"/>
                </a:solidFill>
                <a:uFill>
                  <a:solidFill>
                    <a:srgbClr val="ffffff"/>
                  </a:solidFill>
                </a:uFill>
                <a:latin typeface="Arial"/>
              </a:rPr>
              <a:t>Romans 8:29-30</a:t>
            </a:r>
            <a:r>
              <a:rPr b="0" lang="en-US" sz="2400" spc="-1" strike="noStrike">
                <a:solidFill>
                  <a:srgbClr val="808080"/>
                </a:solidFill>
                <a:uFill>
                  <a:solidFill>
                    <a:srgbClr val="ffffff"/>
                  </a:solidFill>
                </a:uFill>
                <a:latin typeface="Arial"/>
              </a:rPr>
              <a:t>).  Therefore, we were predestined </a:t>
            </a:r>
            <a:r>
              <a:rPr b="1" i="1" lang="en-US" sz="2400" spc="-1" strike="noStrike">
                <a:solidFill>
                  <a:srgbClr val="808080"/>
                </a:solidFill>
                <a:uFill>
                  <a:solidFill>
                    <a:srgbClr val="ffffff"/>
                  </a:solidFill>
                </a:uFill>
                <a:latin typeface="Arial"/>
              </a:rPr>
              <a:t>before</a:t>
            </a:r>
            <a:r>
              <a:rPr b="0" lang="en-US" sz="2400" spc="-1" strike="noStrike">
                <a:solidFill>
                  <a:srgbClr val="808080"/>
                </a:solidFill>
                <a:uFill>
                  <a:solidFill>
                    <a:srgbClr val="ffffff"/>
                  </a:solidFill>
                </a:uFill>
                <a:latin typeface="Arial"/>
              </a:rPr>
              <a:t> being saved based on </a:t>
            </a:r>
            <a:r>
              <a:rPr b="1" i="1" lang="en-US" sz="2400" spc="-1" strike="noStrike">
                <a:solidFill>
                  <a:srgbClr val="808080"/>
                </a:solidFill>
                <a:uFill>
                  <a:solidFill>
                    <a:srgbClr val="ffffff"/>
                  </a:solidFill>
                </a:uFill>
                <a:latin typeface="Arial"/>
              </a:rPr>
              <a:t>His good pleasure </a:t>
            </a:r>
            <a:r>
              <a:rPr b="0" lang="en-US" sz="2400" spc="-1" strike="noStrike">
                <a:solidFill>
                  <a:srgbClr val="808080"/>
                </a:solidFill>
                <a:uFill>
                  <a:solidFill>
                    <a:srgbClr val="ffffff"/>
                  </a:solidFill>
                </a:uFill>
                <a:latin typeface="Arial"/>
              </a:rPr>
              <a:t>– not our own (</a:t>
            </a:r>
            <a:r>
              <a:rPr b="1" lang="en-US" sz="2400" spc="-1" strike="noStrike">
                <a:solidFill>
                  <a:srgbClr val="eea7aa"/>
                </a:solidFill>
                <a:uFill>
                  <a:solidFill>
                    <a:srgbClr val="ffffff"/>
                  </a:solidFill>
                </a:uFill>
                <a:latin typeface="Arial"/>
              </a:rPr>
              <a:t>Ephesians 1:3-11</a:t>
            </a:r>
            <a:r>
              <a:rPr b="0" lang="en-US" sz="2400" spc="-1" strike="noStrike">
                <a:solidFill>
                  <a:srgbClr val="80808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For </a:t>
            </a:r>
            <a:r>
              <a:rPr b="1" i="1" lang="en-US" sz="2400" spc="-1" strike="noStrike" baseline="30000">
                <a:solidFill>
                  <a:srgbClr val="d1282e"/>
                </a:solidFill>
                <a:uFill>
                  <a:solidFill>
                    <a:srgbClr val="ffffff"/>
                  </a:solidFill>
                </a:uFill>
                <a:latin typeface="Arial"/>
              </a:rPr>
              <a:t>0</a:t>
            </a:r>
            <a:r>
              <a:rPr b="1" i="1" lang="en-US" sz="2400" spc="-1" strike="noStrike" u="sng">
                <a:solidFill>
                  <a:srgbClr val="000000"/>
                </a:solidFill>
                <a:uFill>
                  <a:solidFill>
                    <a:srgbClr val="ffffff"/>
                  </a:solidFill>
                </a:uFill>
                <a:latin typeface="Arial"/>
              </a:rPr>
              <a:t>whom He foreknew</a:t>
            </a:r>
            <a:r>
              <a:rPr b="0" i="1" lang="en-US" sz="2400" spc="-1" strike="noStrike">
                <a:solidFill>
                  <a:srgbClr val="000000"/>
                </a:solidFill>
                <a:uFill>
                  <a:solidFill>
                    <a:srgbClr val="ffffff"/>
                  </a:solidFill>
                </a:uFill>
                <a:latin typeface="Arial"/>
              </a:rPr>
              <a:t>, He </a:t>
            </a:r>
            <a:r>
              <a:rPr b="1" i="1" lang="en-US" sz="2400" spc="-1" strike="noStrike">
                <a:solidFill>
                  <a:srgbClr val="000000"/>
                </a:solidFill>
                <a:uFill>
                  <a:solidFill>
                    <a:srgbClr val="ffffff"/>
                  </a:solidFill>
                </a:uFill>
                <a:latin typeface="Arial"/>
              </a:rPr>
              <a:t>also </a:t>
            </a:r>
            <a:r>
              <a:rPr b="1" i="1" lang="en-US" sz="2400" spc="-1" strike="noStrike" u="sng">
                <a:solidFill>
                  <a:srgbClr val="000000"/>
                </a:solidFill>
                <a:uFill>
                  <a:solidFill>
                    <a:srgbClr val="ffffff"/>
                  </a:solidFill>
                </a:uFill>
                <a:latin typeface="Arial"/>
              </a:rPr>
              <a:t>predestined</a:t>
            </a:r>
            <a:r>
              <a:rPr b="1"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to be conformed to the image of His Son, that He might be the firstborn among many brethren.  Moreover </a:t>
            </a:r>
            <a:r>
              <a:rPr b="1" i="1" lang="en-US" sz="2400" spc="-1" strike="noStrike">
                <a:solidFill>
                  <a:srgbClr val="000000"/>
                </a:solidFill>
                <a:uFill>
                  <a:solidFill>
                    <a:srgbClr val="ffffff"/>
                  </a:solidFill>
                </a:uFill>
                <a:latin typeface="Arial"/>
              </a:rPr>
              <a:t>whom He </a:t>
            </a:r>
            <a:r>
              <a:rPr b="1" i="1" lang="en-US" sz="2400" spc="-1" strike="noStrike" baseline="30000">
                <a:solidFill>
                  <a:srgbClr val="d1282e"/>
                </a:solidFill>
                <a:uFill>
                  <a:solidFill>
                    <a:srgbClr val="ffffff"/>
                  </a:solidFill>
                </a:uFill>
                <a:latin typeface="Arial"/>
              </a:rPr>
              <a:t>1</a:t>
            </a:r>
            <a:r>
              <a:rPr b="1" i="1" lang="en-US" sz="2400" spc="-1" strike="noStrike" u="sng">
                <a:solidFill>
                  <a:srgbClr val="000000"/>
                </a:solidFill>
                <a:uFill>
                  <a:solidFill>
                    <a:srgbClr val="ffffff"/>
                  </a:solidFill>
                </a:uFill>
                <a:latin typeface="Arial"/>
              </a:rPr>
              <a:t>predestined</a:t>
            </a:r>
            <a:r>
              <a:rPr b="0" i="1" lang="en-US" sz="2400" spc="-1" strike="noStrike">
                <a:solidFill>
                  <a:srgbClr val="000000"/>
                </a:solidFill>
                <a:uFill>
                  <a:solidFill>
                    <a:srgbClr val="ffffff"/>
                  </a:solidFill>
                </a:uFill>
                <a:latin typeface="Arial"/>
              </a:rPr>
              <a:t>, these He also </a:t>
            </a:r>
            <a:r>
              <a:rPr b="1" i="1" lang="en-US" sz="2400" spc="-1" strike="noStrike" baseline="30000">
                <a:solidFill>
                  <a:srgbClr val="d1282e"/>
                </a:solidFill>
                <a:uFill>
                  <a:solidFill>
                    <a:srgbClr val="ffffff"/>
                  </a:solidFill>
                </a:uFill>
                <a:latin typeface="Arial"/>
              </a:rPr>
              <a:t>2</a:t>
            </a:r>
            <a:r>
              <a:rPr b="1" i="1" lang="en-US" sz="2400" spc="-1" strike="noStrike">
                <a:solidFill>
                  <a:srgbClr val="000000"/>
                </a:solidFill>
                <a:uFill>
                  <a:solidFill>
                    <a:srgbClr val="ffffff"/>
                  </a:solidFill>
                </a:uFill>
                <a:latin typeface="Arial"/>
              </a:rPr>
              <a:t>called</a:t>
            </a:r>
            <a:r>
              <a:rPr b="0" i="1" lang="en-US" sz="2400" spc="-1" strike="noStrike">
                <a:solidFill>
                  <a:srgbClr val="000000"/>
                </a:solidFill>
                <a:uFill>
                  <a:solidFill>
                    <a:srgbClr val="ffffff"/>
                  </a:solidFill>
                </a:uFill>
                <a:latin typeface="Arial"/>
              </a:rPr>
              <a:t>; whom He called, these He also </a:t>
            </a:r>
            <a:r>
              <a:rPr b="1" i="1" lang="en-US" sz="2400" spc="-1" strike="noStrike" baseline="30000">
                <a:solidFill>
                  <a:srgbClr val="d1282e"/>
                </a:solidFill>
                <a:uFill>
                  <a:solidFill>
                    <a:srgbClr val="ffffff"/>
                  </a:solidFill>
                </a:uFill>
                <a:latin typeface="Arial"/>
              </a:rPr>
              <a:t>3</a:t>
            </a:r>
            <a:r>
              <a:rPr b="1" i="1" lang="en-US" sz="2400" spc="-1" strike="noStrike">
                <a:solidFill>
                  <a:srgbClr val="000000"/>
                </a:solidFill>
                <a:uFill>
                  <a:solidFill>
                    <a:srgbClr val="ffffff"/>
                  </a:solidFill>
                </a:uFill>
                <a:latin typeface="Arial"/>
              </a:rPr>
              <a:t>justified</a:t>
            </a:r>
            <a:r>
              <a:rPr b="0" i="1" lang="en-US" sz="2400" spc="-1" strike="noStrike">
                <a:solidFill>
                  <a:srgbClr val="000000"/>
                </a:solidFill>
                <a:uFill>
                  <a:solidFill>
                    <a:srgbClr val="ffffff"/>
                  </a:solidFill>
                </a:uFill>
                <a:latin typeface="Arial"/>
              </a:rPr>
              <a:t>; and whom He justified, these He also </a:t>
            </a:r>
            <a:r>
              <a:rPr b="1" i="1" lang="en-US" sz="2400" spc="-1" strike="noStrike" baseline="30000">
                <a:solidFill>
                  <a:srgbClr val="d1282e"/>
                </a:solidFill>
                <a:uFill>
                  <a:solidFill>
                    <a:srgbClr val="ffffff"/>
                  </a:solidFill>
                </a:uFill>
                <a:latin typeface="Arial"/>
              </a:rPr>
              <a:t>4</a:t>
            </a:r>
            <a:r>
              <a:rPr b="1" i="1" lang="en-US" sz="2400" spc="-1" strike="noStrike">
                <a:solidFill>
                  <a:srgbClr val="000000"/>
                </a:solidFill>
                <a:uFill>
                  <a:solidFill>
                    <a:srgbClr val="ffffff"/>
                  </a:solidFill>
                </a:uFill>
                <a:latin typeface="Arial"/>
              </a:rPr>
              <a:t>glorified</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Romans 8:29-30</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233" name="TextShape 3"/>
          <p:cNvSpPr txBox="1"/>
          <p:nvPr/>
        </p:nvSpPr>
        <p:spPr>
          <a:xfrm rot="16200000">
            <a:off x="8391600" y="4368600"/>
            <a:ext cx="986400" cy="364680"/>
          </a:xfrm>
          <a:prstGeom prst="rect">
            <a:avLst/>
          </a:prstGeom>
          <a:noFill/>
          <a:ln>
            <a:noFill/>
          </a:ln>
        </p:spPr>
        <p:txBody>
          <a:bodyPr anchor="ctr"/>
          <a:p>
            <a:pPr>
              <a:lnSpc>
                <a:spcPct val="100000"/>
              </a:lnSpc>
            </a:pPr>
            <a:fld id="{BD7B5FCE-608C-4F30-BF70-E118A70C3E50}"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292" dur="indefinite" restart="never" nodeType="tmRoot">
          <p:childTnLst>
            <p:seq>
              <p:cTn id="293"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Bible Teaches Predestination!</a:t>
            </a:r>
            <a:endParaRPr b="0" lang="en-US" sz="1800" spc="-1" strike="noStrike">
              <a:solidFill>
                <a:srgbClr val="000000"/>
              </a:solidFill>
              <a:uFill>
                <a:solidFill>
                  <a:srgbClr val="ffffff"/>
                </a:solidFill>
              </a:uFill>
              <a:latin typeface="Arial"/>
            </a:endParaRPr>
          </a:p>
        </p:txBody>
      </p:sp>
      <p:sp>
        <p:nvSpPr>
          <p:cNvPr id="235"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arabicPeriod" startAt="5"/>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The Bible </a:t>
            </a:r>
            <a:r>
              <a:rPr b="1" i="1" lang="en-US" sz="2400" spc="-1" strike="noStrike">
                <a:solidFill>
                  <a:srgbClr val="000000"/>
                </a:solidFill>
                <a:uFill>
                  <a:solidFill>
                    <a:srgbClr val="ffffff"/>
                  </a:solidFill>
                </a:uFill>
                <a:latin typeface="Arial"/>
              </a:rPr>
              <a:t>clearly</a:t>
            </a:r>
            <a:r>
              <a:rPr b="0" lang="en-US" sz="2400" spc="-1" strike="noStrike">
                <a:solidFill>
                  <a:srgbClr val="000000"/>
                </a:solidFill>
                <a:uFill>
                  <a:solidFill>
                    <a:srgbClr val="ffffff"/>
                  </a:solidFill>
                </a:uFill>
                <a:latin typeface="Arial"/>
              </a:rPr>
              <a:t> teaches that God predestined us, </a:t>
            </a:r>
            <a:r>
              <a:rPr b="1" i="1" lang="en-US" sz="2400" spc="-1" strike="noStrike">
                <a:solidFill>
                  <a:srgbClr val="000000"/>
                </a:solidFill>
                <a:uFill>
                  <a:solidFill>
                    <a:srgbClr val="ffffff"/>
                  </a:solidFill>
                </a:uFill>
                <a:latin typeface="Arial"/>
              </a:rPr>
              <a:t>then</a:t>
            </a:r>
            <a:r>
              <a:rPr b="0" lang="en-US" sz="2400" spc="-1" strike="noStrike">
                <a:solidFill>
                  <a:srgbClr val="000000"/>
                </a:solidFill>
                <a:uFill>
                  <a:solidFill>
                    <a:srgbClr val="ffffff"/>
                  </a:solidFill>
                </a:uFill>
                <a:latin typeface="Arial"/>
              </a:rPr>
              <a:t> called us, and </a:t>
            </a:r>
            <a:r>
              <a:rPr b="1" i="1" lang="en-US" sz="2400" spc="-1" strike="noStrike">
                <a:solidFill>
                  <a:srgbClr val="000000"/>
                </a:solidFill>
                <a:uFill>
                  <a:solidFill>
                    <a:srgbClr val="ffffff"/>
                  </a:solidFill>
                </a:uFill>
                <a:latin typeface="Arial"/>
              </a:rPr>
              <a:t>then</a:t>
            </a:r>
            <a:r>
              <a:rPr b="0" lang="en-US" sz="2400" spc="-1" strike="noStrike">
                <a:solidFill>
                  <a:srgbClr val="000000"/>
                </a:solidFill>
                <a:uFill>
                  <a:solidFill>
                    <a:srgbClr val="ffffff"/>
                  </a:solidFill>
                </a:uFill>
                <a:latin typeface="Arial"/>
              </a:rPr>
              <a:t> justified us (</a:t>
            </a:r>
            <a:r>
              <a:rPr b="1" lang="en-US" sz="2400" spc="-1" strike="noStrike">
                <a:solidFill>
                  <a:srgbClr val="d1282e"/>
                </a:solidFill>
                <a:uFill>
                  <a:solidFill>
                    <a:srgbClr val="ffffff"/>
                  </a:solidFill>
                </a:uFill>
                <a:latin typeface="Arial"/>
              </a:rPr>
              <a:t>Romans 8:29-30</a:t>
            </a:r>
            <a:r>
              <a:rPr b="0" lang="en-US" sz="2400" spc="-1" strike="noStrike">
                <a:solidFill>
                  <a:srgbClr val="000000"/>
                </a:solidFill>
                <a:uFill>
                  <a:solidFill>
                    <a:srgbClr val="ffffff"/>
                  </a:solidFill>
                </a:uFill>
                <a:latin typeface="Arial"/>
              </a:rPr>
              <a:t>).  Therefore, we were predestined </a:t>
            </a:r>
            <a:r>
              <a:rPr b="1" i="1" lang="en-US" sz="2400" spc="-1" strike="noStrike">
                <a:solidFill>
                  <a:srgbClr val="000000"/>
                </a:solidFill>
                <a:uFill>
                  <a:solidFill>
                    <a:srgbClr val="ffffff"/>
                  </a:solidFill>
                </a:uFill>
                <a:latin typeface="Arial"/>
              </a:rPr>
              <a:t>before</a:t>
            </a:r>
            <a:r>
              <a:rPr b="0" lang="en-US" sz="2400" spc="-1" strike="noStrike">
                <a:solidFill>
                  <a:srgbClr val="000000"/>
                </a:solidFill>
                <a:uFill>
                  <a:solidFill>
                    <a:srgbClr val="ffffff"/>
                  </a:solidFill>
                </a:uFill>
                <a:latin typeface="Arial"/>
              </a:rPr>
              <a:t> being saved based on </a:t>
            </a:r>
            <a:r>
              <a:rPr b="1" i="1" lang="en-US" sz="2400" spc="-1" strike="noStrike">
                <a:solidFill>
                  <a:srgbClr val="000000"/>
                </a:solidFill>
                <a:uFill>
                  <a:solidFill>
                    <a:srgbClr val="ffffff"/>
                  </a:solidFill>
                </a:uFill>
                <a:latin typeface="Arial"/>
              </a:rPr>
              <a:t>His good pleasure </a:t>
            </a:r>
            <a:r>
              <a:rPr b="0" lang="en-US" sz="2400" spc="-1" strike="noStrike">
                <a:solidFill>
                  <a:srgbClr val="000000"/>
                </a:solidFill>
                <a:uFill>
                  <a:solidFill>
                    <a:srgbClr val="ffffff"/>
                  </a:solidFill>
                </a:uFill>
                <a:latin typeface="Arial"/>
              </a:rPr>
              <a:t>– not our own (</a:t>
            </a:r>
            <a:r>
              <a:rPr b="1" lang="en-US" sz="2400" spc="-1" strike="noStrike">
                <a:solidFill>
                  <a:srgbClr val="d1282e"/>
                </a:solidFill>
                <a:uFill>
                  <a:solidFill>
                    <a:srgbClr val="ffffff"/>
                  </a:solidFill>
                </a:uFill>
                <a:latin typeface="Arial"/>
              </a:rPr>
              <a:t>Ephesians 1:3-11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a:buChar char="•"/>
            </a:pPr>
            <a:r>
              <a:rPr b="0" lang="en-US" sz="2400" spc="-1" strike="noStrike">
                <a:solidFill>
                  <a:srgbClr val="000000"/>
                </a:solidFill>
                <a:uFill>
                  <a:solidFill>
                    <a:srgbClr val="ffffff"/>
                  </a:solidFill>
                </a:uFill>
                <a:latin typeface="Arial"/>
              </a:rPr>
              <a:t>Predestination and election </a:t>
            </a:r>
            <a:r>
              <a:rPr b="1" i="1" lang="en-US" sz="2400" spc="-1" strike="noStrike">
                <a:solidFill>
                  <a:srgbClr val="000000"/>
                </a:solidFill>
                <a:uFill>
                  <a:solidFill>
                    <a:srgbClr val="ffffff"/>
                  </a:solidFill>
                </a:uFill>
                <a:latin typeface="Arial"/>
              </a:rPr>
              <a:t>are</a:t>
            </a:r>
            <a:r>
              <a:rPr b="0" lang="en-US" sz="2400" spc="-1" strike="noStrike">
                <a:solidFill>
                  <a:srgbClr val="000000"/>
                </a:solidFill>
                <a:uFill>
                  <a:solidFill>
                    <a:srgbClr val="ffffff"/>
                  </a:solidFill>
                </a:uFill>
                <a:latin typeface="Arial"/>
              </a:rPr>
              <a:t> Bible terms.  Meaning?</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400" spc="-1" strike="noStrike">
                <a:solidFill>
                  <a:srgbClr val="d1282e"/>
                </a:solidFill>
                <a:uFill>
                  <a:solidFill>
                    <a:srgbClr val="ffffff"/>
                  </a:solidFill>
                </a:uFill>
                <a:latin typeface="Arial"/>
              </a:rPr>
              <a:t>Precedence</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Foreordination or </a:t>
            </a:r>
            <a:r>
              <a:rPr b="1" i="1" lang="en-US" sz="2400" spc="-1" strike="noStrike" u="sng">
                <a:solidFill>
                  <a:srgbClr val="000000"/>
                </a:solidFill>
                <a:uFill>
                  <a:solidFill>
                    <a:srgbClr val="ffffff"/>
                  </a:solidFill>
                </a:uFill>
                <a:latin typeface="Arial"/>
              </a:rPr>
              <a:t>Foreknowledge</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400" spc="-1" strike="noStrike">
                <a:solidFill>
                  <a:srgbClr val="d1282e"/>
                </a:solidFill>
                <a:uFill>
                  <a:solidFill>
                    <a:srgbClr val="ffffff"/>
                  </a:solidFill>
                </a:uFill>
                <a:latin typeface="Arial"/>
              </a:rPr>
              <a:t>Basis</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Unconditional or Conditional?</a:t>
            </a:r>
            <a:endParaRPr b="1" lang="en-US" sz="2000" spc="-1" strike="noStrike">
              <a:solidFill>
                <a:srgbClr val="000000"/>
              </a:solidFill>
              <a:uFill>
                <a:solidFill>
                  <a:srgbClr val="ffffff"/>
                </a:solidFill>
              </a:uFill>
              <a:latin typeface="Arial"/>
            </a:endParaRPr>
          </a:p>
          <a:p>
            <a:pPr lvl="1" marL="803160" indent="-345600">
              <a:lnSpc>
                <a:spcPct val="100000"/>
              </a:lnSpc>
              <a:buClr>
                <a:srgbClr val="d1282e"/>
              </a:buClr>
              <a:buFont typeface="Arial"/>
              <a:buChar char="•"/>
            </a:pPr>
            <a:r>
              <a:rPr b="0" lang="en-US" sz="2400" spc="-1" strike="noStrike">
                <a:solidFill>
                  <a:srgbClr val="000000"/>
                </a:solidFill>
                <a:uFill>
                  <a:solidFill>
                    <a:srgbClr val="ffffff"/>
                  </a:solidFill>
                </a:uFill>
                <a:latin typeface="Arial"/>
              </a:rPr>
              <a:t>Individual or Corporate?</a:t>
            </a:r>
            <a:endParaRPr b="0" lang="en-US" sz="1800" spc="-1" strike="noStrike">
              <a:solidFill>
                <a:srgbClr val="000000"/>
              </a:solidFill>
              <a:uFill>
                <a:solidFill>
                  <a:srgbClr val="ffffff"/>
                </a:solidFill>
              </a:uFill>
              <a:latin typeface="Arial"/>
            </a:endParaRPr>
          </a:p>
        </p:txBody>
      </p:sp>
      <p:sp>
        <p:nvSpPr>
          <p:cNvPr id="236" name="TextShape 3"/>
          <p:cNvSpPr txBox="1"/>
          <p:nvPr/>
        </p:nvSpPr>
        <p:spPr>
          <a:xfrm rot="16200000">
            <a:off x="8391600" y="4368600"/>
            <a:ext cx="986400" cy="364680"/>
          </a:xfrm>
          <a:prstGeom prst="rect">
            <a:avLst/>
          </a:prstGeom>
          <a:noFill/>
          <a:ln>
            <a:noFill/>
          </a:ln>
        </p:spPr>
        <p:txBody>
          <a:bodyPr anchor="ctr"/>
          <a:p>
            <a:pPr>
              <a:lnSpc>
                <a:spcPct val="100000"/>
              </a:lnSpc>
            </a:pPr>
            <a:fld id="{8122FA50-B683-4CD4-8D1E-D26B8DBBDEA6}"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294" dur="indefinite" restart="never" nodeType="tmRoot">
          <p:childTnLst>
            <p:seq>
              <p:cTn id="295" dur="indefinite" nodeType="mainSeq">
                <p:childTnLst>
                  <p:par>
                    <p:cTn id="296" fill="hold">
                      <p:stCondLst>
                        <p:cond delay="indefinite"/>
                      </p:stCondLst>
                      <p:childTnLst>
                        <p:par>
                          <p:cTn id="297" fill="hold">
                            <p:stCondLst>
                              <p:cond delay="0"/>
                            </p:stCondLst>
                            <p:childTnLst>
                              <p:par>
                                <p:cTn id="298" nodeType="clickEffect" fill="hold" presetClass="entr" presetID="1">
                                  <p:stCondLst>
                                    <p:cond delay="0"/>
                                  </p:stCondLst>
                                  <p:childTnLst>
                                    <p:set>
                                      <p:cBhvr>
                                        <p:cTn id="299" dur="1" fill="hold">
                                          <p:stCondLst>
                                            <p:cond delay="0"/>
                                          </p:stCondLst>
                                        </p:cTn>
                                        <p:tgtEl>
                                          <p:spTgt spid="235">
                                            <p:txEl>
                                              <p:pRg st="322" end="360"/>
                                            </p:txEl>
                                          </p:spTgt>
                                        </p:tgtEl>
                                        <p:attrNameLst>
                                          <p:attrName>style.visibility</p:attrName>
                                        </p:attrNameLst>
                                      </p:cBhvr>
                                      <p:to>
                                        <p:strVal val="visible"/>
                                      </p:to>
                                    </p:set>
                                  </p:childTnLst>
                                </p:cTn>
                              </p:par>
                              <p:par>
                                <p:cTn id="300" nodeType="withEffect" fill="hold" presetClass="entr" presetID="1">
                                  <p:stCondLst>
                                    <p:cond delay="0"/>
                                  </p:stCondLst>
                                  <p:childTnLst>
                                    <p:set>
                                      <p:cBhvr>
                                        <p:cTn id="301" dur="1" fill="hold">
                                          <p:stCondLst>
                                            <p:cond delay="0"/>
                                          </p:stCondLst>
                                        </p:cTn>
                                        <p:tgtEl>
                                          <p:spTgt spid="235">
                                            <p:txEl>
                                              <p:pRg st="360" end="38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Individual or Corporate?</a:t>
            </a:r>
            <a:endParaRPr b="0" lang="en-US" sz="1800" spc="-1" strike="noStrike">
              <a:solidFill>
                <a:srgbClr val="000000"/>
              </a:solidFill>
              <a:uFill>
                <a:solidFill>
                  <a:srgbClr val="ffffff"/>
                </a:solidFill>
              </a:uFill>
              <a:latin typeface="Arial"/>
            </a:endParaRPr>
          </a:p>
        </p:txBody>
      </p:sp>
      <p:sp>
        <p:nvSpPr>
          <p:cNvPr id="238" name="TextShape 2"/>
          <p:cNvSpPr txBox="1"/>
          <p:nvPr/>
        </p:nvSpPr>
        <p:spPr>
          <a:xfrm>
            <a:off x="457200" y="617400"/>
            <a:ext cx="8229240" cy="4320360"/>
          </a:xfrm>
          <a:prstGeom prst="rect">
            <a:avLst/>
          </a:prstGeom>
          <a:noFill/>
          <a:ln>
            <a:noFill/>
          </a:ln>
        </p:spPr>
        <p:txBody>
          <a:bodyPr/>
          <a:p>
            <a:pPr>
              <a:lnSpc>
                <a:spcPct val="100000"/>
              </a:lnSpc>
            </a:pPr>
            <a:r>
              <a:rPr b="0" i="1" lang="en-US" sz="2000" spc="-1" strike="noStrike">
                <a:solidFill>
                  <a:srgbClr val="000000"/>
                </a:solidFill>
                <a:uFill>
                  <a:solidFill>
                    <a:srgbClr val="ffffff"/>
                  </a:solidFill>
                </a:uFill>
                <a:latin typeface="Arial"/>
              </a:rPr>
              <a:t>Blessed be the God and Father of our Lord Jesus Christ, who has blessed us with every spiritual blessing in the heavenly places </a:t>
            </a:r>
            <a:r>
              <a:rPr b="1" i="1" lang="en-US" sz="2000" spc="-1" strike="noStrike" u="sng">
                <a:solidFill>
                  <a:srgbClr val="d1282e"/>
                </a:solidFill>
                <a:uFill>
                  <a:solidFill>
                    <a:srgbClr val="ffffff"/>
                  </a:solidFill>
                </a:uFill>
                <a:latin typeface="Arial"/>
              </a:rPr>
              <a:t>in Christ</a:t>
            </a:r>
            <a:r>
              <a:rPr b="0" i="1" lang="en-US" sz="2000" spc="-1" strike="noStrike">
                <a:solidFill>
                  <a:srgbClr val="000000"/>
                </a:solidFill>
                <a:uFill>
                  <a:solidFill>
                    <a:srgbClr val="ffffff"/>
                  </a:solidFill>
                </a:uFill>
                <a:latin typeface="Arial"/>
              </a:rPr>
              <a:t>, just </a:t>
            </a:r>
            <a:r>
              <a:rPr b="1" i="1" lang="en-US" sz="2000" spc="-1" strike="noStrike">
                <a:solidFill>
                  <a:srgbClr val="000000"/>
                </a:solidFill>
                <a:uFill>
                  <a:solidFill>
                    <a:srgbClr val="ffffff"/>
                  </a:solidFill>
                </a:uFill>
                <a:latin typeface="Arial"/>
              </a:rPr>
              <a:t>as </a:t>
            </a:r>
            <a:r>
              <a:rPr b="1" i="1" lang="en-US" sz="2000" spc="-1" strike="noStrike" u="sng">
                <a:solidFill>
                  <a:srgbClr val="000000"/>
                </a:solidFill>
                <a:uFill>
                  <a:solidFill>
                    <a:srgbClr val="ffffff"/>
                  </a:solidFill>
                </a:uFill>
                <a:latin typeface="Arial"/>
              </a:rPr>
              <a:t>He chose us </a:t>
            </a:r>
            <a:r>
              <a:rPr b="1" i="1" lang="en-US" sz="2000" spc="-1" strike="noStrike" u="sng">
                <a:solidFill>
                  <a:srgbClr val="d1282e"/>
                </a:solidFill>
                <a:uFill>
                  <a:solidFill>
                    <a:srgbClr val="ffffff"/>
                  </a:solidFill>
                </a:uFill>
                <a:latin typeface="Arial"/>
              </a:rPr>
              <a:t>in Him</a:t>
            </a:r>
            <a:r>
              <a:rPr b="1" i="1" lang="en-US" sz="2000" spc="-1" strike="noStrike">
                <a:solidFill>
                  <a:srgbClr val="d1282e"/>
                </a:solidFill>
                <a:uFill>
                  <a:solidFill>
                    <a:srgbClr val="ffffff"/>
                  </a:solidFill>
                </a:uFill>
                <a:latin typeface="Arial"/>
              </a:rPr>
              <a:t> </a:t>
            </a:r>
            <a:r>
              <a:rPr b="1" i="1" lang="en-US" sz="2000" spc="-1" strike="noStrike">
                <a:solidFill>
                  <a:srgbClr val="000000"/>
                </a:solidFill>
                <a:uFill>
                  <a:solidFill>
                    <a:srgbClr val="ffffff"/>
                  </a:solidFill>
                </a:uFill>
                <a:latin typeface="Arial"/>
              </a:rPr>
              <a:t>before the foundation of the world</a:t>
            </a:r>
            <a:r>
              <a:rPr b="0" i="1" lang="en-US" sz="2000" spc="-1" strike="noStrike">
                <a:solidFill>
                  <a:srgbClr val="000000"/>
                </a:solidFill>
                <a:uFill>
                  <a:solidFill>
                    <a:srgbClr val="ffffff"/>
                  </a:solidFill>
                </a:uFill>
                <a:latin typeface="Arial"/>
              </a:rPr>
              <a:t>, that we should be holy and without blame before Him in love, </a:t>
            </a:r>
            <a:r>
              <a:rPr b="1" i="1" lang="en-US" sz="2000" spc="-1" strike="noStrike">
                <a:solidFill>
                  <a:srgbClr val="000000"/>
                </a:solidFill>
                <a:uFill>
                  <a:solidFill>
                    <a:srgbClr val="ffffff"/>
                  </a:solidFill>
                </a:uFill>
                <a:latin typeface="Arial"/>
              </a:rPr>
              <a:t>having </a:t>
            </a:r>
            <a:r>
              <a:rPr b="1" i="1" lang="en-US" sz="2000" spc="-1" strike="noStrike" u="sng">
                <a:solidFill>
                  <a:srgbClr val="000000"/>
                </a:solidFill>
                <a:uFill>
                  <a:solidFill>
                    <a:srgbClr val="ffffff"/>
                  </a:solidFill>
                </a:uFill>
                <a:latin typeface="Arial"/>
              </a:rPr>
              <a:t>predestined</a:t>
            </a:r>
            <a:r>
              <a:rPr b="1" i="1" lang="en-US" sz="2000" spc="-1" strike="noStrike">
                <a:solidFill>
                  <a:srgbClr val="000000"/>
                </a:solidFill>
                <a:uFill>
                  <a:solidFill>
                    <a:srgbClr val="ffffff"/>
                  </a:solidFill>
                </a:uFill>
                <a:latin typeface="Arial"/>
              </a:rPr>
              <a:t> us to adoption as sons </a:t>
            </a:r>
            <a:r>
              <a:rPr b="1" i="1" lang="en-US" sz="2000" spc="-1" strike="noStrike" u="sng">
                <a:solidFill>
                  <a:srgbClr val="d1282e"/>
                </a:solidFill>
                <a:uFill>
                  <a:solidFill>
                    <a:srgbClr val="ffffff"/>
                  </a:solidFill>
                </a:uFill>
                <a:latin typeface="Arial"/>
              </a:rPr>
              <a:t>by Jesus Christ</a:t>
            </a:r>
            <a:r>
              <a:rPr b="1" i="1" lang="en-US" sz="2000" spc="-1" strike="noStrike">
                <a:solidFill>
                  <a:srgbClr val="d1282e"/>
                </a:solidFill>
                <a:uFill>
                  <a:solidFill>
                    <a:srgbClr val="ffffff"/>
                  </a:solidFill>
                </a:uFill>
                <a:latin typeface="Arial"/>
              </a:rPr>
              <a:t> </a:t>
            </a:r>
            <a:r>
              <a:rPr b="1" i="1" lang="en-US" sz="2000" spc="-1" strike="noStrike">
                <a:solidFill>
                  <a:srgbClr val="000000"/>
                </a:solidFill>
                <a:uFill>
                  <a:solidFill>
                    <a:srgbClr val="ffffff"/>
                  </a:solidFill>
                </a:uFill>
                <a:latin typeface="Arial"/>
              </a:rPr>
              <a:t>to Himself, according to the good pleasure of His will</a:t>
            </a:r>
            <a:r>
              <a:rPr b="0" i="1" lang="en-US" sz="2000" spc="-1" strike="noStrike">
                <a:solidFill>
                  <a:srgbClr val="000000"/>
                </a:solidFill>
                <a:uFill>
                  <a:solidFill>
                    <a:srgbClr val="ffffff"/>
                  </a:solidFill>
                </a:uFill>
                <a:latin typeface="Arial"/>
              </a:rPr>
              <a:t>, to the praise of the glory of His grace … </a:t>
            </a:r>
            <a:r>
              <a:rPr b="1" i="1" lang="en-US" sz="2000" spc="-1" strike="noStrike" u="sng">
                <a:solidFill>
                  <a:srgbClr val="d1282e"/>
                </a:solidFill>
                <a:uFill>
                  <a:solidFill>
                    <a:srgbClr val="ffffff"/>
                  </a:solidFill>
                </a:uFill>
                <a:latin typeface="Arial"/>
              </a:rPr>
              <a:t>In Him</a:t>
            </a:r>
            <a:r>
              <a:rPr b="1" i="1" lang="en-US" sz="2000" spc="-1" strike="noStrike">
                <a:solidFill>
                  <a:srgbClr val="d1282e"/>
                </a:solidFill>
                <a:uFill>
                  <a:solidFill>
                    <a:srgbClr val="ffffff"/>
                  </a:solidFill>
                </a:uFill>
                <a:latin typeface="Arial"/>
              </a:rPr>
              <a:t> </a:t>
            </a:r>
            <a:r>
              <a:rPr b="1" i="1" lang="en-US" sz="2000" spc="-1" strike="noStrike">
                <a:solidFill>
                  <a:srgbClr val="000000"/>
                </a:solidFill>
                <a:uFill>
                  <a:solidFill>
                    <a:srgbClr val="ffffff"/>
                  </a:solidFill>
                </a:uFill>
                <a:latin typeface="Arial"/>
              </a:rPr>
              <a:t>we have redemption </a:t>
            </a:r>
            <a:r>
              <a:rPr b="0" i="1" lang="en-US" sz="2000" spc="-1" strike="noStrike">
                <a:solidFill>
                  <a:srgbClr val="000000"/>
                </a:solidFill>
                <a:uFill>
                  <a:solidFill>
                    <a:srgbClr val="ffffff"/>
                  </a:solidFill>
                </a:uFill>
                <a:latin typeface="Arial"/>
              </a:rPr>
              <a:t>through His blood, the forgiveness of sins, … having made known to us the mystery of His will, according to His good pleasure which He purposed in Himself, that in the dispensation of the fullness of the times He might </a:t>
            </a:r>
            <a:r>
              <a:rPr b="1" i="1" lang="en-US" sz="2000" spc="-1" strike="noStrike">
                <a:solidFill>
                  <a:srgbClr val="000000"/>
                </a:solidFill>
                <a:uFill>
                  <a:solidFill>
                    <a:srgbClr val="ffffff"/>
                  </a:solidFill>
                </a:uFill>
                <a:latin typeface="Arial"/>
              </a:rPr>
              <a:t>gather together in one all things </a:t>
            </a:r>
            <a:r>
              <a:rPr b="1" i="1" lang="en-US" sz="2000" spc="-1" strike="noStrike" u="sng">
                <a:solidFill>
                  <a:srgbClr val="d1282e"/>
                </a:solidFill>
                <a:uFill>
                  <a:solidFill>
                    <a:srgbClr val="ffffff"/>
                  </a:solidFill>
                </a:uFill>
                <a:latin typeface="Arial"/>
              </a:rPr>
              <a:t>in Christ</a:t>
            </a:r>
            <a:r>
              <a:rPr b="0" i="1" lang="en-US" sz="2000" spc="-1" strike="noStrike">
                <a:solidFill>
                  <a:srgbClr val="000000"/>
                </a:solidFill>
                <a:uFill>
                  <a:solidFill>
                    <a:srgbClr val="ffffff"/>
                  </a:solidFill>
                </a:uFill>
                <a:latin typeface="Arial"/>
              </a:rPr>
              <a:t>, both which are in heaven and which are on earth </a:t>
            </a:r>
            <a:r>
              <a:rPr b="1" i="1" lang="en-US" sz="2000" spc="-1" strike="noStrike">
                <a:solidFill>
                  <a:srgbClr val="000000"/>
                </a:solidFill>
                <a:uFill>
                  <a:solidFill>
                    <a:srgbClr val="ffffff"/>
                  </a:solidFill>
                </a:uFill>
                <a:latin typeface="Arial"/>
              </a:rPr>
              <a:t>-- </a:t>
            </a:r>
            <a:r>
              <a:rPr b="1" i="1" lang="en-US" sz="2000" spc="-1" strike="noStrike" u="sng">
                <a:solidFill>
                  <a:srgbClr val="d1282e"/>
                </a:solidFill>
                <a:uFill>
                  <a:solidFill>
                    <a:srgbClr val="ffffff"/>
                  </a:solidFill>
                </a:uFill>
                <a:latin typeface="Arial"/>
              </a:rPr>
              <a:t>in Him</a:t>
            </a:r>
            <a:r>
              <a:rPr b="1" i="1" lang="en-US" sz="2000" spc="-1" strike="noStrike">
                <a:solidFill>
                  <a:srgbClr val="000000"/>
                </a:solidFill>
                <a:uFill>
                  <a:solidFill>
                    <a:srgbClr val="ffffff"/>
                  </a:solidFill>
                </a:uFill>
                <a:latin typeface="Arial"/>
              </a:rPr>
              <a:t>. </a:t>
            </a:r>
            <a:r>
              <a:rPr b="1" i="1" lang="en-US" sz="2000" spc="-1" strike="noStrike" u="sng">
                <a:solidFill>
                  <a:srgbClr val="d1282e"/>
                </a:solidFill>
                <a:uFill>
                  <a:solidFill>
                    <a:srgbClr val="ffffff"/>
                  </a:solidFill>
                </a:uFill>
                <a:latin typeface="Arial"/>
              </a:rPr>
              <a:t>In Him</a:t>
            </a:r>
            <a:r>
              <a:rPr b="1" i="1" lang="en-US" sz="2000" spc="-1" strike="noStrike">
                <a:solidFill>
                  <a:srgbClr val="d1282e"/>
                </a:solidFill>
                <a:uFill>
                  <a:solidFill>
                    <a:srgbClr val="ffffff"/>
                  </a:solidFill>
                </a:uFill>
                <a:latin typeface="Arial"/>
              </a:rPr>
              <a:t> </a:t>
            </a:r>
            <a:r>
              <a:rPr b="1" i="1" lang="en-US" sz="2000" spc="-1" strike="noStrike">
                <a:solidFill>
                  <a:srgbClr val="000000"/>
                </a:solidFill>
                <a:uFill>
                  <a:solidFill>
                    <a:srgbClr val="ffffff"/>
                  </a:solidFill>
                </a:uFill>
                <a:latin typeface="Arial"/>
              </a:rPr>
              <a:t>also we have obtained an inheritance, being predestined according to the purpose of Him </a:t>
            </a:r>
            <a:r>
              <a:rPr b="0" i="1" lang="en-US" sz="2000" spc="-1" strike="noStrike">
                <a:solidFill>
                  <a:srgbClr val="000000"/>
                </a:solidFill>
                <a:uFill>
                  <a:solidFill>
                    <a:srgbClr val="ffffff"/>
                  </a:solidFill>
                </a:uFill>
                <a:latin typeface="Arial"/>
              </a:rPr>
              <a:t>who works all things according to the counsel of His will,</a:t>
            </a:r>
            <a:r>
              <a:rPr b="0" lang="en-US" sz="2000" spc="-1" strike="noStrike">
                <a:solidFill>
                  <a:srgbClr val="000000"/>
                </a:solidFill>
                <a:uFill>
                  <a:solidFill>
                    <a:srgbClr val="ffffff"/>
                  </a:solidFill>
                </a:uFill>
                <a:latin typeface="Arial"/>
              </a:rPr>
              <a:t> (</a:t>
            </a:r>
            <a:r>
              <a:rPr b="1" lang="en-US" sz="2000" spc="-1" strike="noStrike">
                <a:solidFill>
                  <a:srgbClr val="d1282e"/>
                </a:solidFill>
                <a:uFill>
                  <a:solidFill>
                    <a:srgbClr val="ffffff"/>
                  </a:solidFill>
                </a:uFill>
                <a:latin typeface="Arial"/>
              </a:rPr>
              <a:t>Ephesians 1:3-11</a:t>
            </a:r>
            <a:r>
              <a:rPr b="0" lang="en-US" sz="2000" spc="-1" strike="noStrike">
                <a:solidFill>
                  <a:srgbClr val="000000"/>
                </a:solidFill>
                <a:uFill>
                  <a:solidFill>
                    <a:srgbClr val="ffffff"/>
                  </a:solidFill>
                </a:uFill>
                <a:latin typeface="Arial"/>
              </a:rPr>
              <a:t>) …  But how does someone get </a:t>
            </a:r>
            <a:r>
              <a:rPr b="0" i="1" lang="en-US" sz="2000" spc="-1" strike="noStrike">
                <a:solidFill>
                  <a:srgbClr val="000000"/>
                </a:solidFill>
                <a:uFill>
                  <a:solidFill>
                    <a:srgbClr val="ffffff"/>
                  </a:solidFill>
                </a:uFill>
                <a:latin typeface="Arial"/>
              </a:rPr>
              <a:t>“</a:t>
            </a:r>
            <a:r>
              <a:rPr b="1" i="1" lang="en-US" sz="2000" spc="-1" strike="noStrike">
                <a:solidFill>
                  <a:srgbClr val="d1282e"/>
                </a:solidFill>
                <a:uFill>
                  <a:solidFill>
                    <a:srgbClr val="ffffff"/>
                  </a:solidFill>
                </a:uFill>
                <a:latin typeface="Arial"/>
              </a:rPr>
              <a:t>in Christ</a:t>
            </a:r>
            <a:r>
              <a:rPr b="0" i="1" lang="en-US" sz="2000" spc="-1" strike="noStrike">
                <a:solidFill>
                  <a:srgbClr val="000000"/>
                </a:solidFill>
                <a:uFill>
                  <a:solidFill>
                    <a:srgbClr val="ffffff"/>
                  </a:solidFill>
                </a:uFill>
                <a:latin typeface="Arial"/>
              </a:rPr>
              <a:t>”</a:t>
            </a:r>
            <a:r>
              <a:rPr b="0" lang="en-US" sz="2000" spc="-1" strike="noStrike">
                <a:solidFill>
                  <a:srgbClr val="000000"/>
                </a:solidFill>
                <a:uFill>
                  <a:solidFill>
                    <a:srgbClr val="ffffff"/>
                  </a:solidFill>
                </a:uFill>
                <a:latin typeface="Arial"/>
              </a:rPr>
              <a:t>? … </a:t>
            </a:r>
            <a:endParaRPr b="1" lang="en-US" sz="2000" spc="-1" strike="noStrike">
              <a:solidFill>
                <a:srgbClr val="000000"/>
              </a:solidFill>
              <a:uFill>
                <a:solidFill>
                  <a:srgbClr val="ffffff"/>
                </a:solidFill>
              </a:uFill>
              <a:latin typeface="Arial"/>
            </a:endParaRPr>
          </a:p>
        </p:txBody>
      </p:sp>
      <p:sp>
        <p:nvSpPr>
          <p:cNvPr id="239" name="TextShape 3"/>
          <p:cNvSpPr txBox="1"/>
          <p:nvPr/>
        </p:nvSpPr>
        <p:spPr>
          <a:xfrm rot="16200000">
            <a:off x="8391600" y="4368600"/>
            <a:ext cx="986400" cy="364680"/>
          </a:xfrm>
          <a:prstGeom prst="rect">
            <a:avLst/>
          </a:prstGeom>
          <a:noFill/>
          <a:ln>
            <a:noFill/>
          </a:ln>
        </p:spPr>
        <p:txBody>
          <a:bodyPr anchor="ctr"/>
          <a:p>
            <a:pPr>
              <a:lnSpc>
                <a:spcPct val="100000"/>
              </a:lnSpc>
            </a:pPr>
            <a:fld id="{8AB40372-8E5D-4CF2-9706-A6143859BFFB}"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302" dur="indefinite" restart="never" nodeType="tmRoot">
          <p:childTnLst>
            <p:seq>
              <p:cTn id="303"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Bible Teaches Predestination!</a:t>
            </a:r>
            <a:endParaRPr b="0" lang="en-US" sz="1800" spc="-1" strike="noStrike">
              <a:solidFill>
                <a:srgbClr val="000000"/>
              </a:solidFill>
              <a:uFill>
                <a:solidFill>
                  <a:srgbClr val="ffffff"/>
                </a:solidFill>
              </a:uFill>
              <a:latin typeface="Arial"/>
            </a:endParaRPr>
          </a:p>
        </p:txBody>
      </p:sp>
      <p:sp>
        <p:nvSpPr>
          <p:cNvPr id="241"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arabicPeriod" startAt="5"/>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The Bible </a:t>
            </a:r>
            <a:r>
              <a:rPr b="1" i="1" lang="en-US" sz="2400" spc="-1" strike="noStrike">
                <a:solidFill>
                  <a:srgbClr val="000000"/>
                </a:solidFill>
                <a:uFill>
                  <a:solidFill>
                    <a:srgbClr val="ffffff"/>
                  </a:solidFill>
                </a:uFill>
                <a:latin typeface="Arial"/>
              </a:rPr>
              <a:t>clearly</a:t>
            </a:r>
            <a:r>
              <a:rPr b="0" lang="en-US" sz="2400" spc="-1" strike="noStrike">
                <a:solidFill>
                  <a:srgbClr val="000000"/>
                </a:solidFill>
                <a:uFill>
                  <a:solidFill>
                    <a:srgbClr val="ffffff"/>
                  </a:solidFill>
                </a:uFill>
                <a:latin typeface="Arial"/>
              </a:rPr>
              <a:t> teaches that God predestined us, </a:t>
            </a:r>
            <a:r>
              <a:rPr b="1" i="1" lang="en-US" sz="2400" spc="-1" strike="noStrike">
                <a:solidFill>
                  <a:srgbClr val="000000"/>
                </a:solidFill>
                <a:uFill>
                  <a:solidFill>
                    <a:srgbClr val="ffffff"/>
                  </a:solidFill>
                </a:uFill>
                <a:latin typeface="Arial"/>
              </a:rPr>
              <a:t>then</a:t>
            </a:r>
            <a:r>
              <a:rPr b="0" lang="en-US" sz="2400" spc="-1" strike="noStrike">
                <a:solidFill>
                  <a:srgbClr val="000000"/>
                </a:solidFill>
                <a:uFill>
                  <a:solidFill>
                    <a:srgbClr val="ffffff"/>
                  </a:solidFill>
                </a:uFill>
                <a:latin typeface="Arial"/>
              </a:rPr>
              <a:t> called us, and </a:t>
            </a:r>
            <a:r>
              <a:rPr b="1" i="1" lang="en-US" sz="2400" spc="-1" strike="noStrike">
                <a:solidFill>
                  <a:srgbClr val="000000"/>
                </a:solidFill>
                <a:uFill>
                  <a:solidFill>
                    <a:srgbClr val="ffffff"/>
                  </a:solidFill>
                </a:uFill>
                <a:latin typeface="Arial"/>
              </a:rPr>
              <a:t>then</a:t>
            </a:r>
            <a:r>
              <a:rPr b="0" lang="en-US" sz="2400" spc="-1" strike="noStrike">
                <a:solidFill>
                  <a:srgbClr val="000000"/>
                </a:solidFill>
                <a:uFill>
                  <a:solidFill>
                    <a:srgbClr val="ffffff"/>
                  </a:solidFill>
                </a:uFill>
                <a:latin typeface="Arial"/>
              </a:rPr>
              <a:t> justified us (</a:t>
            </a:r>
            <a:r>
              <a:rPr b="1" lang="en-US" sz="2400" spc="-1" strike="noStrike">
                <a:solidFill>
                  <a:srgbClr val="d1282e"/>
                </a:solidFill>
                <a:uFill>
                  <a:solidFill>
                    <a:srgbClr val="ffffff"/>
                  </a:solidFill>
                </a:uFill>
                <a:latin typeface="Arial"/>
              </a:rPr>
              <a:t>Romans 8:29-30</a:t>
            </a:r>
            <a:r>
              <a:rPr b="0" lang="en-US" sz="2400" spc="-1" strike="noStrike">
                <a:solidFill>
                  <a:srgbClr val="000000"/>
                </a:solidFill>
                <a:uFill>
                  <a:solidFill>
                    <a:srgbClr val="ffffff"/>
                  </a:solidFill>
                </a:uFill>
                <a:latin typeface="Arial"/>
              </a:rPr>
              <a:t>).  Therefore, we were predestined </a:t>
            </a:r>
            <a:r>
              <a:rPr b="1" i="1" lang="en-US" sz="2400" spc="-1" strike="noStrike">
                <a:solidFill>
                  <a:srgbClr val="000000"/>
                </a:solidFill>
                <a:uFill>
                  <a:solidFill>
                    <a:srgbClr val="ffffff"/>
                  </a:solidFill>
                </a:uFill>
                <a:latin typeface="Arial"/>
              </a:rPr>
              <a:t>before</a:t>
            </a:r>
            <a:r>
              <a:rPr b="0" lang="en-US" sz="2400" spc="-1" strike="noStrike">
                <a:solidFill>
                  <a:srgbClr val="000000"/>
                </a:solidFill>
                <a:uFill>
                  <a:solidFill>
                    <a:srgbClr val="ffffff"/>
                  </a:solidFill>
                </a:uFill>
                <a:latin typeface="Arial"/>
              </a:rPr>
              <a:t> being saved based on </a:t>
            </a:r>
            <a:r>
              <a:rPr b="1" i="1" lang="en-US" sz="2400" spc="-1" strike="noStrike">
                <a:solidFill>
                  <a:srgbClr val="000000"/>
                </a:solidFill>
                <a:uFill>
                  <a:solidFill>
                    <a:srgbClr val="ffffff"/>
                  </a:solidFill>
                </a:uFill>
                <a:latin typeface="Arial"/>
              </a:rPr>
              <a:t>His good pleasure </a:t>
            </a:r>
            <a:r>
              <a:rPr b="0" lang="en-US" sz="2400" spc="-1" strike="noStrike">
                <a:solidFill>
                  <a:srgbClr val="000000"/>
                </a:solidFill>
                <a:uFill>
                  <a:solidFill>
                    <a:srgbClr val="ffffff"/>
                  </a:solidFill>
                </a:uFill>
                <a:latin typeface="Arial"/>
              </a:rPr>
              <a:t>– not our own (</a:t>
            </a:r>
            <a:r>
              <a:rPr b="1" lang="en-US" sz="2400" spc="-1" strike="noStrike">
                <a:solidFill>
                  <a:srgbClr val="d1282e"/>
                </a:solidFill>
                <a:uFill>
                  <a:solidFill>
                    <a:srgbClr val="ffffff"/>
                  </a:solidFill>
                </a:uFill>
                <a:latin typeface="Arial"/>
              </a:rPr>
              <a:t>Ephesians 1:3-11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a:buChar char="•"/>
            </a:pPr>
            <a:r>
              <a:rPr b="0" lang="en-US" sz="2400" spc="-1" strike="noStrike">
                <a:solidFill>
                  <a:srgbClr val="000000"/>
                </a:solidFill>
                <a:uFill>
                  <a:solidFill>
                    <a:srgbClr val="ffffff"/>
                  </a:solidFill>
                </a:uFill>
                <a:latin typeface="Arial"/>
              </a:rPr>
              <a:t>Predestination and election </a:t>
            </a:r>
            <a:r>
              <a:rPr b="1" i="1" lang="en-US" sz="2400" spc="-1" strike="noStrike">
                <a:solidFill>
                  <a:srgbClr val="000000"/>
                </a:solidFill>
                <a:uFill>
                  <a:solidFill>
                    <a:srgbClr val="ffffff"/>
                  </a:solidFill>
                </a:uFill>
                <a:latin typeface="Arial"/>
              </a:rPr>
              <a:t>are</a:t>
            </a:r>
            <a:r>
              <a:rPr b="0" lang="en-US" sz="2400" spc="-1" strike="noStrike">
                <a:solidFill>
                  <a:srgbClr val="000000"/>
                </a:solidFill>
                <a:uFill>
                  <a:solidFill>
                    <a:srgbClr val="ffffff"/>
                  </a:solidFill>
                </a:uFill>
                <a:latin typeface="Arial"/>
              </a:rPr>
              <a:t> Bible terms.  Meaning?</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400" spc="-1" strike="noStrike">
                <a:solidFill>
                  <a:srgbClr val="d1282e"/>
                </a:solidFill>
                <a:uFill>
                  <a:solidFill>
                    <a:srgbClr val="ffffff"/>
                  </a:solidFill>
                </a:uFill>
                <a:latin typeface="Arial"/>
              </a:rPr>
              <a:t>Precedence</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Foreordination or </a:t>
            </a:r>
            <a:r>
              <a:rPr b="1" i="1" lang="en-US" sz="2400" spc="-1" strike="noStrike" u="sng">
                <a:solidFill>
                  <a:srgbClr val="000000"/>
                </a:solidFill>
                <a:uFill>
                  <a:solidFill>
                    <a:srgbClr val="ffffff"/>
                  </a:solidFill>
                </a:uFill>
                <a:latin typeface="Arial"/>
              </a:rPr>
              <a:t>Foreknowledge</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400" spc="-1" strike="noStrike">
                <a:solidFill>
                  <a:srgbClr val="d1282e"/>
                </a:solidFill>
                <a:uFill>
                  <a:solidFill>
                    <a:srgbClr val="ffffff"/>
                  </a:solidFill>
                </a:uFill>
                <a:latin typeface="Arial"/>
              </a:rPr>
              <a:t>Basis</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Unconditional or Conditional?</a:t>
            </a:r>
            <a:endParaRPr b="1" lang="en-US" sz="2000" spc="-1" strike="noStrike">
              <a:solidFill>
                <a:srgbClr val="000000"/>
              </a:solidFill>
              <a:uFill>
                <a:solidFill>
                  <a:srgbClr val="ffffff"/>
                </a:solidFill>
              </a:uFill>
              <a:latin typeface="Arial"/>
            </a:endParaRPr>
          </a:p>
          <a:p>
            <a:pPr lvl="1" marL="803160" indent="-345600">
              <a:lnSpc>
                <a:spcPct val="100000"/>
              </a:lnSpc>
              <a:buClr>
                <a:srgbClr val="d1282e"/>
              </a:buClr>
              <a:buFont typeface="Arial"/>
              <a:buChar char="•"/>
            </a:pPr>
            <a:r>
              <a:rPr b="0" lang="en-US" sz="2400" spc="-1" strike="noStrike">
                <a:solidFill>
                  <a:srgbClr val="000000"/>
                </a:solidFill>
                <a:uFill>
                  <a:solidFill>
                    <a:srgbClr val="ffffff"/>
                  </a:solidFill>
                </a:uFill>
                <a:latin typeface="Arial"/>
              </a:rPr>
              <a:t>Individual or </a:t>
            </a:r>
            <a:r>
              <a:rPr b="1" i="1" lang="en-US" sz="2400" spc="-1" strike="noStrike" u="sng">
                <a:solidFill>
                  <a:srgbClr val="000000"/>
                </a:solidFill>
                <a:uFill>
                  <a:solidFill>
                    <a:srgbClr val="ffffff"/>
                  </a:solidFill>
                </a:uFill>
                <a:latin typeface="Arial"/>
              </a:rPr>
              <a:t>Corporate</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Ephesians 1:3-11</a:t>
            </a:r>
            <a:endParaRPr b="0" lang="en-US" sz="1800" spc="-1" strike="noStrike">
              <a:solidFill>
                <a:srgbClr val="000000"/>
              </a:solidFill>
              <a:uFill>
                <a:solidFill>
                  <a:srgbClr val="ffffff"/>
                </a:solidFill>
              </a:uFill>
              <a:latin typeface="Arial"/>
            </a:endParaRPr>
          </a:p>
          <a:p>
            <a:pPr lvl="1" marL="803160" indent="-345600">
              <a:lnSpc>
                <a:spcPct val="100000"/>
              </a:lnSpc>
              <a:buClr>
                <a:srgbClr val="d1282e"/>
              </a:buClr>
              <a:buFont typeface="Arial"/>
              <a:buChar char="•"/>
            </a:pPr>
            <a:r>
              <a:rPr b="0" lang="en-US" sz="2400" spc="-1" strike="noStrike">
                <a:solidFill>
                  <a:srgbClr val="000000"/>
                </a:solidFill>
                <a:uFill>
                  <a:solidFill>
                    <a:srgbClr val="ffffff"/>
                  </a:solidFill>
                </a:uFill>
                <a:latin typeface="Arial"/>
              </a:rPr>
              <a:t>Arbitrary or Characteristic?</a:t>
            </a:r>
            <a:endParaRPr b="0" lang="en-US" sz="1800" spc="-1" strike="noStrike">
              <a:solidFill>
                <a:srgbClr val="000000"/>
              </a:solidFill>
              <a:uFill>
                <a:solidFill>
                  <a:srgbClr val="ffffff"/>
                </a:solidFill>
              </a:uFill>
              <a:latin typeface="Arial"/>
            </a:endParaRPr>
          </a:p>
        </p:txBody>
      </p:sp>
      <p:sp>
        <p:nvSpPr>
          <p:cNvPr id="242" name="TextShape 3"/>
          <p:cNvSpPr txBox="1"/>
          <p:nvPr/>
        </p:nvSpPr>
        <p:spPr>
          <a:xfrm rot="16200000">
            <a:off x="8391600" y="4368600"/>
            <a:ext cx="986400" cy="364680"/>
          </a:xfrm>
          <a:prstGeom prst="rect">
            <a:avLst/>
          </a:prstGeom>
          <a:noFill/>
          <a:ln>
            <a:noFill/>
          </a:ln>
        </p:spPr>
        <p:txBody>
          <a:bodyPr anchor="ctr"/>
          <a:p>
            <a:pPr>
              <a:lnSpc>
                <a:spcPct val="100000"/>
              </a:lnSpc>
            </a:pPr>
            <a:fld id="{0196CAFA-0375-4747-99B5-12ED947AAA89}"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304" dur="indefinite" restart="never" nodeType="tmRoot">
          <p:childTnLst>
            <p:seq>
              <p:cTn id="305"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Arbitrary or Characteristic?</a:t>
            </a:r>
            <a:endParaRPr b="0" lang="en-US" sz="1800" spc="-1" strike="noStrike">
              <a:solidFill>
                <a:srgbClr val="000000"/>
              </a:solidFill>
              <a:uFill>
                <a:solidFill>
                  <a:srgbClr val="ffffff"/>
                </a:solidFill>
              </a:uFill>
              <a:latin typeface="Arial"/>
            </a:endParaRPr>
          </a:p>
        </p:txBody>
      </p:sp>
      <p:sp>
        <p:nvSpPr>
          <p:cNvPr id="244"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But He gives more grace. Therefore He says: “</a:t>
            </a:r>
            <a:r>
              <a:rPr b="1" i="1" lang="en-US" sz="2400" spc="-1" strike="noStrike">
                <a:solidFill>
                  <a:srgbClr val="000000"/>
                </a:solidFill>
                <a:uFill>
                  <a:solidFill>
                    <a:srgbClr val="ffffff"/>
                  </a:solidFill>
                </a:uFill>
                <a:latin typeface="Arial"/>
              </a:rPr>
              <a:t>God </a:t>
            </a:r>
            <a:r>
              <a:rPr b="1" i="1" lang="en-US" sz="2400" spc="-1" strike="noStrike" u="sng">
                <a:solidFill>
                  <a:srgbClr val="000000"/>
                </a:solidFill>
                <a:uFill>
                  <a:solidFill>
                    <a:srgbClr val="ffffff"/>
                  </a:solidFill>
                </a:uFill>
                <a:latin typeface="Arial"/>
              </a:rPr>
              <a:t>resists</a:t>
            </a:r>
            <a:r>
              <a:rPr b="1" i="1" lang="en-US" sz="2400" spc="-1" strike="noStrike">
                <a:solidFill>
                  <a:srgbClr val="000000"/>
                </a:solidFill>
                <a:uFill>
                  <a:solidFill>
                    <a:srgbClr val="ffffff"/>
                  </a:solidFill>
                </a:uFill>
                <a:latin typeface="Arial"/>
              </a:rPr>
              <a:t> the </a:t>
            </a:r>
            <a:r>
              <a:rPr b="1" i="1" lang="en-US" sz="2400" spc="-1" strike="noStrike" u="sng">
                <a:solidFill>
                  <a:srgbClr val="000000"/>
                </a:solidFill>
                <a:uFill>
                  <a:solidFill>
                    <a:srgbClr val="ffffff"/>
                  </a:solidFill>
                </a:uFill>
                <a:latin typeface="Arial"/>
              </a:rPr>
              <a:t>proud</a:t>
            </a:r>
            <a:r>
              <a:rPr b="1" i="1" lang="en-US" sz="2400" spc="-1" strike="noStrike">
                <a:solidFill>
                  <a:srgbClr val="000000"/>
                </a:solidFill>
                <a:uFill>
                  <a:solidFill>
                    <a:srgbClr val="ffffff"/>
                  </a:solidFill>
                </a:uFill>
                <a:latin typeface="Arial"/>
              </a:rPr>
              <a:t>, But gives </a:t>
            </a:r>
            <a:r>
              <a:rPr b="1" i="1" lang="en-US" sz="2400" spc="-1" strike="noStrike" u="sng">
                <a:solidFill>
                  <a:srgbClr val="000000"/>
                </a:solidFill>
                <a:uFill>
                  <a:solidFill>
                    <a:srgbClr val="ffffff"/>
                  </a:solidFill>
                </a:uFill>
                <a:latin typeface="Arial"/>
              </a:rPr>
              <a:t>grace</a:t>
            </a:r>
            <a:r>
              <a:rPr b="1" i="1" lang="en-US" sz="2400" spc="-1" strike="noStrike">
                <a:solidFill>
                  <a:srgbClr val="000000"/>
                </a:solidFill>
                <a:uFill>
                  <a:solidFill>
                    <a:srgbClr val="ffffff"/>
                  </a:solidFill>
                </a:uFill>
                <a:latin typeface="Arial"/>
              </a:rPr>
              <a:t> to the </a:t>
            </a:r>
            <a:r>
              <a:rPr b="1" i="1" lang="en-US" sz="2400" spc="-1" strike="noStrike" u="sng">
                <a:solidFill>
                  <a:srgbClr val="000000"/>
                </a:solidFill>
                <a:uFill>
                  <a:solidFill>
                    <a:srgbClr val="ffffff"/>
                  </a:solidFill>
                </a:uFill>
                <a:latin typeface="Arial"/>
              </a:rPr>
              <a:t>humble</a:t>
            </a:r>
            <a:r>
              <a:rPr b="0" i="1" lang="en-US" sz="2400" spc="-1" strike="noStrike">
                <a:solidFill>
                  <a:srgbClr val="000000"/>
                </a:solidFill>
                <a:uFill>
                  <a:solidFill>
                    <a:srgbClr val="ffffff"/>
                  </a:solidFill>
                </a:uFill>
                <a:latin typeface="Arial"/>
              </a:rPr>
              <a:t>.”  </a:t>
            </a:r>
            <a:r>
              <a:rPr b="1" i="1" lang="en-US" sz="2400" spc="-1" strike="noStrike">
                <a:solidFill>
                  <a:srgbClr val="000000"/>
                </a:solidFill>
                <a:uFill>
                  <a:solidFill>
                    <a:srgbClr val="ffffff"/>
                  </a:solidFill>
                </a:uFill>
                <a:latin typeface="Arial"/>
              </a:rPr>
              <a:t>Therefore </a:t>
            </a:r>
            <a:r>
              <a:rPr b="1" i="1" lang="en-US" sz="2400" spc="-1" strike="noStrike" u="sng">
                <a:solidFill>
                  <a:srgbClr val="000000"/>
                </a:solidFill>
                <a:uFill>
                  <a:solidFill>
                    <a:srgbClr val="ffffff"/>
                  </a:solidFill>
                </a:uFill>
                <a:latin typeface="Arial"/>
              </a:rPr>
              <a:t>submit to God</a:t>
            </a:r>
            <a:r>
              <a:rPr b="0" i="1" lang="en-US" sz="2400" spc="-1" strike="noStrike">
                <a:solidFill>
                  <a:srgbClr val="000000"/>
                </a:solidFill>
                <a:uFill>
                  <a:solidFill>
                    <a:srgbClr val="ffffff"/>
                  </a:solidFill>
                </a:uFill>
                <a:latin typeface="Arial"/>
              </a:rPr>
              <a:t>. Resist the devil and he will flee from you. </a:t>
            </a:r>
            <a:r>
              <a:rPr b="1" i="1" lang="en-US" sz="2400" spc="-1" strike="noStrike">
                <a:solidFill>
                  <a:srgbClr val="000000"/>
                </a:solidFill>
                <a:uFill>
                  <a:solidFill>
                    <a:srgbClr val="ffffff"/>
                  </a:solidFill>
                </a:uFill>
                <a:latin typeface="Arial"/>
              </a:rPr>
              <a:t>Draw near to God and He </a:t>
            </a:r>
            <a:r>
              <a:rPr b="1" i="1" lang="en-US" sz="2400" spc="-1" strike="noStrike" u="sng">
                <a:solidFill>
                  <a:srgbClr val="000000"/>
                </a:solidFill>
                <a:uFill>
                  <a:solidFill>
                    <a:srgbClr val="ffffff"/>
                  </a:solidFill>
                </a:uFill>
                <a:latin typeface="Arial"/>
              </a:rPr>
              <a:t>will draw</a:t>
            </a:r>
            <a:r>
              <a:rPr b="1" i="1" lang="en-US" sz="2400" spc="-1" strike="noStrike">
                <a:solidFill>
                  <a:srgbClr val="000000"/>
                </a:solidFill>
                <a:uFill>
                  <a:solidFill>
                    <a:srgbClr val="ffffff"/>
                  </a:solidFill>
                </a:uFill>
                <a:latin typeface="Arial"/>
              </a:rPr>
              <a:t> near to you</a:t>
            </a:r>
            <a:r>
              <a:rPr b="0" i="1" lang="en-US" sz="2400" spc="-1" strike="noStrike">
                <a:solidFill>
                  <a:srgbClr val="000000"/>
                </a:solidFill>
                <a:uFill>
                  <a:solidFill>
                    <a:srgbClr val="ffffff"/>
                  </a:solidFill>
                </a:uFill>
                <a:latin typeface="Arial"/>
              </a:rPr>
              <a:t>. Cleanse your hands, you sinners; and purify your hearts, you double-minded.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James 4:6-8</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God treats differently the proud and humble.</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His drawing to us depends on us drawing to Him!</a:t>
            </a:r>
            <a:endParaRPr b="1" lang="en-US" sz="2000" spc="-1" strike="noStrike">
              <a:solidFill>
                <a:srgbClr val="000000"/>
              </a:solidFill>
              <a:uFill>
                <a:solidFill>
                  <a:srgbClr val="ffffff"/>
                </a:solidFill>
              </a:uFill>
              <a:latin typeface="Arial"/>
            </a:endParaRPr>
          </a:p>
        </p:txBody>
      </p:sp>
      <p:sp>
        <p:nvSpPr>
          <p:cNvPr id="245" name="TextShape 3"/>
          <p:cNvSpPr txBox="1"/>
          <p:nvPr/>
        </p:nvSpPr>
        <p:spPr>
          <a:xfrm rot="16200000">
            <a:off x="8391600" y="4368600"/>
            <a:ext cx="986400" cy="364680"/>
          </a:xfrm>
          <a:prstGeom prst="rect">
            <a:avLst/>
          </a:prstGeom>
          <a:noFill/>
          <a:ln>
            <a:noFill/>
          </a:ln>
        </p:spPr>
        <p:txBody>
          <a:bodyPr anchor="ctr"/>
          <a:p>
            <a:pPr>
              <a:lnSpc>
                <a:spcPct val="100000"/>
              </a:lnSpc>
            </a:pPr>
            <a:fld id="{F90C812B-17E5-4206-A8BD-AC00CB282960}"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306" dur="indefinite" restart="never" nodeType="tmRoot">
          <p:childTnLst>
            <p:seq>
              <p:cTn id="307" dur="indefinite" nodeType="mainSeq">
                <p:childTnLst>
                  <p:par>
                    <p:cTn id="308" fill="hold">
                      <p:stCondLst>
                        <p:cond delay="indefinite"/>
                      </p:stCondLst>
                      <p:childTnLst>
                        <p:par>
                          <p:cTn id="309" fill="hold">
                            <p:stCondLst>
                              <p:cond delay="0"/>
                            </p:stCondLst>
                            <p:childTnLst>
                              <p:par>
                                <p:cTn id="310" nodeType="clickEffect" fill="hold" presetClass="entr" presetID="1">
                                  <p:stCondLst>
                                    <p:cond delay="0"/>
                                  </p:stCondLst>
                                  <p:childTnLst>
                                    <p:set>
                                      <p:cBhvr>
                                        <p:cTn id="311" dur="1" fill="hold">
                                          <p:stCondLst>
                                            <p:cond delay="0"/>
                                          </p:stCondLst>
                                        </p:cTn>
                                        <p:tgtEl>
                                          <p:spTgt spid="244">
                                            <p:txEl>
                                              <p:pRg st="307" end="352"/>
                                            </p:txEl>
                                          </p:spTgt>
                                        </p:tgtEl>
                                        <p:attrNameLst>
                                          <p:attrName>style.visibility</p:attrName>
                                        </p:attrNameLst>
                                      </p:cBhvr>
                                      <p:to>
                                        <p:strVal val="visible"/>
                                      </p:to>
                                    </p:set>
                                  </p:childTnLst>
                                </p:cTn>
                              </p:par>
                              <p:par>
                                <p:cTn id="312" nodeType="withEffect" fill="hold" presetClass="entr" presetID="1">
                                  <p:stCondLst>
                                    <p:cond delay="0"/>
                                  </p:stCondLst>
                                  <p:childTnLst>
                                    <p:set>
                                      <p:cBhvr>
                                        <p:cTn id="313" dur="1" fill="hold">
                                          <p:stCondLst>
                                            <p:cond delay="0"/>
                                          </p:stCondLst>
                                        </p:cTn>
                                        <p:tgtEl>
                                          <p:spTgt spid="244">
                                            <p:txEl>
                                              <p:pRg st="352" end="40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35"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Overview of Calvinism</a:t>
            </a:r>
            <a:endParaRPr b="0" lang="en-US" sz="1800" spc="-1" strike="noStrike">
              <a:solidFill>
                <a:srgbClr val="000000"/>
              </a:solidFill>
              <a:uFill>
                <a:solidFill>
                  <a:srgbClr val="ffffff"/>
                </a:solidFill>
              </a:uFill>
              <a:latin typeface="Arial"/>
            </a:endParaRPr>
          </a:p>
        </p:txBody>
      </p:sp>
      <p:sp>
        <p:nvSpPr>
          <p:cNvPr id="136" name="TextShape 2"/>
          <p:cNvSpPr txBox="1"/>
          <p:nvPr/>
        </p:nvSpPr>
        <p:spPr>
          <a:xfrm>
            <a:off x="76320" y="685800"/>
            <a:ext cx="8991360" cy="4228920"/>
          </a:xfrm>
          <a:prstGeom prst="rect">
            <a:avLst/>
          </a:prstGeom>
          <a:noFill/>
          <a:ln>
            <a:noFill/>
          </a:ln>
        </p:spPr>
        <p:txBody>
          <a:bodyPr/>
          <a:p>
            <a:pPr marL="457200" indent="-456840">
              <a:lnSpc>
                <a:spcPct val="100000"/>
              </a:lnSpc>
              <a:buClr>
                <a:srgbClr val="d1282e"/>
              </a:buClr>
              <a:buFont typeface="Arial"/>
              <a:buAutoNum type="arabicPeriod"/>
            </a:pPr>
            <a:r>
              <a:rPr b="1" lang="en-US" sz="2000" spc="-1" strike="noStrike" u="sng">
                <a:solidFill>
                  <a:srgbClr val="d1282e"/>
                </a:solidFill>
                <a:uFill>
                  <a:solidFill>
                    <a:srgbClr val="ffffff"/>
                  </a:solidFill>
                </a:uFill>
                <a:latin typeface="Arial"/>
              </a:rPr>
              <a:t>S</a:t>
            </a:r>
            <a:r>
              <a:rPr b="1" lang="en-US" sz="2000" spc="-1" strike="noStrike">
                <a:solidFill>
                  <a:srgbClr val="000000"/>
                </a:solidFill>
                <a:uFill>
                  <a:solidFill>
                    <a:srgbClr val="ffffff"/>
                  </a:solidFill>
                </a:uFill>
                <a:latin typeface="Arial"/>
              </a:rPr>
              <a:t>overeignty</a:t>
            </a:r>
            <a:r>
              <a:rPr b="0" lang="en-US" sz="2000" spc="-1" strike="noStrike">
                <a:solidFill>
                  <a:srgbClr val="000000"/>
                </a:solidFill>
                <a:uFill>
                  <a:solidFill>
                    <a:srgbClr val="ffffff"/>
                  </a:solidFill>
                </a:uFill>
                <a:latin typeface="Arial"/>
              </a:rPr>
              <a:t> – God is absolutely powerful, knowledgeable, and authoritative.  All things exist in and by Him.  He is the Sovereign ruler of all things.  </a:t>
            </a:r>
            <a:r>
              <a:rPr b="1" i="1" lang="en-US" sz="2000" spc="-1" strike="noStrike" u="sng">
                <a:solidFill>
                  <a:srgbClr val="000000"/>
                </a:solidFill>
                <a:uFill>
                  <a:solidFill>
                    <a:srgbClr val="ffffff"/>
                  </a:solidFill>
                </a:uFill>
                <a:latin typeface="Arial"/>
              </a:rPr>
              <a:t>Therefore</a:t>
            </a:r>
            <a:r>
              <a:rPr b="0" lang="en-US" sz="2000" spc="-1" strike="noStrike">
                <a:solidFill>
                  <a:srgbClr val="000000"/>
                </a:solidFill>
                <a:uFill>
                  <a:solidFill>
                    <a:srgbClr val="ffffff"/>
                  </a:solidFill>
                </a:uFill>
                <a:latin typeface="Arial"/>
              </a:rPr>
              <a:t>, He makes all decisions to the smallest detail.  Who could choose contrary to Him?</a:t>
            </a:r>
            <a:endParaRPr b="1" lang="en-US" sz="2000" spc="-1" strike="noStrike">
              <a:solidFill>
                <a:srgbClr val="000000"/>
              </a:solidFill>
              <a:uFill>
                <a:solidFill>
                  <a:srgbClr val="ffffff"/>
                </a:solidFill>
              </a:uFill>
              <a:latin typeface="Arial"/>
            </a:endParaRPr>
          </a:p>
          <a:p>
            <a:pPr marL="457200" indent="-456840">
              <a:lnSpc>
                <a:spcPct val="100000"/>
              </a:lnSpc>
              <a:buClr>
                <a:srgbClr val="d1282e"/>
              </a:buClr>
              <a:buFont typeface="Arial"/>
              <a:buAutoNum type="arabicPeriod"/>
            </a:pPr>
            <a:r>
              <a:rPr b="1" lang="en-US" sz="2000" spc="-1" strike="noStrike" u="sng">
                <a:solidFill>
                  <a:srgbClr val="d1282e"/>
                </a:solidFill>
                <a:uFill>
                  <a:solidFill>
                    <a:srgbClr val="ffffff"/>
                  </a:solidFill>
                </a:uFill>
                <a:latin typeface="Arial"/>
              </a:rPr>
              <a:t>T</a:t>
            </a:r>
            <a:r>
              <a:rPr b="1" lang="en-US" sz="2000" spc="-1" strike="noStrike">
                <a:solidFill>
                  <a:srgbClr val="000000"/>
                </a:solidFill>
                <a:uFill>
                  <a:solidFill>
                    <a:srgbClr val="ffffff"/>
                  </a:solidFill>
                </a:uFill>
                <a:latin typeface="Arial"/>
              </a:rPr>
              <a:t>otal Inherited Depravity </a:t>
            </a:r>
            <a:r>
              <a:rPr b="0" lang="en-US" sz="2000" spc="-1" strike="noStrike">
                <a:solidFill>
                  <a:srgbClr val="000000"/>
                </a:solidFill>
                <a:uFill>
                  <a:solidFill>
                    <a:srgbClr val="ffffff"/>
                  </a:solidFill>
                </a:uFill>
                <a:latin typeface="Arial"/>
              </a:rPr>
              <a:t>– God has chosen that Adam, our federal head, would sin, thereby corrupting himself and his offspring, such that we are incapable of even willing good, much less doing good.  We are wholly evil, wicked, and depraved from birth.</a:t>
            </a:r>
            <a:endParaRPr b="1" lang="en-US" sz="2000" spc="-1" strike="noStrike">
              <a:solidFill>
                <a:srgbClr val="000000"/>
              </a:solidFill>
              <a:uFill>
                <a:solidFill>
                  <a:srgbClr val="ffffff"/>
                </a:solidFill>
              </a:uFill>
              <a:latin typeface="Arial"/>
            </a:endParaRPr>
          </a:p>
          <a:p>
            <a:pPr marL="457200" indent="-456840">
              <a:lnSpc>
                <a:spcPct val="100000"/>
              </a:lnSpc>
              <a:buClr>
                <a:srgbClr val="d1282e"/>
              </a:buClr>
              <a:buFont typeface="Arial"/>
              <a:buAutoNum type="arabicPeriod"/>
            </a:pPr>
            <a:r>
              <a:rPr b="1" lang="en-US" sz="2000" spc="-1" strike="noStrike" u="sng">
                <a:solidFill>
                  <a:srgbClr val="d1282e"/>
                </a:solidFill>
                <a:uFill>
                  <a:solidFill>
                    <a:srgbClr val="ffffff"/>
                  </a:solidFill>
                </a:uFill>
                <a:latin typeface="Arial"/>
              </a:rPr>
              <a:t>U</a:t>
            </a:r>
            <a:r>
              <a:rPr b="1" lang="en-US" sz="2000" spc="-1" strike="noStrike">
                <a:solidFill>
                  <a:srgbClr val="000000"/>
                </a:solidFill>
                <a:uFill>
                  <a:solidFill>
                    <a:srgbClr val="ffffff"/>
                  </a:solidFill>
                </a:uFill>
                <a:latin typeface="Arial"/>
              </a:rPr>
              <a:t>nconditional Election </a:t>
            </a:r>
            <a:r>
              <a:rPr b="0" lang="en-US" sz="2000" spc="-1" strike="noStrike">
                <a:solidFill>
                  <a:srgbClr val="000000"/>
                </a:solidFill>
                <a:uFill>
                  <a:solidFill>
                    <a:srgbClr val="ffffff"/>
                  </a:solidFill>
                </a:uFill>
                <a:latin typeface="Arial"/>
              </a:rPr>
              <a:t>– God has chosen by His secret, good pleasure to save some.  </a:t>
            </a:r>
            <a:r>
              <a:rPr b="1" i="1" lang="en-US" sz="2000" spc="-1" strike="noStrike" u="sng">
                <a:solidFill>
                  <a:srgbClr val="000000"/>
                </a:solidFill>
                <a:uFill>
                  <a:solidFill>
                    <a:srgbClr val="ffffff"/>
                  </a:solidFill>
                </a:uFill>
                <a:latin typeface="Arial"/>
              </a:rPr>
              <a:t>Since</a:t>
            </a:r>
            <a:r>
              <a:rPr b="0" lang="en-US" sz="2000" spc="-1" strike="noStrike">
                <a:solidFill>
                  <a:srgbClr val="000000"/>
                </a:solidFill>
                <a:uFill>
                  <a:solidFill>
                    <a:srgbClr val="ffffff"/>
                  </a:solidFill>
                </a:uFill>
                <a:latin typeface="Arial"/>
              </a:rPr>
              <a:t> we are wholly corrupt, there is obviously nothing good in us by which we can satisfy any condition; therefore, His choice is without condition.</a:t>
            </a:r>
            <a:endParaRPr b="1" lang="en-US" sz="2000" spc="-1" strike="noStrike">
              <a:solidFill>
                <a:srgbClr val="000000"/>
              </a:solidFill>
              <a:uFill>
                <a:solidFill>
                  <a:srgbClr val="ffffff"/>
                </a:solidFill>
              </a:uFill>
              <a:latin typeface="Arial"/>
            </a:endParaRPr>
          </a:p>
        </p:txBody>
      </p:sp>
    </p:spTree>
  </p:cSld>
  <p:timing>
    <p:tnLst>
      <p:par>
        <p:cTn id="16" dur="indefinite" restart="never" nodeType="tmRoot">
          <p:childTnLst>
            <p:seq>
              <p:cTn id="17" dur="indefinite" nodeType="mainSeq">
                <p:childTnLst>
                  <p:par>
                    <p:cTn id="18" fill="hold">
                      <p:stCondLst>
                        <p:cond delay="indefinite"/>
                      </p:stCondLst>
                      <p:childTnLst>
                        <p:par>
                          <p:cTn id="19" fill="hold">
                            <p:stCondLst>
                              <p:cond delay="0"/>
                            </p:stCondLst>
                            <p:childTnLst>
                              <p:par>
                                <p:cTn id="20" nodeType="clickEffect" fill="hold" presetClass="entr" presetID="1">
                                  <p:stCondLst>
                                    <p:cond delay="0"/>
                                  </p:stCondLst>
                                  <p:childTnLst>
                                    <p:set>
                                      <p:cBhvr>
                                        <p:cTn id="21" dur="1" fill="hold">
                                          <p:stCondLst>
                                            <p:cond delay="0"/>
                                          </p:stCondLst>
                                        </p:cTn>
                                        <p:tgtEl>
                                          <p:spTgt spid="136">
                                            <p:txEl>
                                              <p:pRg st="245" end="499"/>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nodeType="clickEffect" fill="hold" presetClass="entr" presetID="1">
                                  <p:stCondLst>
                                    <p:cond delay="0"/>
                                  </p:stCondLst>
                                  <p:childTnLst>
                                    <p:set>
                                      <p:cBhvr>
                                        <p:cTn id="25" dur="1" fill="hold">
                                          <p:stCondLst>
                                            <p:cond delay="0"/>
                                          </p:stCondLst>
                                        </p:cTn>
                                        <p:tgtEl>
                                          <p:spTgt spid="136">
                                            <p:txEl>
                                              <p:pRg st="499" end="73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What Kind of Predestination?</a:t>
            </a:r>
            <a:endParaRPr b="0" lang="en-US" sz="1800" spc="-1" strike="noStrike">
              <a:solidFill>
                <a:srgbClr val="000000"/>
              </a:solidFill>
              <a:uFill>
                <a:solidFill>
                  <a:srgbClr val="ffffff"/>
                </a:solidFill>
              </a:uFill>
              <a:latin typeface="Arial"/>
            </a:endParaRPr>
          </a:p>
        </p:txBody>
      </p:sp>
      <p:sp>
        <p:nvSpPr>
          <p:cNvPr id="247"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arabicPeriod" startAt="5"/>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The Bible </a:t>
            </a:r>
            <a:r>
              <a:rPr b="1" i="1" lang="en-US" sz="2400" spc="-1" strike="noStrike">
                <a:solidFill>
                  <a:srgbClr val="000000"/>
                </a:solidFill>
                <a:uFill>
                  <a:solidFill>
                    <a:srgbClr val="ffffff"/>
                  </a:solidFill>
                </a:uFill>
                <a:latin typeface="Arial"/>
              </a:rPr>
              <a:t>clearly</a:t>
            </a:r>
            <a:r>
              <a:rPr b="0" lang="en-US" sz="2400" spc="-1" strike="noStrike">
                <a:solidFill>
                  <a:srgbClr val="000000"/>
                </a:solidFill>
                <a:uFill>
                  <a:solidFill>
                    <a:srgbClr val="ffffff"/>
                  </a:solidFill>
                </a:uFill>
                <a:latin typeface="Arial"/>
              </a:rPr>
              <a:t> teaches that God predestined us, </a:t>
            </a:r>
            <a:r>
              <a:rPr b="1" i="1" lang="en-US" sz="2400" spc="-1" strike="noStrike">
                <a:solidFill>
                  <a:srgbClr val="000000"/>
                </a:solidFill>
                <a:uFill>
                  <a:solidFill>
                    <a:srgbClr val="ffffff"/>
                  </a:solidFill>
                </a:uFill>
                <a:latin typeface="Arial"/>
              </a:rPr>
              <a:t>then</a:t>
            </a:r>
            <a:r>
              <a:rPr b="0" lang="en-US" sz="2400" spc="-1" strike="noStrike">
                <a:solidFill>
                  <a:srgbClr val="000000"/>
                </a:solidFill>
                <a:uFill>
                  <a:solidFill>
                    <a:srgbClr val="ffffff"/>
                  </a:solidFill>
                </a:uFill>
                <a:latin typeface="Arial"/>
              </a:rPr>
              <a:t> called us, and </a:t>
            </a:r>
            <a:r>
              <a:rPr b="1" i="1" lang="en-US" sz="2400" spc="-1" strike="noStrike">
                <a:solidFill>
                  <a:srgbClr val="000000"/>
                </a:solidFill>
                <a:uFill>
                  <a:solidFill>
                    <a:srgbClr val="ffffff"/>
                  </a:solidFill>
                </a:uFill>
                <a:latin typeface="Arial"/>
              </a:rPr>
              <a:t>then</a:t>
            </a:r>
            <a:r>
              <a:rPr b="0" lang="en-US" sz="2400" spc="-1" strike="noStrike">
                <a:solidFill>
                  <a:srgbClr val="000000"/>
                </a:solidFill>
                <a:uFill>
                  <a:solidFill>
                    <a:srgbClr val="ffffff"/>
                  </a:solidFill>
                </a:uFill>
                <a:latin typeface="Arial"/>
              </a:rPr>
              <a:t> justified us (</a:t>
            </a:r>
            <a:r>
              <a:rPr b="1" lang="en-US" sz="2400" spc="-1" strike="noStrike">
                <a:solidFill>
                  <a:srgbClr val="d1282e"/>
                </a:solidFill>
                <a:uFill>
                  <a:solidFill>
                    <a:srgbClr val="ffffff"/>
                  </a:solidFill>
                </a:uFill>
                <a:latin typeface="Arial"/>
              </a:rPr>
              <a:t>Romans 8:29-30</a:t>
            </a:r>
            <a:r>
              <a:rPr b="0" lang="en-US" sz="2400" spc="-1" strike="noStrike">
                <a:solidFill>
                  <a:srgbClr val="000000"/>
                </a:solidFill>
                <a:uFill>
                  <a:solidFill>
                    <a:srgbClr val="ffffff"/>
                  </a:solidFill>
                </a:uFill>
                <a:latin typeface="Arial"/>
              </a:rPr>
              <a:t>).  Therefore, we were predestined </a:t>
            </a:r>
            <a:r>
              <a:rPr b="1" i="1" lang="en-US" sz="2400" spc="-1" strike="noStrike">
                <a:solidFill>
                  <a:srgbClr val="000000"/>
                </a:solidFill>
                <a:uFill>
                  <a:solidFill>
                    <a:srgbClr val="ffffff"/>
                  </a:solidFill>
                </a:uFill>
                <a:latin typeface="Arial"/>
              </a:rPr>
              <a:t>before</a:t>
            </a:r>
            <a:r>
              <a:rPr b="0" lang="en-US" sz="2400" spc="-1" strike="noStrike">
                <a:solidFill>
                  <a:srgbClr val="000000"/>
                </a:solidFill>
                <a:uFill>
                  <a:solidFill>
                    <a:srgbClr val="ffffff"/>
                  </a:solidFill>
                </a:uFill>
                <a:latin typeface="Arial"/>
              </a:rPr>
              <a:t> being saved based on </a:t>
            </a:r>
            <a:r>
              <a:rPr b="1" i="1" lang="en-US" sz="2400" spc="-1" strike="noStrike">
                <a:solidFill>
                  <a:srgbClr val="000000"/>
                </a:solidFill>
                <a:uFill>
                  <a:solidFill>
                    <a:srgbClr val="ffffff"/>
                  </a:solidFill>
                </a:uFill>
                <a:latin typeface="Arial"/>
              </a:rPr>
              <a:t>His good pleasure </a:t>
            </a:r>
            <a:r>
              <a:rPr b="0" lang="en-US" sz="2400" spc="-1" strike="noStrike">
                <a:solidFill>
                  <a:srgbClr val="000000"/>
                </a:solidFill>
                <a:uFill>
                  <a:solidFill>
                    <a:srgbClr val="ffffff"/>
                  </a:solidFill>
                </a:uFill>
                <a:latin typeface="Arial"/>
              </a:rPr>
              <a:t>– not our own (</a:t>
            </a:r>
            <a:r>
              <a:rPr b="1" lang="en-US" sz="2400" spc="-1" strike="noStrike">
                <a:solidFill>
                  <a:srgbClr val="d1282e"/>
                </a:solidFill>
                <a:uFill>
                  <a:solidFill>
                    <a:srgbClr val="ffffff"/>
                  </a:solidFill>
                </a:uFill>
                <a:latin typeface="Arial"/>
              </a:rPr>
              <a:t>Ephesians 1:3-11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a:buChar char="•"/>
            </a:pPr>
            <a:r>
              <a:rPr b="0" lang="en-US" sz="2400" spc="-1" strike="noStrike">
                <a:solidFill>
                  <a:srgbClr val="000000"/>
                </a:solidFill>
                <a:uFill>
                  <a:solidFill>
                    <a:srgbClr val="ffffff"/>
                  </a:solidFill>
                </a:uFill>
                <a:latin typeface="Arial"/>
              </a:rPr>
              <a:t>Predestination and election </a:t>
            </a:r>
            <a:r>
              <a:rPr b="1" i="1" lang="en-US" sz="2400" spc="-1" strike="noStrike">
                <a:solidFill>
                  <a:srgbClr val="000000"/>
                </a:solidFill>
                <a:uFill>
                  <a:solidFill>
                    <a:srgbClr val="ffffff"/>
                  </a:solidFill>
                </a:uFill>
                <a:latin typeface="Arial"/>
              </a:rPr>
              <a:t>are</a:t>
            </a:r>
            <a:r>
              <a:rPr b="0" lang="en-US" sz="2400" spc="-1" strike="noStrike">
                <a:solidFill>
                  <a:srgbClr val="000000"/>
                </a:solidFill>
                <a:uFill>
                  <a:solidFill>
                    <a:srgbClr val="ffffff"/>
                  </a:solidFill>
                </a:uFill>
                <a:latin typeface="Arial"/>
              </a:rPr>
              <a:t> Bible terms.  Meaning?</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400" spc="-1" strike="noStrike">
                <a:solidFill>
                  <a:srgbClr val="d1282e"/>
                </a:solidFill>
                <a:uFill>
                  <a:solidFill>
                    <a:srgbClr val="ffffff"/>
                  </a:solidFill>
                </a:uFill>
                <a:latin typeface="Arial"/>
              </a:rPr>
              <a:t>Precedence</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Foreordination or </a:t>
            </a:r>
            <a:r>
              <a:rPr b="1" i="1" lang="en-US" sz="2400" spc="-1" strike="noStrike" u="sng">
                <a:solidFill>
                  <a:srgbClr val="d1282e"/>
                </a:solidFill>
                <a:uFill>
                  <a:solidFill>
                    <a:srgbClr val="ffffff"/>
                  </a:solidFill>
                </a:uFill>
                <a:latin typeface="Arial"/>
              </a:rPr>
              <a:t>Foreknowledge</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400" spc="-1" strike="noStrike">
                <a:solidFill>
                  <a:srgbClr val="d1282e"/>
                </a:solidFill>
                <a:uFill>
                  <a:solidFill>
                    <a:srgbClr val="ffffff"/>
                  </a:solidFill>
                </a:uFill>
                <a:latin typeface="Arial"/>
              </a:rPr>
              <a:t>Basis</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 Unconditional or </a:t>
            </a:r>
            <a:r>
              <a:rPr b="1" i="1" lang="en-US" sz="2400" spc="-1" strike="noStrike" u="sng">
                <a:solidFill>
                  <a:srgbClr val="d1282e"/>
                </a:solidFill>
                <a:uFill>
                  <a:solidFill>
                    <a:srgbClr val="ffffff"/>
                  </a:solidFill>
                </a:uFill>
                <a:latin typeface="Arial"/>
              </a:rPr>
              <a:t>Conditional</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lvl="1" marL="803160" indent="-345600">
              <a:lnSpc>
                <a:spcPct val="100000"/>
              </a:lnSpc>
              <a:buClr>
                <a:srgbClr val="d1282e"/>
              </a:buClr>
              <a:buFont typeface="Arial"/>
              <a:buChar char="•"/>
            </a:pPr>
            <a:r>
              <a:rPr b="0" lang="en-US" sz="2400" spc="-1" strike="noStrike">
                <a:solidFill>
                  <a:srgbClr val="000000"/>
                </a:solidFill>
                <a:uFill>
                  <a:solidFill>
                    <a:srgbClr val="ffffff"/>
                  </a:solidFill>
                </a:uFill>
                <a:latin typeface="Arial"/>
              </a:rPr>
              <a:t>Individual or </a:t>
            </a:r>
            <a:r>
              <a:rPr b="1" i="1" lang="en-US" sz="2400" spc="-1" strike="noStrike" u="sng">
                <a:solidFill>
                  <a:srgbClr val="d1282e"/>
                </a:solidFill>
                <a:uFill>
                  <a:solidFill>
                    <a:srgbClr val="ffffff"/>
                  </a:solidFill>
                </a:uFill>
                <a:latin typeface="Arial"/>
              </a:rPr>
              <a:t>Corporate</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Ephesians 1:3-11</a:t>
            </a:r>
            <a:endParaRPr b="0" lang="en-US" sz="1800" spc="-1" strike="noStrike">
              <a:solidFill>
                <a:srgbClr val="000000"/>
              </a:solidFill>
              <a:uFill>
                <a:solidFill>
                  <a:srgbClr val="ffffff"/>
                </a:solidFill>
              </a:uFill>
              <a:latin typeface="Arial"/>
            </a:endParaRPr>
          </a:p>
          <a:p>
            <a:pPr lvl="1" marL="803160" indent="-345600">
              <a:lnSpc>
                <a:spcPct val="100000"/>
              </a:lnSpc>
              <a:buClr>
                <a:srgbClr val="d1282e"/>
              </a:buClr>
              <a:buFont typeface="Arial"/>
              <a:buChar char="•"/>
            </a:pPr>
            <a:r>
              <a:rPr b="0" lang="en-US" sz="2400" spc="-1" strike="noStrike">
                <a:solidFill>
                  <a:srgbClr val="000000"/>
                </a:solidFill>
                <a:uFill>
                  <a:solidFill>
                    <a:srgbClr val="ffffff"/>
                  </a:solidFill>
                </a:uFill>
                <a:latin typeface="Arial"/>
              </a:rPr>
              <a:t>Arbitrary or </a:t>
            </a:r>
            <a:r>
              <a:rPr b="1" i="1" lang="en-US" sz="2400" spc="-1" strike="noStrike" u="sng">
                <a:solidFill>
                  <a:srgbClr val="d1282e"/>
                </a:solidFill>
                <a:uFill>
                  <a:solidFill>
                    <a:srgbClr val="ffffff"/>
                  </a:solidFill>
                </a:uFill>
                <a:latin typeface="Arial"/>
              </a:rPr>
              <a:t>Characteristic</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Jam. 4:6-8; II Th. 2:9</a:t>
            </a:r>
            <a:r>
              <a:rPr b="0" lang="en-US" sz="24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p:txBody>
      </p:sp>
      <p:sp>
        <p:nvSpPr>
          <p:cNvPr id="248" name="TextShape 3"/>
          <p:cNvSpPr txBox="1"/>
          <p:nvPr/>
        </p:nvSpPr>
        <p:spPr>
          <a:xfrm rot="16200000">
            <a:off x="8391600" y="4368600"/>
            <a:ext cx="986400" cy="364680"/>
          </a:xfrm>
          <a:prstGeom prst="rect">
            <a:avLst/>
          </a:prstGeom>
          <a:noFill/>
          <a:ln>
            <a:noFill/>
          </a:ln>
        </p:spPr>
        <p:txBody>
          <a:bodyPr anchor="ctr"/>
          <a:p>
            <a:pPr>
              <a:lnSpc>
                <a:spcPct val="100000"/>
              </a:lnSpc>
            </a:pPr>
            <a:fld id="{7D1A9CCA-5AD4-48CB-B71C-BD73D9B264FF}"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314" dur="indefinite" restart="never" nodeType="tmRoot">
          <p:childTnLst>
            <p:seq>
              <p:cTn id="315"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Relevance of our Will?</a:t>
            </a:r>
            <a:endParaRPr b="0" lang="en-US" sz="1800" spc="-1" strike="noStrike">
              <a:solidFill>
                <a:srgbClr val="000000"/>
              </a:solidFill>
              <a:uFill>
                <a:solidFill>
                  <a:srgbClr val="ffffff"/>
                </a:solidFill>
              </a:uFill>
              <a:latin typeface="Arial"/>
            </a:endParaRPr>
          </a:p>
        </p:txBody>
      </p:sp>
      <p:sp>
        <p:nvSpPr>
          <p:cNvPr id="250"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arabicPeriod" startAt="6"/>
            </a:pP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John 1:12-13 </a:t>
            </a:r>
            <a:r>
              <a:rPr b="0" lang="en-US" sz="2400" spc="-1" strike="noStrike">
                <a:solidFill>
                  <a:srgbClr val="000000"/>
                </a:solidFill>
                <a:uFill>
                  <a:solidFill>
                    <a:srgbClr val="ffffff"/>
                  </a:solidFill>
                </a:uFill>
                <a:latin typeface="Arial"/>
              </a:rPr>
              <a:t>clearly states that our salvation has </a:t>
            </a:r>
            <a:r>
              <a:rPr b="1" i="1" lang="en-US" sz="2400" spc="-1" strike="noStrike">
                <a:solidFill>
                  <a:srgbClr val="000000"/>
                </a:solidFill>
                <a:uFill>
                  <a:solidFill>
                    <a:srgbClr val="ffffff"/>
                  </a:solidFill>
                </a:uFill>
                <a:latin typeface="Arial"/>
              </a:rPr>
              <a:t>nothing</a:t>
            </a:r>
            <a:r>
              <a:rPr b="0" lang="en-US" sz="2400" spc="-1" strike="noStrike">
                <a:solidFill>
                  <a:srgbClr val="000000"/>
                </a:solidFill>
                <a:uFill>
                  <a:solidFill>
                    <a:srgbClr val="ffffff"/>
                  </a:solidFill>
                </a:uFill>
                <a:latin typeface="Arial"/>
              </a:rPr>
              <a:t> to do with our will.  We are saved </a:t>
            </a:r>
            <a:r>
              <a:rPr b="1" i="1" lang="en-US" sz="2400" spc="-1" strike="noStrike">
                <a:solidFill>
                  <a:srgbClr val="000000"/>
                </a:solidFill>
                <a:uFill>
                  <a:solidFill>
                    <a:srgbClr val="ffffff"/>
                  </a:solidFill>
                </a:uFill>
                <a:latin typeface="Arial"/>
              </a:rPr>
              <a:t>entirely</a:t>
            </a:r>
            <a:r>
              <a:rPr b="0" lang="en-US" sz="2400" spc="-1" strike="noStrike">
                <a:solidFill>
                  <a:srgbClr val="000000"/>
                </a:solidFill>
                <a:uFill>
                  <a:solidFill>
                    <a:srgbClr val="ffffff"/>
                  </a:solidFill>
                </a:uFill>
                <a:latin typeface="Arial"/>
              </a:rPr>
              <a:t> by God’s will!”</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But as many as received Him, to them </a:t>
            </a:r>
            <a:r>
              <a:rPr b="1" i="1" lang="en-US" sz="2400" spc="-1" strike="noStrike">
                <a:solidFill>
                  <a:srgbClr val="000000"/>
                </a:solidFill>
                <a:uFill>
                  <a:solidFill>
                    <a:srgbClr val="ffffff"/>
                  </a:solidFill>
                </a:uFill>
                <a:latin typeface="Arial"/>
              </a:rPr>
              <a:t>He gave the right to become children of God</a:t>
            </a:r>
            <a:r>
              <a:rPr b="0" i="1" lang="en-US" sz="2400" spc="-1" strike="noStrike">
                <a:solidFill>
                  <a:srgbClr val="000000"/>
                </a:solidFill>
                <a:uFill>
                  <a:solidFill>
                    <a:srgbClr val="ffffff"/>
                  </a:solidFill>
                </a:uFill>
                <a:latin typeface="Arial"/>
              </a:rPr>
              <a:t>, to those who believe in His name:  who were born, not of blood, </a:t>
            </a:r>
            <a:r>
              <a:rPr b="1" i="1" lang="en-US" sz="2400" spc="-1" strike="noStrike">
                <a:solidFill>
                  <a:srgbClr val="000000"/>
                </a:solidFill>
                <a:uFill>
                  <a:solidFill>
                    <a:srgbClr val="ffffff"/>
                  </a:solidFill>
                </a:uFill>
                <a:latin typeface="Arial"/>
              </a:rPr>
              <a:t>nor of the </a:t>
            </a:r>
            <a:r>
              <a:rPr b="1" i="1" lang="en-US" sz="2400" spc="-1" strike="noStrike" u="sng">
                <a:solidFill>
                  <a:srgbClr val="000000"/>
                </a:solidFill>
                <a:uFill>
                  <a:solidFill>
                    <a:srgbClr val="ffffff"/>
                  </a:solidFill>
                </a:uFill>
                <a:latin typeface="Arial"/>
              </a:rPr>
              <a:t>will of the flesh</a:t>
            </a:r>
            <a:r>
              <a:rPr b="1" i="1" lang="en-US" sz="2400" spc="-1" strike="noStrike">
                <a:solidFill>
                  <a:srgbClr val="000000"/>
                </a:solidFill>
                <a:uFill>
                  <a:solidFill>
                    <a:srgbClr val="ffffff"/>
                  </a:solidFill>
                </a:uFill>
                <a:latin typeface="Arial"/>
              </a:rPr>
              <a:t>, nor of the </a:t>
            </a:r>
            <a:r>
              <a:rPr b="1" i="1" lang="en-US" sz="2400" spc="-1" strike="noStrike" u="sng">
                <a:solidFill>
                  <a:srgbClr val="000000"/>
                </a:solidFill>
                <a:uFill>
                  <a:solidFill>
                    <a:srgbClr val="ffffff"/>
                  </a:solidFill>
                </a:uFill>
                <a:latin typeface="Arial"/>
              </a:rPr>
              <a:t>will of man</a:t>
            </a:r>
            <a:r>
              <a:rPr b="1" i="1" lang="en-US" sz="2400" spc="-1" strike="noStrike">
                <a:solidFill>
                  <a:srgbClr val="000000"/>
                </a:solidFill>
                <a:uFill>
                  <a:solidFill>
                    <a:srgbClr val="ffffff"/>
                  </a:solidFill>
                </a:uFill>
                <a:latin typeface="Arial"/>
              </a:rPr>
              <a:t>, but of </a:t>
            </a:r>
            <a:r>
              <a:rPr b="1" i="1" lang="en-US" sz="2400" spc="-1" strike="noStrike" u="sng">
                <a:solidFill>
                  <a:srgbClr val="000000"/>
                </a:solidFill>
                <a:uFill>
                  <a:solidFill>
                    <a:srgbClr val="ffffff"/>
                  </a:solidFill>
                </a:uFill>
                <a:latin typeface="Arial"/>
              </a:rPr>
              <a:t>God</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John 1:12-13</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Push figure too far?  Also pictured as “death” (</a:t>
            </a:r>
            <a:r>
              <a:rPr b="1" lang="en-US" sz="2400" spc="-1" strike="noStrike">
                <a:solidFill>
                  <a:srgbClr val="d1282e"/>
                </a:solidFill>
                <a:uFill>
                  <a:solidFill>
                    <a:srgbClr val="ffffff"/>
                  </a:solidFill>
                </a:uFill>
                <a:latin typeface="Arial"/>
              </a:rPr>
              <a:t>Rom. 6</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Right given to those who </a:t>
            </a:r>
            <a:r>
              <a:rPr b="0" i="1" lang="en-US" sz="2400" spc="-1" strike="noStrike">
                <a:solidFill>
                  <a:srgbClr val="000000"/>
                </a:solidFill>
                <a:uFill>
                  <a:solidFill>
                    <a:srgbClr val="ffffff"/>
                  </a:solidFill>
                </a:uFill>
                <a:latin typeface="Arial"/>
              </a:rPr>
              <a:t>“received Him”</a:t>
            </a:r>
            <a:r>
              <a:rPr b="0" lang="en-US" sz="2400" spc="-1" strike="noStrike">
                <a:solidFill>
                  <a:srgbClr val="000000"/>
                </a:solidFill>
                <a:uFill>
                  <a:solidFill>
                    <a:srgbClr val="ffffff"/>
                  </a:solidFill>
                </a:uFill>
                <a:latin typeface="Arial"/>
              </a:rPr>
              <a:t> – not forced.</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400" spc="-1" strike="noStrike">
                <a:solidFill>
                  <a:srgbClr val="d1282e"/>
                </a:solidFill>
                <a:uFill>
                  <a:solidFill>
                    <a:srgbClr val="ffffff"/>
                  </a:solidFill>
                </a:uFill>
                <a:latin typeface="Arial"/>
              </a:rPr>
              <a:t>False Dilemma </a:t>
            </a:r>
            <a:r>
              <a:rPr b="0" lang="en-US" sz="2400" spc="-1" strike="noStrike">
                <a:solidFill>
                  <a:srgbClr val="000000"/>
                </a:solidFill>
                <a:uFill>
                  <a:solidFill>
                    <a:srgbClr val="ffffff"/>
                  </a:solidFill>
                </a:uFill>
                <a:latin typeface="Arial"/>
              </a:rPr>
              <a:t>– Why </a:t>
            </a:r>
            <a:r>
              <a:rPr b="1" i="1" lang="en-US" sz="2400" spc="-1" strike="noStrike">
                <a:solidFill>
                  <a:srgbClr val="000000"/>
                </a:solidFill>
                <a:uFill>
                  <a:solidFill>
                    <a:srgbClr val="ffffff"/>
                  </a:solidFill>
                </a:uFill>
                <a:latin typeface="Arial"/>
              </a:rPr>
              <a:t>all</a:t>
            </a:r>
            <a:r>
              <a:rPr b="0" lang="en-US" sz="2400" spc="-1" strike="noStrike">
                <a:solidFill>
                  <a:srgbClr val="000000"/>
                </a:solidFill>
                <a:uFill>
                  <a:solidFill>
                    <a:srgbClr val="ffffff"/>
                  </a:solidFill>
                </a:uFill>
                <a:latin typeface="Arial"/>
              </a:rPr>
              <a:t> man or </a:t>
            </a:r>
            <a:r>
              <a:rPr b="1" i="1" lang="en-US" sz="2400" spc="-1" strike="noStrike">
                <a:solidFill>
                  <a:srgbClr val="000000"/>
                </a:solidFill>
                <a:uFill>
                  <a:solidFill>
                    <a:srgbClr val="ffffff"/>
                  </a:solidFill>
                </a:uFill>
                <a:latin typeface="Arial"/>
              </a:rPr>
              <a:t>all</a:t>
            </a:r>
            <a:r>
              <a:rPr b="0" lang="en-US" sz="2400" spc="-1" strike="noStrike">
                <a:solidFill>
                  <a:srgbClr val="000000"/>
                </a:solidFill>
                <a:uFill>
                  <a:solidFill>
                    <a:srgbClr val="ffffff"/>
                  </a:solidFill>
                </a:uFill>
                <a:latin typeface="Arial"/>
              </a:rPr>
              <a:t> God?</a:t>
            </a:r>
            <a:endParaRPr b="1" lang="en-US" sz="2000" spc="-1" strike="noStrike">
              <a:solidFill>
                <a:srgbClr val="000000"/>
              </a:solidFill>
              <a:uFill>
                <a:solidFill>
                  <a:srgbClr val="ffffff"/>
                </a:solidFill>
              </a:uFill>
              <a:latin typeface="Arial"/>
            </a:endParaRPr>
          </a:p>
        </p:txBody>
      </p:sp>
      <p:sp>
        <p:nvSpPr>
          <p:cNvPr id="251" name="TextShape 3"/>
          <p:cNvSpPr txBox="1"/>
          <p:nvPr/>
        </p:nvSpPr>
        <p:spPr>
          <a:xfrm rot="16200000">
            <a:off x="8391600" y="4368600"/>
            <a:ext cx="986400" cy="364680"/>
          </a:xfrm>
          <a:prstGeom prst="rect">
            <a:avLst/>
          </a:prstGeom>
          <a:noFill/>
          <a:ln>
            <a:noFill/>
          </a:ln>
        </p:spPr>
        <p:txBody>
          <a:bodyPr anchor="ctr"/>
          <a:p>
            <a:pPr>
              <a:lnSpc>
                <a:spcPct val="100000"/>
              </a:lnSpc>
            </a:pPr>
            <a:fld id="{B758A169-0CB5-49C7-A8BF-F23E6A019AD0}"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316" dur="indefinite" restart="never" nodeType="tmRoot">
          <p:childTnLst>
            <p:seq>
              <p:cTn id="317" dur="indefinite" nodeType="mainSeq">
                <p:childTnLst>
                  <p:par>
                    <p:cTn id="318" fill="hold">
                      <p:stCondLst>
                        <p:cond delay="indefinite"/>
                      </p:stCondLst>
                      <p:childTnLst>
                        <p:par>
                          <p:cTn id="319" fill="hold">
                            <p:stCondLst>
                              <p:cond delay="0"/>
                            </p:stCondLst>
                            <p:childTnLst>
                              <p:par>
                                <p:cTn id="320" nodeType="clickEffect" fill="hold" presetClass="entr" presetID="1">
                                  <p:stCondLst>
                                    <p:cond delay="0"/>
                                  </p:stCondLst>
                                  <p:childTnLst>
                                    <p:set>
                                      <p:cBhvr>
                                        <p:cTn id="321" dur="1" fill="hold">
                                          <p:stCondLst>
                                            <p:cond delay="0"/>
                                          </p:stCondLst>
                                        </p:cTn>
                                        <p:tgtEl>
                                          <p:spTgt spid="250">
                                            <p:txEl>
                                              <p:pRg st="347" end="404"/>
                                            </p:txEl>
                                          </p:spTgt>
                                        </p:tgtEl>
                                        <p:attrNameLst>
                                          <p:attrName>style.visibility</p:attrName>
                                        </p:attrNameLst>
                                      </p:cBhvr>
                                      <p:to>
                                        <p:strVal val="visible"/>
                                      </p:to>
                                    </p:set>
                                  </p:childTnLst>
                                </p:cTn>
                              </p:par>
                            </p:childTnLst>
                          </p:cTn>
                        </p:par>
                      </p:childTnLst>
                    </p:cTn>
                  </p:par>
                  <p:par>
                    <p:cTn id="322" fill="hold">
                      <p:stCondLst>
                        <p:cond delay="indefinite"/>
                      </p:stCondLst>
                      <p:childTnLst>
                        <p:par>
                          <p:cTn id="323" fill="hold">
                            <p:stCondLst>
                              <p:cond delay="0"/>
                            </p:stCondLst>
                            <p:childTnLst>
                              <p:par>
                                <p:cTn id="324" nodeType="clickEffect" fill="hold" presetClass="entr" presetID="1">
                                  <p:stCondLst>
                                    <p:cond delay="0"/>
                                  </p:stCondLst>
                                  <p:childTnLst>
                                    <p:set>
                                      <p:cBhvr>
                                        <p:cTn id="325" dur="1" fill="hold">
                                          <p:stCondLst>
                                            <p:cond delay="0"/>
                                          </p:stCondLst>
                                        </p:cTn>
                                        <p:tgtEl>
                                          <p:spTgt spid="250">
                                            <p:txEl>
                                              <p:pRg st="404" end="458"/>
                                            </p:txEl>
                                          </p:spTgt>
                                        </p:tgtEl>
                                        <p:attrNameLst>
                                          <p:attrName>style.visibility</p:attrName>
                                        </p:attrNameLst>
                                      </p:cBhvr>
                                      <p:to>
                                        <p:strVal val="visible"/>
                                      </p:to>
                                    </p:set>
                                  </p:childTnLst>
                                </p:cTn>
                              </p:par>
                            </p:childTnLst>
                          </p:cTn>
                        </p:par>
                      </p:childTnLst>
                    </p:cTn>
                  </p:par>
                  <p:par>
                    <p:cTn id="326" fill="hold">
                      <p:stCondLst>
                        <p:cond delay="indefinite"/>
                      </p:stCondLst>
                      <p:childTnLst>
                        <p:par>
                          <p:cTn id="327" fill="hold">
                            <p:stCondLst>
                              <p:cond delay="0"/>
                            </p:stCondLst>
                            <p:childTnLst>
                              <p:par>
                                <p:cTn id="328" nodeType="clickEffect" fill="hold" presetClass="entr" presetID="1">
                                  <p:stCondLst>
                                    <p:cond delay="0"/>
                                  </p:stCondLst>
                                  <p:childTnLst>
                                    <p:set>
                                      <p:cBhvr>
                                        <p:cTn id="329" dur="1" fill="hold">
                                          <p:stCondLst>
                                            <p:cond delay="0"/>
                                          </p:stCondLst>
                                        </p:cTn>
                                        <p:tgtEl>
                                          <p:spTgt spid="250">
                                            <p:txEl>
                                              <p:pRg st="458" end="49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Not-But – Relative Comparison</a:t>
            </a:r>
            <a:endParaRPr b="0" lang="en-US" sz="1800" spc="-1" strike="noStrike">
              <a:solidFill>
                <a:srgbClr val="000000"/>
              </a:solidFill>
              <a:uFill>
                <a:solidFill>
                  <a:srgbClr val="ffffff"/>
                </a:solidFill>
              </a:uFill>
              <a:latin typeface="Arial"/>
            </a:endParaRPr>
          </a:p>
        </p:txBody>
      </p:sp>
      <p:sp>
        <p:nvSpPr>
          <p:cNvPr id="253" name="TextShape 2"/>
          <p:cNvSpPr txBox="1"/>
          <p:nvPr/>
        </p:nvSpPr>
        <p:spPr>
          <a:xfrm>
            <a:off x="457200" y="617400"/>
            <a:ext cx="8229240" cy="4320360"/>
          </a:xfrm>
          <a:prstGeom prst="rect">
            <a:avLst/>
          </a:prstGeom>
          <a:noFill/>
          <a:ln>
            <a:noFill/>
          </a:ln>
        </p:spPr>
        <p:txBody>
          <a:bodyPr/>
          <a:p>
            <a:pPr>
              <a:lnSpc>
                <a:spcPct val="100000"/>
              </a:lnSpc>
            </a:pPr>
            <a:r>
              <a:rPr b="0" i="1" lang="en-US" sz="2300" spc="-1" strike="noStrike">
                <a:solidFill>
                  <a:srgbClr val="000000"/>
                </a:solidFill>
                <a:uFill>
                  <a:solidFill>
                    <a:srgbClr val="ffffff"/>
                  </a:solidFill>
                </a:uFill>
                <a:latin typeface="Arial"/>
              </a:rPr>
              <a:t>“</a:t>
            </a:r>
            <a:r>
              <a:rPr b="1" i="1" lang="en-US" sz="2300" spc="-1" strike="noStrike">
                <a:solidFill>
                  <a:srgbClr val="000000"/>
                </a:solidFill>
                <a:uFill>
                  <a:solidFill>
                    <a:srgbClr val="ffffff"/>
                  </a:solidFill>
                </a:uFill>
                <a:latin typeface="Arial"/>
              </a:rPr>
              <a:t>Do </a:t>
            </a:r>
            <a:r>
              <a:rPr b="1" i="1" lang="en-US" sz="2300" spc="-1" strike="noStrike" u="sng">
                <a:solidFill>
                  <a:srgbClr val="d1282e"/>
                </a:solidFill>
                <a:uFill>
                  <a:solidFill>
                    <a:srgbClr val="ffffff"/>
                  </a:solidFill>
                </a:uFill>
                <a:latin typeface="Arial"/>
              </a:rPr>
              <a:t>not</a:t>
            </a:r>
            <a:r>
              <a:rPr b="1" i="1" lang="en-US" sz="2300" spc="-1" strike="noStrike">
                <a:solidFill>
                  <a:srgbClr val="d1282e"/>
                </a:solidFill>
                <a:uFill>
                  <a:solidFill>
                    <a:srgbClr val="ffffff"/>
                  </a:solidFill>
                </a:uFill>
                <a:latin typeface="Arial"/>
              </a:rPr>
              <a:t> </a:t>
            </a:r>
            <a:r>
              <a:rPr b="1" i="1" lang="en-US" sz="2300" spc="-1" strike="noStrike">
                <a:solidFill>
                  <a:srgbClr val="000000"/>
                </a:solidFill>
                <a:uFill>
                  <a:solidFill>
                    <a:srgbClr val="ffffff"/>
                  </a:solidFill>
                </a:uFill>
                <a:latin typeface="Arial"/>
              </a:rPr>
              <a:t>labor</a:t>
            </a:r>
            <a:r>
              <a:rPr b="0" i="1" lang="en-US" sz="2300" spc="-1" strike="noStrike">
                <a:solidFill>
                  <a:srgbClr val="000000"/>
                </a:solidFill>
                <a:uFill>
                  <a:solidFill>
                    <a:srgbClr val="ffffff"/>
                  </a:solidFill>
                </a:uFill>
                <a:latin typeface="Arial"/>
              </a:rPr>
              <a:t> for the </a:t>
            </a:r>
            <a:r>
              <a:rPr b="1" i="1" lang="en-US" sz="2300" spc="-1" strike="noStrike">
                <a:solidFill>
                  <a:srgbClr val="000000"/>
                </a:solidFill>
                <a:uFill>
                  <a:solidFill>
                    <a:srgbClr val="ffffff"/>
                  </a:solidFill>
                </a:uFill>
                <a:latin typeface="Arial"/>
              </a:rPr>
              <a:t>food which </a:t>
            </a:r>
            <a:r>
              <a:rPr b="1" i="1" lang="en-US" sz="2300" spc="-1" strike="noStrike" u="sng">
                <a:solidFill>
                  <a:srgbClr val="000000"/>
                </a:solidFill>
                <a:uFill>
                  <a:solidFill>
                    <a:srgbClr val="ffffff"/>
                  </a:solidFill>
                </a:uFill>
                <a:latin typeface="Arial"/>
              </a:rPr>
              <a:t>perishes</a:t>
            </a:r>
            <a:r>
              <a:rPr b="0" i="1" lang="en-US" sz="2300" spc="-1" strike="noStrike">
                <a:solidFill>
                  <a:srgbClr val="000000"/>
                </a:solidFill>
                <a:uFill>
                  <a:solidFill>
                    <a:srgbClr val="ffffff"/>
                  </a:solidFill>
                </a:uFill>
                <a:latin typeface="Arial"/>
              </a:rPr>
              <a:t>, </a:t>
            </a:r>
            <a:r>
              <a:rPr b="1" i="1" lang="en-US" sz="2300" spc="-1" strike="noStrike" u="sng">
                <a:solidFill>
                  <a:srgbClr val="d1282e"/>
                </a:solidFill>
                <a:uFill>
                  <a:solidFill>
                    <a:srgbClr val="ffffff"/>
                  </a:solidFill>
                </a:uFill>
                <a:latin typeface="Arial"/>
              </a:rPr>
              <a:t>but</a:t>
            </a:r>
            <a:r>
              <a:rPr b="0" i="1" lang="en-US" sz="2300" spc="-1" strike="noStrike">
                <a:solidFill>
                  <a:srgbClr val="d1282e"/>
                </a:solidFill>
                <a:uFill>
                  <a:solidFill>
                    <a:srgbClr val="ffffff"/>
                  </a:solidFill>
                </a:uFill>
                <a:latin typeface="Arial"/>
              </a:rPr>
              <a:t> </a:t>
            </a:r>
            <a:r>
              <a:rPr b="0" i="1" lang="en-US" sz="2300" spc="-1" strike="noStrike">
                <a:solidFill>
                  <a:srgbClr val="000000"/>
                </a:solidFill>
                <a:uFill>
                  <a:solidFill>
                    <a:srgbClr val="ffffff"/>
                  </a:solidFill>
                </a:uFill>
                <a:latin typeface="Arial"/>
              </a:rPr>
              <a:t>for the </a:t>
            </a:r>
            <a:r>
              <a:rPr b="1" i="1" lang="en-US" sz="2300" spc="-1" strike="noStrike">
                <a:solidFill>
                  <a:srgbClr val="000000"/>
                </a:solidFill>
                <a:uFill>
                  <a:solidFill>
                    <a:srgbClr val="ffffff"/>
                  </a:solidFill>
                </a:uFill>
                <a:latin typeface="Arial"/>
              </a:rPr>
              <a:t>food which </a:t>
            </a:r>
            <a:r>
              <a:rPr b="1" i="1" lang="en-US" sz="2300" spc="-1" strike="noStrike" u="sng">
                <a:solidFill>
                  <a:srgbClr val="000000"/>
                </a:solidFill>
                <a:uFill>
                  <a:solidFill>
                    <a:srgbClr val="ffffff"/>
                  </a:solidFill>
                </a:uFill>
                <a:latin typeface="Arial"/>
              </a:rPr>
              <a:t>endures</a:t>
            </a:r>
            <a:r>
              <a:rPr b="1" i="1" lang="en-US" sz="2300" spc="-1" strike="noStrike">
                <a:solidFill>
                  <a:srgbClr val="000000"/>
                </a:solidFill>
                <a:uFill>
                  <a:solidFill>
                    <a:srgbClr val="ffffff"/>
                  </a:solidFill>
                </a:uFill>
                <a:latin typeface="Arial"/>
              </a:rPr>
              <a:t> to everlasting life</a:t>
            </a:r>
            <a:r>
              <a:rPr b="0" i="1" lang="en-US" sz="2300" spc="-1" strike="noStrike">
                <a:solidFill>
                  <a:srgbClr val="000000"/>
                </a:solidFill>
                <a:uFill>
                  <a:solidFill>
                    <a:srgbClr val="ffffff"/>
                  </a:solidFill>
                </a:uFill>
                <a:latin typeface="Arial"/>
              </a:rPr>
              <a:t>, which the Son of Man will give you, because God the Father has set His seal on Him.”</a:t>
            </a:r>
            <a:r>
              <a:rPr b="0" lang="en-US" sz="2300" spc="-1" strike="noStrike">
                <a:solidFill>
                  <a:srgbClr val="000000"/>
                </a:solidFill>
                <a:uFill>
                  <a:solidFill>
                    <a:srgbClr val="ffffff"/>
                  </a:solidFill>
                </a:uFill>
                <a:latin typeface="Arial"/>
              </a:rPr>
              <a:t> (</a:t>
            </a:r>
            <a:r>
              <a:rPr b="1" lang="en-US" sz="2300" spc="-1" strike="noStrike">
                <a:solidFill>
                  <a:srgbClr val="d1282e"/>
                </a:solidFill>
                <a:uFill>
                  <a:solidFill>
                    <a:srgbClr val="ffffff"/>
                  </a:solidFill>
                </a:uFill>
                <a:latin typeface="Arial"/>
              </a:rPr>
              <a:t>John 6:27</a:t>
            </a:r>
            <a:r>
              <a:rPr b="0" lang="en-US" sz="2300" spc="-1" strike="noStrike">
                <a:solidFill>
                  <a:srgbClr val="000000"/>
                </a:solidFill>
                <a:uFill>
                  <a:solidFill>
                    <a:srgbClr val="ffffff"/>
                  </a:solidFill>
                </a:uFill>
                <a:latin typeface="Arial"/>
              </a:rPr>
              <a:t>; see also, </a:t>
            </a:r>
            <a:r>
              <a:rPr b="1" lang="en-US" sz="2300" spc="-1" strike="noStrike">
                <a:solidFill>
                  <a:srgbClr val="d1282e"/>
                </a:solidFill>
                <a:uFill>
                  <a:solidFill>
                    <a:srgbClr val="ffffff"/>
                  </a:solidFill>
                </a:uFill>
                <a:latin typeface="Arial"/>
              </a:rPr>
              <a:t>II Thessalonians 3:10</a:t>
            </a:r>
            <a:r>
              <a:rPr b="0" lang="en-US" sz="23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a:p>
            <a:pPr>
              <a:lnSpc>
                <a:spcPct val="100000"/>
              </a:lnSpc>
            </a:pPr>
            <a:r>
              <a:rPr b="0" i="1" lang="en-US" sz="2300" spc="-1" strike="noStrike">
                <a:solidFill>
                  <a:srgbClr val="000000"/>
                </a:solidFill>
                <a:uFill>
                  <a:solidFill>
                    <a:srgbClr val="ffffff"/>
                  </a:solidFill>
                </a:uFill>
                <a:latin typeface="Arial"/>
              </a:rPr>
              <a:t>Then Jesus cried out and said, “He who believes in Me, </a:t>
            </a:r>
            <a:r>
              <a:rPr b="1" i="1" lang="en-US" sz="2300" spc="-1" strike="noStrike">
                <a:solidFill>
                  <a:srgbClr val="000000"/>
                </a:solidFill>
                <a:uFill>
                  <a:solidFill>
                    <a:srgbClr val="ffffff"/>
                  </a:solidFill>
                </a:uFill>
                <a:latin typeface="Arial"/>
              </a:rPr>
              <a:t>believes </a:t>
            </a:r>
            <a:r>
              <a:rPr b="1" i="1" lang="en-US" sz="2300" spc="-1" strike="noStrike" u="sng">
                <a:solidFill>
                  <a:srgbClr val="d1282e"/>
                </a:solidFill>
                <a:uFill>
                  <a:solidFill>
                    <a:srgbClr val="ffffff"/>
                  </a:solidFill>
                </a:uFill>
                <a:latin typeface="Arial"/>
              </a:rPr>
              <a:t>not</a:t>
            </a:r>
            <a:r>
              <a:rPr b="1" i="1" lang="en-US" sz="2300" spc="-1" strike="noStrike">
                <a:solidFill>
                  <a:srgbClr val="d1282e"/>
                </a:solidFill>
                <a:uFill>
                  <a:solidFill>
                    <a:srgbClr val="ffffff"/>
                  </a:solidFill>
                </a:uFill>
                <a:latin typeface="Arial"/>
              </a:rPr>
              <a:t> </a:t>
            </a:r>
            <a:r>
              <a:rPr b="1" i="1" lang="en-US" sz="2300" spc="-1" strike="noStrike">
                <a:solidFill>
                  <a:srgbClr val="000000"/>
                </a:solidFill>
                <a:uFill>
                  <a:solidFill>
                    <a:srgbClr val="ffffff"/>
                  </a:solidFill>
                </a:uFill>
                <a:latin typeface="Arial"/>
              </a:rPr>
              <a:t>in Me </a:t>
            </a:r>
            <a:r>
              <a:rPr b="1" i="1" lang="en-US" sz="2300" spc="-1" strike="noStrike" u="sng">
                <a:solidFill>
                  <a:srgbClr val="d1282e"/>
                </a:solidFill>
                <a:uFill>
                  <a:solidFill>
                    <a:srgbClr val="ffffff"/>
                  </a:solidFill>
                </a:uFill>
                <a:latin typeface="Arial"/>
              </a:rPr>
              <a:t>but</a:t>
            </a:r>
            <a:r>
              <a:rPr b="1" i="1" lang="en-US" sz="2300" spc="-1" strike="noStrike">
                <a:solidFill>
                  <a:srgbClr val="d1282e"/>
                </a:solidFill>
                <a:uFill>
                  <a:solidFill>
                    <a:srgbClr val="ffffff"/>
                  </a:solidFill>
                </a:uFill>
                <a:latin typeface="Arial"/>
              </a:rPr>
              <a:t> </a:t>
            </a:r>
            <a:r>
              <a:rPr b="1" i="1" lang="en-US" sz="2300" spc="-1" strike="noStrike">
                <a:solidFill>
                  <a:srgbClr val="000000"/>
                </a:solidFill>
                <a:uFill>
                  <a:solidFill>
                    <a:srgbClr val="ffffff"/>
                  </a:solidFill>
                </a:uFill>
                <a:latin typeface="Arial"/>
              </a:rPr>
              <a:t>in Him who sent Me</a:t>
            </a:r>
            <a:r>
              <a:rPr b="0" i="1" lang="en-US" sz="2300" spc="-1" strike="noStrike">
                <a:solidFill>
                  <a:srgbClr val="000000"/>
                </a:solidFill>
                <a:uFill>
                  <a:solidFill>
                    <a:srgbClr val="ffffff"/>
                  </a:solidFill>
                </a:uFill>
                <a:latin typeface="Arial"/>
              </a:rPr>
              <a:t>.”</a:t>
            </a:r>
            <a:r>
              <a:rPr b="0" lang="en-US" sz="2300" spc="-1" strike="noStrike">
                <a:solidFill>
                  <a:srgbClr val="000000"/>
                </a:solidFill>
                <a:uFill>
                  <a:solidFill>
                    <a:srgbClr val="ffffff"/>
                  </a:solidFill>
                </a:uFill>
                <a:latin typeface="Arial"/>
              </a:rPr>
              <a:t> (</a:t>
            </a:r>
            <a:r>
              <a:rPr b="1" lang="en-US" sz="2300" spc="-1" strike="noStrike">
                <a:solidFill>
                  <a:srgbClr val="d1282e"/>
                </a:solidFill>
                <a:uFill>
                  <a:solidFill>
                    <a:srgbClr val="ffffff"/>
                  </a:solidFill>
                </a:uFill>
                <a:latin typeface="Arial"/>
              </a:rPr>
              <a:t>John 12:44</a:t>
            </a:r>
            <a:r>
              <a:rPr b="0" lang="en-US" sz="23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a:p>
            <a:pPr>
              <a:lnSpc>
                <a:spcPct val="100000"/>
              </a:lnSpc>
            </a:pPr>
            <a:r>
              <a:rPr b="0" i="1" lang="en-US" sz="2300" spc="-1" strike="noStrike">
                <a:solidFill>
                  <a:srgbClr val="000000"/>
                </a:solidFill>
                <a:uFill>
                  <a:solidFill>
                    <a:srgbClr val="ffffff"/>
                  </a:solidFill>
                </a:uFill>
                <a:latin typeface="Arial"/>
              </a:rPr>
              <a:t>But </a:t>
            </a:r>
            <a:r>
              <a:rPr b="1" i="1" lang="en-US" sz="2300" spc="-1" strike="noStrike" u="sng">
                <a:solidFill>
                  <a:srgbClr val="000000"/>
                </a:solidFill>
                <a:uFill>
                  <a:solidFill>
                    <a:srgbClr val="ffffff"/>
                  </a:solidFill>
                </a:uFill>
                <a:latin typeface="Arial"/>
              </a:rPr>
              <a:t>as many as received Him</a:t>
            </a:r>
            <a:r>
              <a:rPr b="1" i="1" lang="en-US" sz="2300" spc="-1" strike="noStrike">
                <a:solidFill>
                  <a:srgbClr val="000000"/>
                </a:solidFill>
                <a:uFill>
                  <a:solidFill>
                    <a:srgbClr val="ffffff"/>
                  </a:solidFill>
                </a:uFill>
                <a:latin typeface="Arial"/>
              </a:rPr>
              <a:t>, to them He gave the right</a:t>
            </a:r>
            <a:r>
              <a:rPr b="0" i="1" lang="en-US" sz="2300" spc="-1" strike="noStrike">
                <a:solidFill>
                  <a:srgbClr val="000000"/>
                </a:solidFill>
                <a:uFill>
                  <a:solidFill>
                    <a:srgbClr val="ffffff"/>
                  </a:solidFill>
                </a:uFill>
                <a:latin typeface="Arial"/>
              </a:rPr>
              <a:t> to become </a:t>
            </a:r>
            <a:r>
              <a:rPr b="1" i="1" lang="en-US" sz="2300" spc="-1" strike="noStrike" u="sng">
                <a:solidFill>
                  <a:srgbClr val="000000"/>
                </a:solidFill>
                <a:uFill>
                  <a:solidFill>
                    <a:srgbClr val="ffffff"/>
                  </a:solidFill>
                </a:uFill>
                <a:latin typeface="Arial"/>
              </a:rPr>
              <a:t>children</a:t>
            </a:r>
            <a:r>
              <a:rPr b="1" i="1" lang="en-US" sz="2300" spc="-1" strike="noStrike">
                <a:solidFill>
                  <a:srgbClr val="000000"/>
                </a:solidFill>
                <a:uFill>
                  <a:solidFill>
                    <a:srgbClr val="ffffff"/>
                  </a:solidFill>
                </a:uFill>
                <a:latin typeface="Arial"/>
              </a:rPr>
              <a:t> of God</a:t>
            </a:r>
            <a:r>
              <a:rPr b="0" i="1" lang="en-US" sz="2300" spc="-1" strike="noStrike">
                <a:solidFill>
                  <a:srgbClr val="000000"/>
                </a:solidFill>
                <a:uFill>
                  <a:solidFill>
                    <a:srgbClr val="ffffff"/>
                  </a:solidFill>
                </a:uFill>
                <a:latin typeface="Arial"/>
              </a:rPr>
              <a:t>, to </a:t>
            </a:r>
            <a:r>
              <a:rPr b="1" i="1" lang="en-US" sz="2300" spc="-1" strike="noStrike">
                <a:solidFill>
                  <a:srgbClr val="000000"/>
                </a:solidFill>
                <a:uFill>
                  <a:solidFill>
                    <a:srgbClr val="ffffff"/>
                  </a:solidFill>
                </a:uFill>
                <a:latin typeface="Arial"/>
              </a:rPr>
              <a:t>those who believe </a:t>
            </a:r>
            <a:r>
              <a:rPr b="0" i="1" lang="en-US" sz="2300" spc="-1" strike="noStrike">
                <a:solidFill>
                  <a:srgbClr val="000000"/>
                </a:solidFill>
                <a:uFill>
                  <a:solidFill>
                    <a:srgbClr val="ffffff"/>
                  </a:solidFill>
                </a:uFill>
                <a:latin typeface="Arial"/>
              </a:rPr>
              <a:t>in His name: who </a:t>
            </a:r>
            <a:r>
              <a:rPr b="1" i="1" lang="en-US" sz="2300" spc="-1" strike="noStrike">
                <a:solidFill>
                  <a:srgbClr val="000000"/>
                </a:solidFill>
                <a:uFill>
                  <a:solidFill>
                    <a:srgbClr val="ffffff"/>
                  </a:solidFill>
                </a:uFill>
                <a:latin typeface="Arial"/>
              </a:rPr>
              <a:t>were </a:t>
            </a:r>
            <a:r>
              <a:rPr b="1" i="1" lang="en-US" sz="2300" spc="-1" strike="noStrike" u="sng">
                <a:solidFill>
                  <a:srgbClr val="000000"/>
                </a:solidFill>
                <a:uFill>
                  <a:solidFill>
                    <a:srgbClr val="ffffff"/>
                  </a:solidFill>
                </a:uFill>
                <a:latin typeface="Arial"/>
              </a:rPr>
              <a:t>born</a:t>
            </a:r>
            <a:r>
              <a:rPr b="0" i="1" lang="en-US" sz="2300" spc="-1" strike="noStrike">
                <a:solidFill>
                  <a:srgbClr val="000000"/>
                </a:solidFill>
                <a:uFill>
                  <a:solidFill>
                    <a:srgbClr val="ffffff"/>
                  </a:solidFill>
                </a:uFill>
                <a:latin typeface="Arial"/>
              </a:rPr>
              <a:t>, </a:t>
            </a:r>
            <a:r>
              <a:rPr b="1" i="1" lang="en-US" sz="2300" spc="-1" strike="noStrike" u="sng">
                <a:solidFill>
                  <a:srgbClr val="d1282e"/>
                </a:solidFill>
                <a:uFill>
                  <a:solidFill>
                    <a:srgbClr val="ffffff"/>
                  </a:solidFill>
                </a:uFill>
                <a:latin typeface="Arial"/>
              </a:rPr>
              <a:t>not</a:t>
            </a:r>
            <a:r>
              <a:rPr b="1" i="1" lang="en-US" sz="2300" spc="-1" strike="noStrike">
                <a:solidFill>
                  <a:srgbClr val="d1282e"/>
                </a:solidFill>
                <a:uFill>
                  <a:solidFill>
                    <a:srgbClr val="ffffff"/>
                  </a:solidFill>
                </a:uFill>
                <a:latin typeface="Arial"/>
              </a:rPr>
              <a:t> </a:t>
            </a:r>
            <a:r>
              <a:rPr b="1" i="1" lang="en-US" sz="2300" spc="-1" strike="noStrike">
                <a:solidFill>
                  <a:srgbClr val="000000"/>
                </a:solidFill>
                <a:uFill>
                  <a:solidFill>
                    <a:srgbClr val="ffffff"/>
                  </a:solidFill>
                </a:uFill>
                <a:latin typeface="Arial"/>
              </a:rPr>
              <a:t>of blood</a:t>
            </a:r>
            <a:r>
              <a:rPr b="0" i="1" lang="en-US" sz="2300" spc="-1" strike="noStrike">
                <a:solidFill>
                  <a:srgbClr val="000000"/>
                </a:solidFill>
                <a:uFill>
                  <a:solidFill>
                    <a:srgbClr val="ffffff"/>
                  </a:solidFill>
                </a:uFill>
                <a:latin typeface="Arial"/>
              </a:rPr>
              <a:t>, </a:t>
            </a:r>
            <a:r>
              <a:rPr b="1" i="1" lang="en-US" sz="2300" spc="-1" strike="noStrike" u="sng">
                <a:solidFill>
                  <a:srgbClr val="d1282e"/>
                </a:solidFill>
                <a:uFill>
                  <a:solidFill>
                    <a:srgbClr val="ffffff"/>
                  </a:solidFill>
                </a:uFill>
                <a:latin typeface="Arial"/>
              </a:rPr>
              <a:t>nor</a:t>
            </a:r>
            <a:r>
              <a:rPr b="1" i="1" lang="en-US" sz="2300" spc="-1" strike="noStrike">
                <a:solidFill>
                  <a:srgbClr val="d1282e"/>
                </a:solidFill>
                <a:uFill>
                  <a:solidFill>
                    <a:srgbClr val="ffffff"/>
                  </a:solidFill>
                </a:uFill>
                <a:latin typeface="Arial"/>
              </a:rPr>
              <a:t> </a:t>
            </a:r>
            <a:r>
              <a:rPr b="1" i="1" lang="en-US" sz="2300" spc="-1" strike="noStrike">
                <a:solidFill>
                  <a:srgbClr val="000000"/>
                </a:solidFill>
                <a:uFill>
                  <a:solidFill>
                    <a:srgbClr val="ffffff"/>
                  </a:solidFill>
                </a:uFill>
                <a:latin typeface="Arial"/>
              </a:rPr>
              <a:t>of the will of the flesh, </a:t>
            </a:r>
            <a:r>
              <a:rPr b="1" i="1" lang="en-US" sz="2300" spc="-1" strike="noStrike" u="sng">
                <a:solidFill>
                  <a:srgbClr val="d1282e"/>
                </a:solidFill>
                <a:uFill>
                  <a:solidFill>
                    <a:srgbClr val="ffffff"/>
                  </a:solidFill>
                </a:uFill>
                <a:latin typeface="Arial"/>
              </a:rPr>
              <a:t>nor</a:t>
            </a:r>
            <a:r>
              <a:rPr b="1" i="1" lang="en-US" sz="2300" spc="-1" strike="noStrike">
                <a:solidFill>
                  <a:srgbClr val="d1282e"/>
                </a:solidFill>
                <a:uFill>
                  <a:solidFill>
                    <a:srgbClr val="ffffff"/>
                  </a:solidFill>
                </a:uFill>
                <a:latin typeface="Arial"/>
              </a:rPr>
              <a:t> </a:t>
            </a:r>
            <a:r>
              <a:rPr b="1" i="1" lang="en-US" sz="2300" spc="-1" strike="noStrike">
                <a:solidFill>
                  <a:srgbClr val="000000"/>
                </a:solidFill>
                <a:uFill>
                  <a:solidFill>
                    <a:srgbClr val="ffffff"/>
                  </a:solidFill>
                </a:uFill>
                <a:latin typeface="Arial"/>
              </a:rPr>
              <a:t>of the will of man, </a:t>
            </a:r>
            <a:r>
              <a:rPr b="1" i="1" lang="en-US" sz="2300" spc="-1" strike="noStrike" u="sng">
                <a:solidFill>
                  <a:srgbClr val="d1282e"/>
                </a:solidFill>
                <a:uFill>
                  <a:solidFill>
                    <a:srgbClr val="ffffff"/>
                  </a:solidFill>
                </a:uFill>
                <a:latin typeface="Arial"/>
              </a:rPr>
              <a:t>but</a:t>
            </a:r>
            <a:r>
              <a:rPr b="1" i="1" lang="en-US" sz="2300" spc="-1" strike="noStrike" u="sng">
                <a:solidFill>
                  <a:srgbClr val="000000"/>
                </a:solidFill>
                <a:uFill>
                  <a:solidFill>
                    <a:srgbClr val="ffffff"/>
                  </a:solidFill>
                </a:uFill>
                <a:latin typeface="Arial"/>
              </a:rPr>
              <a:t> of God</a:t>
            </a:r>
            <a:r>
              <a:rPr b="0" i="1" lang="en-US" sz="2300" spc="-1" strike="noStrike">
                <a:solidFill>
                  <a:srgbClr val="000000"/>
                </a:solidFill>
                <a:uFill>
                  <a:solidFill>
                    <a:srgbClr val="ffffff"/>
                  </a:solidFill>
                </a:uFill>
                <a:latin typeface="Arial"/>
              </a:rPr>
              <a:t>. </a:t>
            </a:r>
            <a:r>
              <a:rPr b="0" lang="en-US" sz="2300" spc="-1" strike="noStrike">
                <a:solidFill>
                  <a:srgbClr val="000000"/>
                </a:solidFill>
                <a:uFill>
                  <a:solidFill>
                    <a:srgbClr val="ffffff"/>
                  </a:solidFill>
                </a:uFill>
                <a:latin typeface="Arial"/>
              </a:rPr>
              <a:t>(</a:t>
            </a:r>
            <a:r>
              <a:rPr b="1" lang="en-US" sz="2300" spc="-1" strike="noStrike">
                <a:solidFill>
                  <a:srgbClr val="d1282e"/>
                </a:solidFill>
                <a:uFill>
                  <a:solidFill>
                    <a:srgbClr val="ffffff"/>
                  </a:solidFill>
                </a:uFill>
                <a:latin typeface="Arial"/>
              </a:rPr>
              <a:t>John 1:12-13</a:t>
            </a:r>
            <a:r>
              <a:rPr b="0" lang="en-US" sz="23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254" name="TextShape 3"/>
          <p:cNvSpPr txBox="1"/>
          <p:nvPr/>
        </p:nvSpPr>
        <p:spPr>
          <a:xfrm rot="16200000">
            <a:off x="8391600" y="4368600"/>
            <a:ext cx="986400" cy="364680"/>
          </a:xfrm>
          <a:prstGeom prst="rect">
            <a:avLst/>
          </a:prstGeom>
          <a:noFill/>
          <a:ln>
            <a:noFill/>
          </a:ln>
        </p:spPr>
        <p:txBody>
          <a:bodyPr anchor="ctr"/>
          <a:p>
            <a:pPr>
              <a:lnSpc>
                <a:spcPct val="100000"/>
              </a:lnSpc>
            </a:pPr>
            <a:fld id="{2258A1D1-3785-4F04-9059-3201AC132176}"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330" dur="indefinite" restart="never" nodeType="tmRoot">
          <p:childTnLst>
            <p:seq>
              <p:cTn id="331" dur="indefinite" nodeType="mainSeq">
                <p:childTnLst>
                  <p:par>
                    <p:cTn id="332" fill="hold">
                      <p:stCondLst>
                        <p:cond delay="indefinite"/>
                      </p:stCondLst>
                      <p:childTnLst>
                        <p:par>
                          <p:cTn id="333" fill="hold">
                            <p:stCondLst>
                              <p:cond delay="0"/>
                            </p:stCondLst>
                            <p:childTnLst>
                              <p:par>
                                <p:cTn id="334" nodeType="clickEffect" fill="hold" presetClass="entr" presetID="1">
                                  <p:stCondLst>
                                    <p:cond delay="0"/>
                                  </p:stCondLst>
                                  <p:childTnLst>
                                    <p:set>
                                      <p:cBhvr>
                                        <p:cTn id="335" dur="1" fill="hold">
                                          <p:stCondLst>
                                            <p:cond delay="0"/>
                                          </p:stCondLst>
                                        </p:cTn>
                                        <p:tgtEl>
                                          <p:spTgt spid="253">
                                            <p:txEl>
                                              <p:pRg st="226" end="338"/>
                                            </p:txEl>
                                          </p:spTgt>
                                        </p:tgtEl>
                                        <p:attrNameLst>
                                          <p:attrName>style.visibility</p:attrName>
                                        </p:attrNameLst>
                                      </p:cBhvr>
                                      <p:to>
                                        <p:strVal val="visible"/>
                                      </p:to>
                                    </p:set>
                                  </p:childTnLst>
                                </p:cTn>
                              </p:par>
                            </p:childTnLst>
                          </p:cTn>
                        </p:par>
                      </p:childTnLst>
                    </p:cTn>
                  </p:par>
                  <p:par>
                    <p:cTn id="336" fill="hold">
                      <p:stCondLst>
                        <p:cond delay="indefinite"/>
                      </p:stCondLst>
                      <p:childTnLst>
                        <p:par>
                          <p:cTn id="337" fill="hold">
                            <p:stCondLst>
                              <p:cond delay="0"/>
                            </p:stCondLst>
                            <p:childTnLst>
                              <p:par>
                                <p:cTn id="338" nodeType="clickEffect" fill="hold" presetClass="entr" presetID="1">
                                  <p:stCondLst>
                                    <p:cond delay="0"/>
                                  </p:stCondLst>
                                  <p:childTnLst>
                                    <p:set>
                                      <p:cBhvr>
                                        <p:cTn id="339" dur="1" fill="hold">
                                          <p:stCondLst>
                                            <p:cond delay="0"/>
                                          </p:stCondLst>
                                        </p:cTn>
                                        <p:tgtEl>
                                          <p:spTgt spid="253">
                                            <p:txEl>
                                              <p:pRg st="339" end="56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Foreknowledge vs. Free-will?</a:t>
            </a:r>
            <a:endParaRPr b="0" lang="en-US" sz="1800" spc="-1" strike="noStrike">
              <a:solidFill>
                <a:srgbClr val="000000"/>
              </a:solidFill>
              <a:uFill>
                <a:solidFill>
                  <a:srgbClr val="ffffff"/>
                </a:solidFill>
              </a:uFill>
              <a:latin typeface="Arial"/>
            </a:endParaRPr>
          </a:p>
        </p:txBody>
      </p:sp>
      <p:sp>
        <p:nvSpPr>
          <p:cNvPr id="256"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arabicPeriod" startAt="7"/>
            </a:pPr>
            <a:r>
              <a:rPr b="1" i="1" lang="en-US" sz="2400" spc="-1" strike="noStrike">
                <a:solidFill>
                  <a:srgbClr val="000000"/>
                </a:solidFill>
                <a:uFill>
                  <a:solidFill>
                    <a:srgbClr val="ffffff"/>
                  </a:solidFill>
                </a:uFill>
                <a:latin typeface="Arial"/>
              </a:rPr>
              <a:t>Bonus:</a:t>
            </a:r>
            <a:r>
              <a:rPr b="0" lang="en-US" sz="2400" spc="-1" strike="noStrike">
                <a:solidFill>
                  <a:srgbClr val="000000"/>
                </a:solidFill>
                <a:uFill>
                  <a:solidFill>
                    <a:srgbClr val="ffffff"/>
                  </a:solidFill>
                </a:uFill>
                <a:latin typeface="Arial"/>
              </a:rPr>
              <a:t>  “Do you believe God is </a:t>
            </a:r>
            <a:r>
              <a:rPr b="1" i="1" lang="en-US" sz="2400" spc="-1" strike="noStrike">
                <a:solidFill>
                  <a:srgbClr val="000000"/>
                </a:solidFill>
                <a:uFill>
                  <a:solidFill>
                    <a:srgbClr val="ffffff"/>
                  </a:solidFill>
                </a:uFill>
                <a:latin typeface="Arial"/>
              </a:rPr>
              <a:t>omniscient</a:t>
            </a:r>
            <a:r>
              <a:rPr b="0" lang="en-US" sz="2400" spc="-1" strike="noStrike">
                <a:solidFill>
                  <a:srgbClr val="000000"/>
                </a:solidFill>
                <a:uFill>
                  <a:solidFill>
                    <a:srgbClr val="ffffff"/>
                  </a:solidFill>
                </a:uFill>
                <a:latin typeface="Arial"/>
              </a:rPr>
              <a:t>, that He knows everything?  If so, would He not </a:t>
            </a:r>
            <a:r>
              <a:rPr b="1" i="1" lang="en-US" sz="2400" spc="-1" strike="noStrike">
                <a:solidFill>
                  <a:srgbClr val="000000"/>
                </a:solidFill>
                <a:uFill>
                  <a:solidFill>
                    <a:srgbClr val="ffffff"/>
                  </a:solidFill>
                </a:uFill>
                <a:latin typeface="Arial"/>
              </a:rPr>
              <a:t>know</a:t>
            </a:r>
            <a:r>
              <a:rPr b="0" lang="en-US" sz="2400" spc="-1" strike="noStrike">
                <a:solidFill>
                  <a:srgbClr val="000000"/>
                </a:solidFill>
                <a:uFill>
                  <a:solidFill>
                    <a:srgbClr val="ffffff"/>
                  </a:solidFill>
                </a:uFill>
                <a:latin typeface="Arial"/>
              </a:rPr>
              <a:t> your sins even </a:t>
            </a:r>
            <a:r>
              <a:rPr b="1" i="1" lang="en-US" sz="2400" spc="-1" strike="noStrike">
                <a:solidFill>
                  <a:srgbClr val="000000"/>
                </a:solidFill>
                <a:uFill>
                  <a:solidFill>
                    <a:srgbClr val="ffffff"/>
                  </a:solidFill>
                </a:uFill>
                <a:latin typeface="Arial"/>
              </a:rPr>
              <a:t>before</a:t>
            </a:r>
            <a:r>
              <a:rPr b="0" lang="en-US" sz="2400" spc="-1" strike="noStrike">
                <a:solidFill>
                  <a:srgbClr val="000000"/>
                </a:solidFill>
                <a:uFill>
                  <a:solidFill>
                    <a:srgbClr val="ffffff"/>
                  </a:solidFill>
                </a:uFill>
                <a:latin typeface="Arial"/>
              </a:rPr>
              <a:t> you commit them?  Therefore, do you not </a:t>
            </a:r>
            <a:r>
              <a:rPr b="1" i="1" lang="en-US" sz="2400" spc="-1" strike="noStrike">
                <a:solidFill>
                  <a:srgbClr val="000000"/>
                </a:solidFill>
                <a:uFill>
                  <a:solidFill>
                    <a:srgbClr val="ffffff"/>
                  </a:solidFill>
                </a:uFill>
                <a:latin typeface="Arial"/>
              </a:rPr>
              <a:t>have</a:t>
            </a:r>
            <a:r>
              <a:rPr b="0" lang="en-US" sz="2400" spc="-1" strike="noStrike">
                <a:solidFill>
                  <a:srgbClr val="000000"/>
                </a:solidFill>
                <a:uFill>
                  <a:solidFill>
                    <a:srgbClr val="ffffff"/>
                  </a:solidFill>
                </a:uFill>
                <a:latin typeface="Arial"/>
              </a:rPr>
              <a:t> to sin; otherwise, would not God be wrong?  Does not God’s </a:t>
            </a:r>
            <a:r>
              <a:rPr b="1" i="1" lang="en-US" sz="2400" spc="-1" strike="noStrike">
                <a:solidFill>
                  <a:srgbClr val="000000"/>
                </a:solidFill>
                <a:uFill>
                  <a:solidFill>
                    <a:srgbClr val="ffffff"/>
                  </a:solidFill>
                </a:uFill>
                <a:latin typeface="Arial"/>
              </a:rPr>
              <a:t>foreknowledge</a:t>
            </a:r>
            <a:r>
              <a:rPr b="0" lang="en-US" sz="2400" spc="-1" strike="noStrike">
                <a:solidFill>
                  <a:srgbClr val="000000"/>
                </a:solidFill>
                <a:uFill>
                  <a:solidFill>
                    <a:srgbClr val="ffffff"/>
                  </a:solidFill>
                </a:uFill>
                <a:latin typeface="Arial"/>
              </a:rPr>
              <a:t> of your sins </a:t>
            </a:r>
            <a:r>
              <a:rPr b="1" i="1" lang="en-US" sz="2400" spc="-1" strike="noStrike">
                <a:solidFill>
                  <a:srgbClr val="000000"/>
                </a:solidFill>
                <a:uFill>
                  <a:solidFill>
                    <a:srgbClr val="ffffff"/>
                  </a:solidFill>
                </a:uFill>
                <a:latin typeface="Arial"/>
              </a:rPr>
              <a:t>predestine</a:t>
            </a:r>
            <a:r>
              <a:rPr b="0" lang="en-US" sz="2400" spc="-1" strike="noStrike">
                <a:solidFill>
                  <a:srgbClr val="000000"/>
                </a:solidFill>
                <a:uFill>
                  <a:solidFill>
                    <a:srgbClr val="ffffff"/>
                  </a:solidFill>
                </a:uFill>
                <a:latin typeface="Arial"/>
              </a:rPr>
              <a:t> you to sin?”</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400" spc="-1" strike="noStrike">
                <a:solidFill>
                  <a:srgbClr val="d1282e"/>
                </a:solidFill>
                <a:uFill>
                  <a:solidFill>
                    <a:srgbClr val="ffffff"/>
                  </a:solidFill>
                </a:uFill>
                <a:latin typeface="Arial"/>
              </a:rPr>
              <a:t>Philosophical Question </a:t>
            </a:r>
            <a:r>
              <a:rPr b="0" lang="en-US" sz="2400" spc="-1" strike="noStrike">
                <a:solidFill>
                  <a:srgbClr val="000000"/>
                </a:solidFill>
                <a:uFill>
                  <a:solidFill>
                    <a:srgbClr val="ffffff"/>
                  </a:solidFill>
                </a:uFill>
                <a:latin typeface="Arial"/>
              </a:rPr>
              <a:t>– Not entirely Biblically based.</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lphaUcPeriod"/>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Bible says, so I believe it.”</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400" spc="-1" strike="noStrike">
                <a:solidFill>
                  <a:srgbClr val="d1282e"/>
                </a:solidFill>
                <a:uFill>
                  <a:solidFill>
                    <a:srgbClr val="ffffff"/>
                  </a:solidFill>
                </a:uFill>
                <a:latin typeface="Arial"/>
              </a:rPr>
              <a:t>Appeal to Ignorance </a:t>
            </a:r>
            <a:r>
              <a:rPr b="0" lang="en-US" sz="2400" spc="-1" strike="noStrike">
                <a:solidFill>
                  <a:srgbClr val="000000"/>
                </a:solidFill>
                <a:uFill>
                  <a:solidFill>
                    <a:srgbClr val="ffffff"/>
                  </a:solidFill>
                </a:uFill>
                <a:latin typeface="Arial"/>
              </a:rPr>
              <a:t>– Am I required to understand?</a:t>
            </a:r>
            <a:endParaRPr b="1" lang="en-US" sz="2000" spc="-1" strike="noStrike">
              <a:solidFill>
                <a:srgbClr val="000000"/>
              </a:solidFill>
              <a:uFill>
                <a:solidFill>
                  <a:srgbClr val="ffffff"/>
                </a:solidFill>
              </a:uFill>
              <a:latin typeface="Arial"/>
            </a:endParaRPr>
          </a:p>
        </p:txBody>
      </p:sp>
      <p:sp>
        <p:nvSpPr>
          <p:cNvPr id="257" name="TextShape 3"/>
          <p:cNvSpPr txBox="1"/>
          <p:nvPr/>
        </p:nvSpPr>
        <p:spPr>
          <a:xfrm rot="16200000">
            <a:off x="8391600" y="4368600"/>
            <a:ext cx="986400" cy="364680"/>
          </a:xfrm>
          <a:prstGeom prst="rect">
            <a:avLst/>
          </a:prstGeom>
          <a:noFill/>
          <a:ln>
            <a:noFill/>
          </a:ln>
        </p:spPr>
        <p:txBody>
          <a:bodyPr anchor="ctr"/>
          <a:p>
            <a:pPr>
              <a:lnSpc>
                <a:spcPct val="100000"/>
              </a:lnSpc>
            </a:pPr>
            <a:fld id="{91211364-963E-48A4-A0A5-4AF34EF679F5}"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340" dur="indefinite" restart="never" nodeType="tmRoot">
          <p:childTnLst>
            <p:seq>
              <p:cTn id="341" dur="indefinite" nodeType="mainSeq">
                <p:childTnLst>
                  <p:par>
                    <p:cTn id="342" fill="hold">
                      <p:stCondLst>
                        <p:cond delay="indefinite"/>
                      </p:stCondLst>
                      <p:childTnLst>
                        <p:par>
                          <p:cTn id="343" fill="hold">
                            <p:stCondLst>
                              <p:cond delay="0"/>
                            </p:stCondLst>
                            <p:childTnLst>
                              <p:par>
                                <p:cTn id="344" nodeType="clickEffect" fill="hold" presetClass="entr" presetID="1">
                                  <p:stCondLst>
                                    <p:cond delay="0"/>
                                  </p:stCondLst>
                                  <p:childTnLst>
                                    <p:set>
                                      <p:cBhvr>
                                        <p:cTn id="345" dur="1" fill="hold">
                                          <p:stCondLst>
                                            <p:cond delay="0"/>
                                          </p:stCondLst>
                                        </p:cTn>
                                        <p:tgtEl>
                                          <p:spTgt spid="256">
                                            <p:txEl>
                                              <p:pRg st="272" end="328"/>
                                            </p:txEl>
                                          </p:spTgt>
                                        </p:tgtEl>
                                        <p:attrNameLst>
                                          <p:attrName>style.visibility</p:attrName>
                                        </p:attrNameLst>
                                      </p:cBhvr>
                                      <p:to>
                                        <p:strVal val="visible"/>
                                      </p:to>
                                    </p:set>
                                  </p:childTnLst>
                                </p:cTn>
                              </p:par>
                            </p:childTnLst>
                          </p:cTn>
                        </p:par>
                      </p:childTnLst>
                    </p:cTn>
                  </p:par>
                  <p:par>
                    <p:cTn id="346" fill="hold">
                      <p:stCondLst>
                        <p:cond delay="indefinite"/>
                      </p:stCondLst>
                      <p:childTnLst>
                        <p:par>
                          <p:cTn id="347" fill="hold">
                            <p:stCondLst>
                              <p:cond delay="0"/>
                            </p:stCondLst>
                            <p:childTnLst>
                              <p:par>
                                <p:cTn id="348" nodeType="clickEffect" fill="hold" presetClass="entr" presetID="1">
                                  <p:stCondLst>
                                    <p:cond delay="0"/>
                                  </p:stCondLst>
                                  <p:childTnLst>
                                    <p:set>
                                      <p:cBhvr>
                                        <p:cTn id="349" dur="1" fill="hold">
                                          <p:stCondLst>
                                            <p:cond delay="0"/>
                                          </p:stCondLst>
                                        </p:cTn>
                                        <p:tgtEl>
                                          <p:spTgt spid="256">
                                            <p:txEl>
                                              <p:pRg st="328" end="359"/>
                                            </p:txEl>
                                          </p:spTgt>
                                        </p:tgtEl>
                                        <p:attrNameLst>
                                          <p:attrName>style.visibility</p:attrName>
                                        </p:attrNameLst>
                                      </p:cBhvr>
                                      <p:to>
                                        <p:strVal val="visible"/>
                                      </p:to>
                                    </p:set>
                                  </p:childTnLst>
                                </p:cTn>
                              </p:par>
                            </p:childTnLst>
                          </p:cTn>
                        </p:par>
                      </p:childTnLst>
                    </p:cTn>
                  </p:par>
                  <p:par>
                    <p:cTn id="350" fill="hold">
                      <p:stCondLst>
                        <p:cond delay="indefinite"/>
                      </p:stCondLst>
                      <p:childTnLst>
                        <p:par>
                          <p:cTn id="351" fill="hold">
                            <p:stCondLst>
                              <p:cond delay="0"/>
                            </p:stCondLst>
                            <p:childTnLst>
                              <p:par>
                                <p:cTn id="352" nodeType="clickEffect" fill="hold" presetClass="entr" presetID="1">
                                  <p:stCondLst>
                                    <p:cond delay="0"/>
                                  </p:stCondLst>
                                  <p:childTnLst>
                                    <p:set>
                                      <p:cBhvr>
                                        <p:cTn id="353" dur="1" fill="hold">
                                          <p:stCondLst>
                                            <p:cond delay="0"/>
                                          </p:stCondLst>
                                        </p:cTn>
                                        <p:tgtEl>
                                          <p:spTgt spid="256">
                                            <p:txEl>
                                              <p:pRg st="359" end="41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Are We In Over Our Heads?</a:t>
            </a:r>
            <a:endParaRPr b="0" lang="en-US" sz="1800" spc="-1" strike="noStrike">
              <a:solidFill>
                <a:srgbClr val="000000"/>
              </a:solidFill>
              <a:uFill>
                <a:solidFill>
                  <a:srgbClr val="ffffff"/>
                </a:solidFill>
              </a:uFill>
              <a:latin typeface="Arial"/>
            </a:endParaRPr>
          </a:p>
        </p:txBody>
      </p:sp>
      <p:sp>
        <p:nvSpPr>
          <p:cNvPr id="259" name="TextShape 2"/>
          <p:cNvSpPr txBox="1"/>
          <p:nvPr/>
        </p:nvSpPr>
        <p:spPr>
          <a:xfrm>
            <a:off x="457200" y="617400"/>
            <a:ext cx="8229240" cy="4320360"/>
          </a:xfrm>
          <a:prstGeom prst="rect">
            <a:avLst/>
          </a:prstGeom>
          <a:noFill/>
          <a:ln>
            <a:noFill/>
          </a:ln>
        </p:spPr>
        <p:txBody>
          <a:bodyPr/>
          <a:p>
            <a:pPr>
              <a:lnSpc>
                <a:spcPct val="100000"/>
              </a:lnSpc>
            </a:pPr>
            <a:r>
              <a:rPr b="0" i="1" lang="en-US" sz="2000" spc="-1" strike="noStrike">
                <a:solidFill>
                  <a:srgbClr val="000000"/>
                </a:solidFill>
                <a:uFill>
                  <a:solidFill>
                    <a:srgbClr val="ffffff"/>
                  </a:solidFill>
                </a:uFill>
                <a:latin typeface="Arial"/>
              </a:rPr>
              <a:t>Then some Sadducees, </a:t>
            </a:r>
            <a:r>
              <a:rPr b="1" i="1" lang="en-US" sz="2000" spc="-1" strike="noStrike">
                <a:solidFill>
                  <a:srgbClr val="000000"/>
                </a:solidFill>
                <a:uFill>
                  <a:solidFill>
                    <a:srgbClr val="ffffff"/>
                  </a:solidFill>
                </a:uFill>
                <a:latin typeface="Arial"/>
              </a:rPr>
              <a:t>who say </a:t>
            </a:r>
            <a:r>
              <a:rPr b="1" i="1" lang="en-US" sz="2000" spc="-1" strike="noStrike" u="sng">
                <a:solidFill>
                  <a:srgbClr val="000000"/>
                </a:solidFill>
                <a:uFill>
                  <a:solidFill>
                    <a:srgbClr val="ffffff"/>
                  </a:solidFill>
                </a:uFill>
                <a:latin typeface="Arial"/>
              </a:rPr>
              <a:t>there is no resurrection</a:t>
            </a:r>
            <a:r>
              <a:rPr b="0" i="1" lang="en-US" sz="2000" spc="-1" strike="noStrike">
                <a:solidFill>
                  <a:srgbClr val="000000"/>
                </a:solidFill>
                <a:uFill>
                  <a:solidFill>
                    <a:srgbClr val="ffffff"/>
                  </a:solidFill>
                </a:uFill>
                <a:latin typeface="Arial"/>
              </a:rPr>
              <a:t>, came to Him; and they asked Him, saying: “Teacher, Moses wrote to us that if a man's brother dies, and leaves his wife behind, and leaves no children, his brother should take his wife and raise up offspring for his brother. Now there were </a:t>
            </a:r>
            <a:r>
              <a:rPr b="1" i="1" lang="en-US" sz="2000" spc="-1" strike="noStrike">
                <a:solidFill>
                  <a:srgbClr val="000000"/>
                </a:solidFill>
                <a:uFill>
                  <a:solidFill>
                    <a:srgbClr val="ffffff"/>
                  </a:solidFill>
                </a:uFill>
                <a:latin typeface="Arial"/>
              </a:rPr>
              <a:t>seven brothers</a:t>
            </a:r>
            <a:r>
              <a:rPr b="0" i="1" lang="en-US" sz="2000" spc="-1" strike="noStrike">
                <a:solidFill>
                  <a:srgbClr val="000000"/>
                </a:solidFill>
                <a:uFill>
                  <a:solidFill>
                    <a:srgbClr val="ffffff"/>
                  </a:solidFill>
                </a:uFill>
                <a:latin typeface="Arial"/>
              </a:rPr>
              <a:t>. The </a:t>
            </a:r>
            <a:r>
              <a:rPr b="1" i="1" lang="en-US" sz="2000" spc="-1" strike="noStrike">
                <a:solidFill>
                  <a:srgbClr val="000000"/>
                </a:solidFill>
                <a:uFill>
                  <a:solidFill>
                    <a:srgbClr val="ffffff"/>
                  </a:solidFill>
                </a:uFill>
                <a:latin typeface="Arial"/>
              </a:rPr>
              <a:t>first took a wife; and dying</a:t>
            </a:r>
            <a:r>
              <a:rPr b="0" i="1" lang="en-US" sz="2000" spc="-1" strike="noStrike">
                <a:solidFill>
                  <a:srgbClr val="000000"/>
                </a:solidFill>
                <a:uFill>
                  <a:solidFill>
                    <a:srgbClr val="ffffff"/>
                  </a:solidFill>
                </a:uFill>
                <a:latin typeface="Arial"/>
              </a:rPr>
              <a:t>, he left no offspring. And the </a:t>
            </a:r>
            <a:r>
              <a:rPr b="1" i="1" lang="en-US" sz="2000" spc="-1" strike="noStrike">
                <a:solidFill>
                  <a:srgbClr val="000000"/>
                </a:solidFill>
                <a:uFill>
                  <a:solidFill>
                    <a:srgbClr val="ffffff"/>
                  </a:solidFill>
                </a:uFill>
                <a:latin typeface="Arial"/>
              </a:rPr>
              <a:t>second</a:t>
            </a:r>
            <a:r>
              <a:rPr b="0" i="1" lang="en-US" sz="2000" spc="-1" strike="noStrike">
                <a:solidFill>
                  <a:srgbClr val="000000"/>
                </a:solidFill>
                <a:uFill>
                  <a:solidFill>
                    <a:srgbClr val="ffffff"/>
                  </a:solidFill>
                </a:uFill>
                <a:latin typeface="Arial"/>
              </a:rPr>
              <a:t> took her, and </a:t>
            </a:r>
            <a:r>
              <a:rPr b="1" i="1" lang="en-US" sz="2000" spc="-1" strike="noStrike">
                <a:solidFill>
                  <a:srgbClr val="000000"/>
                </a:solidFill>
                <a:uFill>
                  <a:solidFill>
                    <a:srgbClr val="ffffff"/>
                  </a:solidFill>
                </a:uFill>
                <a:latin typeface="Arial"/>
              </a:rPr>
              <a:t>he died</a:t>
            </a:r>
            <a:r>
              <a:rPr b="0" i="1" lang="en-US" sz="2000" spc="-1" strike="noStrike">
                <a:solidFill>
                  <a:srgbClr val="000000"/>
                </a:solidFill>
                <a:uFill>
                  <a:solidFill>
                    <a:srgbClr val="ffffff"/>
                  </a:solidFill>
                </a:uFill>
                <a:latin typeface="Arial"/>
              </a:rPr>
              <a:t>; nor did he leave any offspring. And the </a:t>
            </a:r>
            <a:r>
              <a:rPr b="1" i="1" lang="en-US" sz="2000" spc="-1" strike="noStrike">
                <a:solidFill>
                  <a:srgbClr val="000000"/>
                </a:solidFill>
                <a:uFill>
                  <a:solidFill>
                    <a:srgbClr val="ffffff"/>
                  </a:solidFill>
                </a:uFill>
                <a:latin typeface="Arial"/>
              </a:rPr>
              <a:t>third likewise</a:t>
            </a:r>
            <a:r>
              <a:rPr b="0" i="1" lang="en-US" sz="2000" spc="-1" strike="noStrike">
                <a:solidFill>
                  <a:srgbClr val="000000"/>
                </a:solidFill>
                <a:uFill>
                  <a:solidFill>
                    <a:srgbClr val="ffffff"/>
                  </a:solidFill>
                </a:uFill>
                <a:latin typeface="Arial"/>
              </a:rPr>
              <a:t>. So the </a:t>
            </a:r>
            <a:r>
              <a:rPr b="1" i="1" lang="en-US" sz="2000" spc="-1" strike="noStrike">
                <a:solidFill>
                  <a:srgbClr val="000000"/>
                </a:solidFill>
                <a:uFill>
                  <a:solidFill>
                    <a:srgbClr val="ffffff"/>
                  </a:solidFill>
                </a:uFill>
                <a:latin typeface="Arial"/>
              </a:rPr>
              <a:t>seven had her </a:t>
            </a:r>
            <a:r>
              <a:rPr b="0" i="1" lang="en-US" sz="2000" spc="-1" strike="noStrike">
                <a:solidFill>
                  <a:srgbClr val="000000"/>
                </a:solidFill>
                <a:uFill>
                  <a:solidFill>
                    <a:srgbClr val="ffffff"/>
                  </a:solidFill>
                </a:uFill>
                <a:latin typeface="Arial"/>
              </a:rPr>
              <a:t>and left no offspring. </a:t>
            </a:r>
            <a:r>
              <a:rPr b="1" i="1" lang="en-US" sz="2000" spc="-1" strike="noStrike">
                <a:solidFill>
                  <a:srgbClr val="000000"/>
                </a:solidFill>
                <a:uFill>
                  <a:solidFill>
                    <a:srgbClr val="ffffff"/>
                  </a:solidFill>
                </a:uFill>
                <a:latin typeface="Arial"/>
              </a:rPr>
              <a:t>Last of all the woman died also</a:t>
            </a:r>
            <a:r>
              <a:rPr b="0" i="1" lang="en-US" sz="2000" spc="-1" strike="noStrike">
                <a:solidFill>
                  <a:srgbClr val="000000"/>
                </a:solidFill>
                <a:uFill>
                  <a:solidFill>
                    <a:srgbClr val="ffffff"/>
                  </a:solidFill>
                </a:uFill>
                <a:latin typeface="Arial"/>
              </a:rPr>
              <a:t>. Therefore, in the resurrection, </a:t>
            </a:r>
            <a:r>
              <a:rPr b="1" i="1" lang="en-US" sz="2000" spc="-1" strike="noStrike">
                <a:solidFill>
                  <a:srgbClr val="000000"/>
                </a:solidFill>
                <a:uFill>
                  <a:solidFill>
                    <a:srgbClr val="ffffff"/>
                  </a:solidFill>
                </a:uFill>
                <a:latin typeface="Arial"/>
              </a:rPr>
              <a:t>when they rise, whose wife will she be? For all seven had her as wife</a:t>
            </a:r>
            <a:r>
              <a:rPr b="0" i="1" lang="en-US" sz="2000" spc="-1" strike="noStrike">
                <a:solidFill>
                  <a:srgbClr val="000000"/>
                </a:solidFill>
                <a:uFill>
                  <a:solidFill>
                    <a:srgbClr val="ffffff"/>
                  </a:solidFill>
                </a:uFill>
                <a:latin typeface="Arial"/>
              </a:rPr>
              <a:t>. Jesus answered and said to them, “</a:t>
            </a:r>
            <a:r>
              <a:rPr b="1" i="1" lang="en-US" sz="2000" spc="-1" strike="noStrike">
                <a:solidFill>
                  <a:srgbClr val="000000"/>
                </a:solidFill>
                <a:uFill>
                  <a:solidFill>
                    <a:srgbClr val="ffffff"/>
                  </a:solidFill>
                </a:uFill>
                <a:latin typeface="Arial"/>
              </a:rPr>
              <a:t>Are you not therefore mistaken, because you </a:t>
            </a:r>
            <a:r>
              <a:rPr b="1" i="1" lang="en-US" sz="2000" spc="-1" strike="noStrike" u="sng">
                <a:solidFill>
                  <a:srgbClr val="000000"/>
                </a:solidFill>
                <a:uFill>
                  <a:solidFill>
                    <a:srgbClr val="ffffff"/>
                  </a:solidFill>
                </a:uFill>
                <a:latin typeface="Arial"/>
              </a:rPr>
              <a:t>do not know</a:t>
            </a:r>
            <a:r>
              <a:rPr b="1" i="1" lang="en-US" sz="2000" spc="-1" strike="noStrike">
                <a:solidFill>
                  <a:srgbClr val="000000"/>
                </a:solidFill>
                <a:uFill>
                  <a:solidFill>
                    <a:srgbClr val="ffffff"/>
                  </a:solidFill>
                </a:uFill>
                <a:latin typeface="Arial"/>
              </a:rPr>
              <a:t> </a:t>
            </a:r>
            <a:r>
              <a:rPr b="1" i="1" lang="en-US" sz="2000" spc="-1" strike="noStrike" baseline="30000">
                <a:solidFill>
                  <a:srgbClr val="d1282e"/>
                </a:solidFill>
                <a:uFill>
                  <a:solidFill>
                    <a:srgbClr val="ffffff"/>
                  </a:solidFill>
                </a:uFill>
                <a:latin typeface="Arial"/>
              </a:rPr>
              <a:t>1</a:t>
            </a:r>
            <a:r>
              <a:rPr b="1" i="1" lang="en-US" sz="2000" spc="-1" strike="noStrike">
                <a:solidFill>
                  <a:srgbClr val="000000"/>
                </a:solidFill>
                <a:uFill>
                  <a:solidFill>
                    <a:srgbClr val="ffffff"/>
                  </a:solidFill>
                </a:uFill>
                <a:latin typeface="Arial"/>
              </a:rPr>
              <a:t>the Scriptures nor </a:t>
            </a:r>
            <a:r>
              <a:rPr b="1" i="1" lang="en-US" sz="2000" spc="-1" strike="noStrike" baseline="30000">
                <a:solidFill>
                  <a:srgbClr val="d1282e"/>
                </a:solidFill>
                <a:uFill>
                  <a:solidFill>
                    <a:srgbClr val="ffffff"/>
                  </a:solidFill>
                </a:uFill>
                <a:latin typeface="Arial"/>
              </a:rPr>
              <a:t>2</a:t>
            </a:r>
            <a:r>
              <a:rPr b="1" i="1" lang="en-US" sz="2000" spc="-1" strike="noStrike">
                <a:solidFill>
                  <a:srgbClr val="000000"/>
                </a:solidFill>
                <a:uFill>
                  <a:solidFill>
                    <a:srgbClr val="ffffff"/>
                  </a:solidFill>
                </a:uFill>
                <a:latin typeface="Arial"/>
              </a:rPr>
              <a:t>the </a:t>
            </a:r>
            <a:r>
              <a:rPr b="1" i="1" lang="en-US" sz="2000" spc="-1" strike="noStrike" u="sng">
                <a:solidFill>
                  <a:srgbClr val="000000"/>
                </a:solidFill>
                <a:uFill>
                  <a:solidFill>
                    <a:srgbClr val="ffffff"/>
                  </a:solidFill>
                </a:uFill>
                <a:latin typeface="Arial"/>
              </a:rPr>
              <a:t>power of God</a:t>
            </a:r>
            <a:r>
              <a:rPr b="0" i="1" lang="en-US" sz="2000" spc="-1" strike="noStrike">
                <a:solidFill>
                  <a:srgbClr val="000000"/>
                </a:solidFill>
                <a:uFill>
                  <a:solidFill>
                    <a:srgbClr val="ffffff"/>
                  </a:solidFill>
                </a:uFill>
                <a:latin typeface="Arial"/>
              </a:rPr>
              <a:t>? … He is not the God of the dead, but the God of the living. </a:t>
            </a:r>
            <a:r>
              <a:rPr b="1" i="1" lang="en-US" sz="2000" spc="-1" strike="noStrike">
                <a:solidFill>
                  <a:srgbClr val="000000"/>
                </a:solidFill>
                <a:uFill>
                  <a:solidFill>
                    <a:srgbClr val="ffffff"/>
                  </a:solidFill>
                </a:uFill>
                <a:latin typeface="Arial"/>
              </a:rPr>
              <a:t>You are therefore </a:t>
            </a:r>
            <a:r>
              <a:rPr b="1" i="1" lang="en-US" sz="2000" spc="-1" strike="noStrike" u="sng">
                <a:solidFill>
                  <a:srgbClr val="000000"/>
                </a:solidFill>
                <a:uFill>
                  <a:solidFill>
                    <a:srgbClr val="ffffff"/>
                  </a:solidFill>
                </a:uFill>
                <a:latin typeface="Arial"/>
              </a:rPr>
              <a:t>greatly</a:t>
            </a:r>
            <a:r>
              <a:rPr b="1" i="1" lang="en-US" sz="2000" spc="-1" strike="noStrike">
                <a:solidFill>
                  <a:srgbClr val="000000"/>
                </a:solidFill>
                <a:uFill>
                  <a:solidFill>
                    <a:srgbClr val="ffffff"/>
                  </a:solidFill>
                </a:uFill>
                <a:latin typeface="Arial"/>
              </a:rPr>
              <a:t> mistaken</a:t>
            </a:r>
            <a:r>
              <a:rPr b="0" i="1" lang="en-US" sz="2000" spc="-1" strike="noStrike">
                <a:solidFill>
                  <a:srgbClr val="000000"/>
                </a:solidFill>
                <a:uFill>
                  <a:solidFill>
                    <a:srgbClr val="ffffff"/>
                  </a:solidFill>
                </a:uFill>
                <a:latin typeface="Arial"/>
              </a:rPr>
              <a:t>.” </a:t>
            </a:r>
            <a:r>
              <a:rPr b="0" lang="en-US" sz="2000" spc="-1" strike="noStrike">
                <a:solidFill>
                  <a:srgbClr val="000000"/>
                </a:solidFill>
                <a:uFill>
                  <a:solidFill>
                    <a:srgbClr val="ffffff"/>
                  </a:solidFill>
                </a:uFill>
                <a:latin typeface="Arial"/>
              </a:rPr>
              <a:t>(</a:t>
            </a:r>
            <a:r>
              <a:rPr b="1" lang="en-US" sz="2000" spc="-1" strike="noStrike">
                <a:solidFill>
                  <a:srgbClr val="d1282e"/>
                </a:solidFill>
                <a:uFill>
                  <a:solidFill>
                    <a:srgbClr val="ffffff"/>
                  </a:solidFill>
                </a:uFill>
                <a:latin typeface="Arial"/>
              </a:rPr>
              <a:t>Mark 12:18-27</a:t>
            </a:r>
            <a:r>
              <a:rPr b="0" lang="en-US" sz="20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See also: </a:t>
            </a:r>
            <a:r>
              <a:rPr b="1" lang="en-US" sz="2000" spc="-1" strike="noStrike">
                <a:solidFill>
                  <a:srgbClr val="d1282e"/>
                </a:solidFill>
                <a:uFill>
                  <a:solidFill>
                    <a:srgbClr val="ffffff"/>
                  </a:solidFill>
                </a:uFill>
                <a:latin typeface="Arial"/>
              </a:rPr>
              <a:t>De. 29:29; Ps. 131:1; 147:5; Job 42:1-5; Rm. 12:3; Is. 5:21</a:t>
            </a:r>
            <a:endParaRPr b="1" lang="en-US" sz="2000" spc="-1" strike="noStrike">
              <a:solidFill>
                <a:srgbClr val="000000"/>
              </a:solidFill>
              <a:uFill>
                <a:solidFill>
                  <a:srgbClr val="ffffff"/>
                </a:solidFill>
              </a:uFill>
              <a:latin typeface="Arial"/>
            </a:endParaRPr>
          </a:p>
        </p:txBody>
      </p:sp>
      <p:sp>
        <p:nvSpPr>
          <p:cNvPr id="260" name="TextShape 3"/>
          <p:cNvSpPr txBox="1"/>
          <p:nvPr/>
        </p:nvSpPr>
        <p:spPr>
          <a:xfrm rot="16200000">
            <a:off x="8391600" y="4368600"/>
            <a:ext cx="986400" cy="364680"/>
          </a:xfrm>
          <a:prstGeom prst="rect">
            <a:avLst/>
          </a:prstGeom>
          <a:noFill/>
          <a:ln>
            <a:noFill/>
          </a:ln>
        </p:spPr>
        <p:txBody>
          <a:bodyPr anchor="ctr"/>
          <a:p>
            <a:pPr>
              <a:lnSpc>
                <a:spcPct val="100000"/>
              </a:lnSpc>
            </a:pPr>
            <a:fld id="{270A76C0-B33E-4E5B-AB3B-E295ADD13C07}"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354" dur="indefinite" restart="never" nodeType="tmRoot">
          <p:childTnLst>
            <p:seq>
              <p:cTn id="355" dur="indefinite" nodeType="mainSeq">
                <p:childTnLst>
                  <p:par>
                    <p:cTn id="356" fill="hold">
                      <p:stCondLst>
                        <p:cond delay="indefinite"/>
                      </p:stCondLst>
                      <p:childTnLst>
                        <p:par>
                          <p:cTn id="357" fill="hold">
                            <p:stCondLst>
                              <p:cond delay="0"/>
                            </p:stCondLst>
                            <p:childTnLst>
                              <p:par>
                                <p:cTn id="358" nodeType="clickEffect" fill="hold" presetClass="entr" presetID="1">
                                  <p:stCondLst>
                                    <p:cond delay="0"/>
                                  </p:stCondLst>
                                  <p:childTnLst>
                                    <p:set>
                                      <p:cBhvr>
                                        <p:cTn id="359" dur="1" fill="hold">
                                          <p:stCondLst>
                                            <p:cond delay="0"/>
                                          </p:stCondLst>
                                        </p:cTn>
                                        <p:tgtEl>
                                          <p:spTgt spid="259">
                                            <p:txEl>
                                              <p:pRg st="882" end="95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Foreknowledge vs. Free-will?</a:t>
            </a:r>
            <a:endParaRPr b="0" lang="en-US" sz="1800" spc="-1" strike="noStrike">
              <a:solidFill>
                <a:srgbClr val="000000"/>
              </a:solidFill>
              <a:uFill>
                <a:solidFill>
                  <a:srgbClr val="ffffff"/>
                </a:solidFill>
              </a:uFill>
              <a:latin typeface="Arial"/>
            </a:endParaRPr>
          </a:p>
        </p:txBody>
      </p:sp>
      <p:sp>
        <p:nvSpPr>
          <p:cNvPr id="262"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arabicPeriod" startAt="7"/>
            </a:pPr>
            <a:r>
              <a:rPr b="1" i="1" lang="en-US" sz="2400" spc="-1" strike="noStrike">
                <a:solidFill>
                  <a:srgbClr val="000000"/>
                </a:solidFill>
                <a:uFill>
                  <a:solidFill>
                    <a:srgbClr val="ffffff"/>
                  </a:solidFill>
                </a:uFill>
                <a:latin typeface="Arial"/>
              </a:rPr>
              <a:t>Bonus:</a:t>
            </a:r>
            <a:r>
              <a:rPr b="0" lang="en-US" sz="2400" spc="-1" strike="noStrike">
                <a:solidFill>
                  <a:srgbClr val="000000"/>
                </a:solidFill>
                <a:uFill>
                  <a:solidFill>
                    <a:srgbClr val="ffffff"/>
                  </a:solidFill>
                </a:uFill>
                <a:latin typeface="Arial"/>
              </a:rPr>
              <a:t>  “Do you believe God is </a:t>
            </a:r>
            <a:r>
              <a:rPr b="1" i="1" lang="en-US" sz="2400" spc="-1" strike="noStrike">
                <a:solidFill>
                  <a:srgbClr val="000000"/>
                </a:solidFill>
                <a:uFill>
                  <a:solidFill>
                    <a:srgbClr val="ffffff"/>
                  </a:solidFill>
                </a:uFill>
                <a:latin typeface="Arial"/>
              </a:rPr>
              <a:t>omniscient</a:t>
            </a:r>
            <a:r>
              <a:rPr b="0" lang="en-US" sz="2400" spc="-1" strike="noStrike">
                <a:solidFill>
                  <a:srgbClr val="000000"/>
                </a:solidFill>
                <a:uFill>
                  <a:solidFill>
                    <a:srgbClr val="ffffff"/>
                  </a:solidFill>
                </a:uFill>
                <a:latin typeface="Arial"/>
              </a:rPr>
              <a:t>, that He knows everything?  If so, would He not </a:t>
            </a:r>
            <a:r>
              <a:rPr b="1" i="1" lang="en-US" sz="2400" spc="-1" strike="noStrike">
                <a:solidFill>
                  <a:srgbClr val="000000"/>
                </a:solidFill>
                <a:uFill>
                  <a:solidFill>
                    <a:srgbClr val="ffffff"/>
                  </a:solidFill>
                </a:uFill>
                <a:latin typeface="Arial"/>
              </a:rPr>
              <a:t>know</a:t>
            </a:r>
            <a:r>
              <a:rPr b="0" lang="en-US" sz="2400" spc="-1" strike="noStrike">
                <a:solidFill>
                  <a:srgbClr val="000000"/>
                </a:solidFill>
                <a:uFill>
                  <a:solidFill>
                    <a:srgbClr val="ffffff"/>
                  </a:solidFill>
                </a:uFill>
                <a:latin typeface="Arial"/>
              </a:rPr>
              <a:t> your sins even </a:t>
            </a:r>
            <a:r>
              <a:rPr b="1" i="1" lang="en-US" sz="2400" spc="-1" strike="noStrike">
                <a:solidFill>
                  <a:srgbClr val="000000"/>
                </a:solidFill>
                <a:uFill>
                  <a:solidFill>
                    <a:srgbClr val="ffffff"/>
                  </a:solidFill>
                </a:uFill>
                <a:latin typeface="Arial"/>
              </a:rPr>
              <a:t>before</a:t>
            </a:r>
            <a:r>
              <a:rPr b="0" lang="en-US" sz="2400" spc="-1" strike="noStrike">
                <a:solidFill>
                  <a:srgbClr val="000000"/>
                </a:solidFill>
                <a:uFill>
                  <a:solidFill>
                    <a:srgbClr val="ffffff"/>
                  </a:solidFill>
                </a:uFill>
                <a:latin typeface="Arial"/>
              </a:rPr>
              <a:t> you commit them?  Therefore, do you not </a:t>
            </a:r>
            <a:r>
              <a:rPr b="1" i="1" lang="en-US" sz="2400" spc="-1" strike="noStrike">
                <a:solidFill>
                  <a:srgbClr val="000000"/>
                </a:solidFill>
                <a:uFill>
                  <a:solidFill>
                    <a:srgbClr val="ffffff"/>
                  </a:solidFill>
                </a:uFill>
                <a:latin typeface="Arial"/>
              </a:rPr>
              <a:t>have</a:t>
            </a:r>
            <a:r>
              <a:rPr b="0" lang="en-US" sz="2400" spc="-1" strike="noStrike">
                <a:solidFill>
                  <a:srgbClr val="000000"/>
                </a:solidFill>
                <a:uFill>
                  <a:solidFill>
                    <a:srgbClr val="ffffff"/>
                  </a:solidFill>
                </a:uFill>
                <a:latin typeface="Arial"/>
              </a:rPr>
              <a:t> to sin; otherwise, would not God be wrong?  Does not God’s </a:t>
            </a:r>
            <a:r>
              <a:rPr b="1" i="1" lang="en-US" sz="2400" spc="-1" strike="noStrike">
                <a:solidFill>
                  <a:srgbClr val="000000"/>
                </a:solidFill>
                <a:uFill>
                  <a:solidFill>
                    <a:srgbClr val="ffffff"/>
                  </a:solidFill>
                </a:uFill>
                <a:latin typeface="Arial"/>
              </a:rPr>
              <a:t>foreknowledge</a:t>
            </a:r>
            <a:r>
              <a:rPr b="0" lang="en-US" sz="2400" spc="-1" strike="noStrike">
                <a:solidFill>
                  <a:srgbClr val="000000"/>
                </a:solidFill>
                <a:uFill>
                  <a:solidFill>
                    <a:srgbClr val="ffffff"/>
                  </a:solidFill>
                </a:uFill>
                <a:latin typeface="Arial"/>
              </a:rPr>
              <a:t> of your sins </a:t>
            </a:r>
            <a:r>
              <a:rPr b="1" i="1" lang="en-US" sz="2400" spc="-1" strike="noStrike">
                <a:solidFill>
                  <a:srgbClr val="000000"/>
                </a:solidFill>
                <a:uFill>
                  <a:solidFill>
                    <a:srgbClr val="ffffff"/>
                  </a:solidFill>
                </a:uFill>
                <a:latin typeface="Arial"/>
              </a:rPr>
              <a:t>predestine</a:t>
            </a:r>
            <a:r>
              <a:rPr b="0" lang="en-US" sz="2400" spc="-1" strike="noStrike">
                <a:solidFill>
                  <a:srgbClr val="000000"/>
                </a:solidFill>
                <a:uFill>
                  <a:solidFill>
                    <a:srgbClr val="ffffff"/>
                  </a:solidFill>
                </a:uFill>
                <a:latin typeface="Arial"/>
              </a:rPr>
              <a:t> you to sin?”</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400" spc="-1" strike="noStrike">
                <a:solidFill>
                  <a:srgbClr val="d1282e"/>
                </a:solidFill>
                <a:uFill>
                  <a:solidFill>
                    <a:srgbClr val="ffffff"/>
                  </a:solidFill>
                </a:uFill>
                <a:latin typeface="Arial"/>
              </a:rPr>
              <a:t>Philosophical Question </a:t>
            </a:r>
            <a:r>
              <a:rPr b="0" lang="en-US" sz="2400" spc="-1" strike="noStrike">
                <a:solidFill>
                  <a:srgbClr val="000000"/>
                </a:solidFill>
                <a:uFill>
                  <a:solidFill>
                    <a:srgbClr val="ffffff"/>
                  </a:solidFill>
                </a:uFill>
                <a:latin typeface="Arial"/>
              </a:rPr>
              <a:t>– Not entirely Biblically based.</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lphaUcPeriod"/>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Bible says it, so I believe it.”</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400" spc="-1" strike="noStrike">
                <a:solidFill>
                  <a:srgbClr val="d1282e"/>
                </a:solidFill>
                <a:uFill>
                  <a:solidFill>
                    <a:srgbClr val="ffffff"/>
                  </a:solidFill>
                </a:uFill>
                <a:latin typeface="Arial"/>
              </a:rPr>
              <a:t>Appeal to Ignorance </a:t>
            </a:r>
            <a:r>
              <a:rPr b="0" lang="en-US" sz="2400" spc="-1" strike="noStrike">
                <a:solidFill>
                  <a:srgbClr val="000000"/>
                </a:solidFill>
                <a:uFill>
                  <a:solidFill>
                    <a:srgbClr val="ffffff"/>
                  </a:solidFill>
                </a:uFill>
                <a:latin typeface="Arial"/>
              </a:rPr>
              <a:t>– Am I required to understand?</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lphaUcPeriod" startAt="2"/>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God chooses </a:t>
            </a:r>
            <a:r>
              <a:rPr b="1" i="1" lang="en-US" sz="2400" spc="-1" strike="noStrike">
                <a:solidFill>
                  <a:srgbClr val="000000"/>
                </a:solidFill>
                <a:uFill>
                  <a:solidFill>
                    <a:srgbClr val="ffffff"/>
                  </a:solidFill>
                </a:uFill>
                <a:latin typeface="Arial"/>
              </a:rPr>
              <a:t>not</a:t>
            </a:r>
            <a:r>
              <a:rPr b="0" lang="en-US" sz="2400" spc="-1" strike="noStrike">
                <a:solidFill>
                  <a:srgbClr val="000000"/>
                </a:solidFill>
                <a:uFill>
                  <a:solidFill>
                    <a:srgbClr val="ffffff"/>
                  </a:solidFill>
                </a:uFill>
                <a:latin typeface="Arial"/>
              </a:rPr>
              <a:t> to know some things, like my sins.”</a:t>
            </a:r>
            <a:endParaRPr b="1" lang="en-US" sz="2000" spc="-1" strike="noStrike">
              <a:solidFill>
                <a:srgbClr val="000000"/>
              </a:solidFill>
              <a:uFill>
                <a:solidFill>
                  <a:srgbClr val="ffffff"/>
                </a:solidFill>
              </a:uFill>
              <a:latin typeface="Arial"/>
            </a:endParaRPr>
          </a:p>
        </p:txBody>
      </p:sp>
      <p:sp>
        <p:nvSpPr>
          <p:cNvPr id="263" name="TextShape 3"/>
          <p:cNvSpPr txBox="1"/>
          <p:nvPr/>
        </p:nvSpPr>
        <p:spPr>
          <a:xfrm rot="16200000">
            <a:off x="8391600" y="4368600"/>
            <a:ext cx="986400" cy="364680"/>
          </a:xfrm>
          <a:prstGeom prst="rect">
            <a:avLst/>
          </a:prstGeom>
          <a:noFill/>
          <a:ln>
            <a:noFill/>
          </a:ln>
        </p:spPr>
        <p:txBody>
          <a:bodyPr anchor="ctr"/>
          <a:p>
            <a:pPr>
              <a:lnSpc>
                <a:spcPct val="100000"/>
              </a:lnSpc>
            </a:pPr>
            <a:fld id="{5D89F0C0-1F58-45FF-A683-6218426D9702}"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360" dur="indefinite" restart="never" nodeType="tmRoot">
          <p:childTnLst>
            <p:seq>
              <p:cTn id="361" nodeType="mainSeq"/>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But, God Does Know</a:t>
            </a:r>
            <a:endParaRPr b="0" lang="en-US" sz="1800" spc="-1" strike="noStrike">
              <a:solidFill>
                <a:srgbClr val="000000"/>
              </a:solidFill>
              <a:uFill>
                <a:solidFill>
                  <a:srgbClr val="ffffff"/>
                </a:solidFill>
              </a:uFill>
              <a:latin typeface="Arial"/>
            </a:endParaRPr>
          </a:p>
        </p:txBody>
      </p:sp>
      <p:sp>
        <p:nvSpPr>
          <p:cNvPr id="265"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O LORD, </a:t>
            </a:r>
            <a:r>
              <a:rPr b="1" i="1" lang="en-US" sz="2400" spc="-1" strike="noStrike">
                <a:solidFill>
                  <a:srgbClr val="000000"/>
                </a:solidFill>
                <a:uFill>
                  <a:solidFill>
                    <a:srgbClr val="ffffff"/>
                  </a:solidFill>
                </a:uFill>
                <a:latin typeface="Arial"/>
              </a:rPr>
              <a:t>You have searched me and known me</a:t>
            </a:r>
            <a:r>
              <a:rPr b="0" i="1" lang="en-US" sz="2400" spc="-1" strike="noStrike">
                <a:solidFill>
                  <a:srgbClr val="000000"/>
                </a:solidFill>
                <a:uFill>
                  <a:solidFill>
                    <a:srgbClr val="ffffff"/>
                  </a:solidFill>
                </a:uFill>
                <a:latin typeface="Arial"/>
              </a:rPr>
              <a:t>. You know my sitting down and my rising up; You </a:t>
            </a:r>
            <a:r>
              <a:rPr b="1" i="1" lang="en-US" sz="2400" spc="-1" strike="noStrike">
                <a:solidFill>
                  <a:srgbClr val="000000"/>
                </a:solidFill>
                <a:uFill>
                  <a:solidFill>
                    <a:srgbClr val="ffffff"/>
                  </a:solidFill>
                </a:uFill>
                <a:latin typeface="Arial"/>
              </a:rPr>
              <a:t>understand my thought afar off</a:t>
            </a:r>
            <a:r>
              <a:rPr b="0" i="1" lang="en-US" sz="2400" spc="-1" strike="noStrike">
                <a:solidFill>
                  <a:srgbClr val="000000"/>
                </a:solidFill>
                <a:uFill>
                  <a:solidFill>
                    <a:srgbClr val="ffffff"/>
                  </a:solidFill>
                </a:uFill>
                <a:latin typeface="Arial"/>
              </a:rPr>
              <a:t>.  You comprehend my path and my lying down, And are </a:t>
            </a:r>
            <a:r>
              <a:rPr b="1" i="1" lang="en-US" sz="2400" spc="-1" strike="noStrike">
                <a:solidFill>
                  <a:srgbClr val="000000"/>
                </a:solidFill>
                <a:uFill>
                  <a:solidFill>
                    <a:srgbClr val="ffffff"/>
                  </a:solidFill>
                </a:uFill>
                <a:latin typeface="Arial"/>
              </a:rPr>
              <a:t>acquainted with all my ways</a:t>
            </a:r>
            <a:r>
              <a:rPr b="0" i="1" lang="en-US" sz="2400" spc="-1" strike="noStrike">
                <a:solidFill>
                  <a:srgbClr val="000000"/>
                </a:solidFill>
                <a:uFill>
                  <a:solidFill>
                    <a:srgbClr val="ffffff"/>
                  </a:solidFill>
                </a:uFill>
                <a:latin typeface="Arial"/>
              </a:rPr>
              <a:t>.  For there is </a:t>
            </a:r>
            <a:r>
              <a:rPr b="1" i="1" lang="en-US" sz="2400" spc="-1" strike="noStrike">
                <a:solidFill>
                  <a:srgbClr val="000000"/>
                </a:solidFill>
                <a:uFill>
                  <a:solidFill>
                    <a:srgbClr val="ffffff"/>
                  </a:solidFill>
                </a:uFill>
                <a:latin typeface="Arial"/>
              </a:rPr>
              <a:t>not a word on my tongue, But behold, O LORD, You know it altogether</a:t>
            </a:r>
            <a:r>
              <a:rPr b="0" i="1" lang="en-US" sz="2400" spc="-1" strike="noStrike">
                <a:solidFill>
                  <a:srgbClr val="000000"/>
                </a:solidFill>
                <a:uFill>
                  <a:solidFill>
                    <a:srgbClr val="ffffff"/>
                  </a:solidFill>
                </a:uFill>
                <a:latin typeface="Arial"/>
              </a:rPr>
              <a:t>.  You have hedged me behind and before, And laid Your hand upon me.  </a:t>
            </a:r>
            <a:r>
              <a:rPr b="1" i="1" lang="en-US" sz="2400" spc="-1" strike="noStrike">
                <a:solidFill>
                  <a:srgbClr val="000000"/>
                </a:solidFill>
                <a:uFill>
                  <a:solidFill>
                    <a:srgbClr val="ffffff"/>
                  </a:solidFill>
                </a:uFill>
                <a:latin typeface="Arial"/>
              </a:rPr>
              <a:t>Such knowledge is </a:t>
            </a:r>
            <a:r>
              <a:rPr b="1" i="1" lang="en-US" sz="2400" spc="-1" strike="noStrike" u="sng">
                <a:solidFill>
                  <a:srgbClr val="000000"/>
                </a:solidFill>
                <a:uFill>
                  <a:solidFill>
                    <a:srgbClr val="ffffff"/>
                  </a:solidFill>
                </a:uFill>
                <a:latin typeface="Arial"/>
              </a:rPr>
              <a:t>too wonderful for me</a:t>
            </a:r>
            <a:r>
              <a:rPr b="1" i="1" lang="en-US" sz="2400" spc="-1" strike="noStrike">
                <a:solidFill>
                  <a:srgbClr val="000000"/>
                </a:solidFill>
                <a:uFill>
                  <a:solidFill>
                    <a:srgbClr val="ffffff"/>
                  </a:solidFill>
                </a:uFill>
                <a:latin typeface="Arial"/>
              </a:rPr>
              <a:t>; It is high, </a:t>
            </a:r>
            <a:r>
              <a:rPr b="1" i="1" lang="en-US" sz="2400" spc="-1" strike="noStrike" u="sng">
                <a:solidFill>
                  <a:srgbClr val="000000"/>
                </a:solidFill>
                <a:uFill>
                  <a:solidFill>
                    <a:srgbClr val="ffffff"/>
                  </a:solidFill>
                </a:uFill>
                <a:latin typeface="Arial"/>
              </a:rPr>
              <a:t>I cannot attain it</a:t>
            </a:r>
            <a:r>
              <a:rPr b="0" i="1" lang="en-US" sz="2400" spc="-1" strike="noStrike">
                <a:solidFill>
                  <a:srgbClr val="000000"/>
                </a:solidFill>
                <a:uFill>
                  <a:solidFill>
                    <a:srgbClr val="ffffff"/>
                  </a:solidFill>
                </a:uFill>
                <a:latin typeface="Arial"/>
              </a:rPr>
              <a:t>. … Your eyes saw my substance, being yet unformed. And </a:t>
            </a:r>
            <a:r>
              <a:rPr b="1" i="1" lang="en-US" sz="2400" spc="-1" strike="noStrike">
                <a:solidFill>
                  <a:srgbClr val="000000"/>
                </a:solidFill>
                <a:uFill>
                  <a:solidFill>
                    <a:srgbClr val="ffffff"/>
                  </a:solidFill>
                </a:uFill>
                <a:latin typeface="Arial"/>
              </a:rPr>
              <a:t>in </a:t>
            </a:r>
            <a:r>
              <a:rPr b="1" i="1" lang="en-US" sz="2400" spc="-1" strike="noStrike" u="sng">
                <a:solidFill>
                  <a:srgbClr val="000000"/>
                </a:solidFill>
                <a:uFill>
                  <a:solidFill>
                    <a:srgbClr val="ffffff"/>
                  </a:solidFill>
                </a:uFill>
                <a:latin typeface="Arial"/>
              </a:rPr>
              <a:t>Your book</a:t>
            </a:r>
            <a:r>
              <a:rPr b="1" i="1" lang="en-US" sz="2400" spc="-1" strike="noStrike">
                <a:solidFill>
                  <a:srgbClr val="000000"/>
                </a:solidFill>
                <a:uFill>
                  <a:solidFill>
                    <a:srgbClr val="ffffff"/>
                  </a:solidFill>
                </a:uFill>
                <a:latin typeface="Arial"/>
              </a:rPr>
              <a:t> they </a:t>
            </a:r>
            <a:r>
              <a:rPr b="1" i="1" lang="en-US" sz="2400" spc="-1" strike="noStrike" u="sng">
                <a:solidFill>
                  <a:srgbClr val="000000"/>
                </a:solidFill>
                <a:uFill>
                  <a:solidFill>
                    <a:srgbClr val="ffffff"/>
                  </a:solidFill>
                </a:uFill>
                <a:latin typeface="Arial"/>
              </a:rPr>
              <a:t>all were written</a:t>
            </a:r>
            <a:r>
              <a:rPr b="1" i="1" lang="en-US" sz="2400" spc="-1" strike="noStrike">
                <a:solidFill>
                  <a:srgbClr val="000000"/>
                </a:solidFill>
                <a:uFill>
                  <a:solidFill>
                    <a:srgbClr val="ffffff"/>
                  </a:solidFill>
                </a:uFill>
                <a:latin typeface="Arial"/>
              </a:rPr>
              <a:t>, The days fashioned for me, </a:t>
            </a:r>
            <a:r>
              <a:rPr b="1" i="1" lang="en-US" sz="2400" spc="-1" strike="noStrike" u="sng">
                <a:solidFill>
                  <a:srgbClr val="000000"/>
                </a:solidFill>
                <a:uFill>
                  <a:solidFill>
                    <a:srgbClr val="ffffff"/>
                  </a:solidFill>
                </a:uFill>
                <a:latin typeface="Arial"/>
              </a:rPr>
              <a:t>When as yet there were none of them</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Psalm 139:1-16</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266" name="TextShape 3"/>
          <p:cNvSpPr txBox="1"/>
          <p:nvPr/>
        </p:nvSpPr>
        <p:spPr>
          <a:xfrm rot="16200000">
            <a:off x="8391600" y="4368600"/>
            <a:ext cx="986400" cy="364680"/>
          </a:xfrm>
          <a:prstGeom prst="rect">
            <a:avLst/>
          </a:prstGeom>
          <a:noFill/>
          <a:ln>
            <a:noFill/>
          </a:ln>
        </p:spPr>
        <p:txBody>
          <a:bodyPr anchor="ctr"/>
          <a:p>
            <a:pPr>
              <a:lnSpc>
                <a:spcPct val="100000"/>
              </a:lnSpc>
            </a:pPr>
            <a:fld id="{86454E1D-A2A5-4F8C-A444-55A734143FEA}"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362" dur="indefinite" restart="never" nodeType="tmRoot">
          <p:childTnLst>
            <p:seq>
              <p:cTn id="363"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But, God Does Know – Even Sins</a:t>
            </a:r>
            <a:endParaRPr b="0" lang="en-US" sz="1800" spc="-1" strike="noStrike">
              <a:solidFill>
                <a:srgbClr val="000000"/>
              </a:solidFill>
              <a:uFill>
                <a:solidFill>
                  <a:srgbClr val="ffffff"/>
                </a:solidFill>
              </a:uFill>
              <a:latin typeface="Arial"/>
            </a:endParaRPr>
          </a:p>
        </p:txBody>
      </p:sp>
      <p:sp>
        <p:nvSpPr>
          <p:cNvPr id="268"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Then he </a:t>
            </a:r>
            <a:r>
              <a:rPr b="1" i="1" lang="en-US" sz="2400" spc="-1" strike="noStrike">
                <a:solidFill>
                  <a:srgbClr val="000000"/>
                </a:solidFill>
                <a:uFill>
                  <a:solidFill>
                    <a:srgbClr val="ffffff"/>
                  </a:solidFill>
                </a:uFill>
                <a:latin typeface="Arial"/>
              </a:rPr>
              <a:t>began to curse and swear</a:t>
            </a:r>
            <a:r>
              <a:rPr b="0" i="1" lang="en-US" sz="2400" spc="-1" strike="noStrike">
                <a:solidFill>
                  <a:srgbClr val="000000"/>
                </a:solidFill>
                <a:uFill>
                  <a:solidFill>
                    <a:srgbClr val="ffffff"/>
                  </a:solidFill>
                </a:uFill>
                <a:latin typeface="Arial"/>
              </a:rPr>
              <a:t>, saying, “</a:t>
            </a:r>
            <a:r>
              <a:rPr b="1" i="1" lang="en-US" sz="2400" spc="-1" strike="noStrike">
                <a:solidFill>
                  <a:srgbClr val="000000"/>
                </a:solidFill>
                <a:uFill>
                  <a:solidFill>
                    <a:srgbClr val="ffffff"/>
                  </a:solidFill>
                </a:uFill>
                <a:latin typeface="Arial"/>
              </a:rPr>
              <a:t>I do not know the Man</a:t>
            </a:r>
            <a:r>
              <a:rPr b="0" i="1" lang="en-US" sz="2400" spc="-1" strike="noStrike">
                <a:solidFill>
                  <a:srgbClr val="000000"/>
                </a:solidFill>
                <a:uFill>
                  <a:solidFill>
                    <a:srgbClr val="ffffff"/>
                  </a:solidFill>
                </a:uFill>
                <a:latin typeface="Arial"/>
              </a:rPr>
              <a:t>!” Immediately a rooster crowed.  And </a:t>
            </a:r>
            <a:r>
              <a:rPr b="1" i="1" lang="en-US" sz="2400" spc="-1" strike="noStrike">
                <a:solidFill>
                  <a:srgbClr val="000000"/>
                </a:solidFill>
                <a:uFill>
                  <a:solidFill>
                    <a:srgbClr val="ffffff"/>
                  </a:solidFill>
                </a:uFill>
                <a:latin typeface="Arial"/>
              </a:rPr>
              <a:t>Peter remembered the word of Jesus</a:t>
            </a:r>
            <a:r>
              <a:rPr b="0" i="1" lang="en-US" sz="2400" spc="-1" strike="noStrike">
                <a:solidFill>
                  <a:srgbClr val="000000"/>
                </a:solidFill>
                <a:uFill>
                  <a:solidFill>
                    <a:srgbClr val="ffffff"/>
                  </a:solidFill>
                </a:uFill>
                <a:latin typeface="Arial"/>
              </a:rPr>
              <a:t> who had said to him, “Before the rooster crows, </a:t>
            </a:r>
            <a:r>
              <a:rPr b="1" i="1" lang="en-US" sz="2400" spc="-1" strike="noStrike">
                <a:solidFill>
                  <a:srgbClr val="000000"/>
                </a:solidFill>
                <a:uFill>
                  <a:solidFill>
                    <a:srgbClr val="ffffff"/>
                  </a:solidFill>
                </a:uFill>
                <a:latin typeface="Arial"/>
              </a:rPr>
              <a:t>you </a:t>
            </a:r>
            <a:r>
              <a:rPr b="1" i="1" lang="en-US" sz="2400" spc="-1" strike="noStrike" u="sng">
                <a:solidFill>
                  <a:srgbClr val="000000"/>
                </a:solidFill>
                <a:uFill>
                  <a:solidFill>
                    <a:srgbClr val="ffffff"/>
                  </a:solidFill>
                </a:uFill>
                <a:latin typeface="Arial"/>
              </a:rPr>
              <a:t>will deny</a:t>
            </a:r>
            <a:r>
              <a:rPr b="1" i="1" lang="en-US" sz="2400" spc="-1" strike="noStrike">
                <a:solidFill>
                  <a:srgbClr val="000000"/>
                </a:solidFill>
                <a:uFill>
                  <a:solidFill>
                    <a:srgbClr val="ffffff"/>
                  </a:solidFill>
                </a:uFill>
                <a:latin typeface="Arial"/>
              </a:rPr>
              <a:t> Me three times</a:t>
            </a:r>
            <a:r>
              <a:rPr b="0" i="1" lang="en-US" sz="2400" spc="-1" strike="noStrike">
                <a:solidFill>
                  <a:srgbClr val="000000"/>
                </a:solidFill>
                <a:uFill>
                  <a:solidFill>
                    <a:srgbClr val="ffffff"/>
                  </a:solidFill>
                </a:uFill>
                <a:latin typeface="Arial"/>
              </a:rPr>
              <a:t>.” So </a:t>
            </a:r>
            <a:r>
              <a:rPr b="1" i="1" lang="en-US" sz="2400" spc="-1" strike="noStrike">
                <a:solidFill>
                  <a:srgbClr val="000000"/>
                </a:solidFill>
                <a:uFill>
                  <a:solidFill>
                    <a:srgbClr val="ffffff"/>
                  </a:solidFill>
                </a:uFill>
                <a:latin typeface="Arial"/>
              </a:rPr>
              <a:t>he went out and wept bitterly</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Matthew 26:74-75</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Had Peter’s earlier choices doomed him to predictable, inevitable failure?  A possible explanation?</a:t>
            </a:r>
            <a:endParaRPr b="1" lang="en-US" sz="2000" spc="-1" strike="noStrike">
              <a:solidFill>
                <a:srgbClr val="000000"/>
              </a:solidFill>
              <a:uFill>
                <a:solidFill>
                  <a:srgbClr val="ffffff"/>
                </a:solidFill>
              </a:uFill>
              <a:latin typeface="Arial"/>
            </a:endParaRPr>
          </a:p>
        </p:txBody>
      </p:sp>
      <p:sp>
        <p:nvSpPr>
          <p:cNvPr id="269" name="TextShape 3"/>
          <p:cNvSpPr txBox="1"/>
          <p:nvPr/>
        </p:nvSpPr>
        <p:spPr>
          <a:xfrm rot="16200000">
            <a:off x="8391600" y="4368600"/>
            <a:ext cx="986400" cy="364680"/>
          </a:xfrm>
          <a:prstGeom prst="rect">
            <a:avLst/>
          </a:prstGeom>
          <a:noFill/>
          <a:ln>
            <a:noFill/>
          </a:ln>
        </p:spPr>
        <p:txBody>
          <a:bodyPr anchor="ctr"/>
          <a:p>
            <a:pPr>
              <a:lnSpc>
                <a:spcPct val="100000"/>
              </a:lnSpc>
            </a:pPr>
            <a:fld id="{42960DAB-611C-4FC8-912A-C32615433BC7}"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364" dur="indefinite" restart="never" nodeType="tmRoot">
          <p:childTnLst>
            <p:seq>
              <p:cTn id="365" dur="indefinite" nodeType="mainSeq">
                <p:childTnLst>
                  <p:par>
                    <p:cTn id="366" fill="hold">
                      <p:stCondLst>
                        <p:cond delay="indefinite"/>
                      </p:stCondLst>
                      <p:childTnLst>
                        <p:par>
                          <p:cTn id="367" fill="hold">
                            <p:stCondLst>
                              <p:cond delay="0"/>
                            </p:stCondLst>
                            <p:childTnLst>
                              <p:par>
                                <p:cTn id="368" nodeType="clickEffect" fill="hold" presetClass="entr" presetID="1">
                                  <p:stCondLst>
                                    <p:cond delay="0"/>
                                  </p:stCondLst>
                                  <p:childTnLst>
                                    <p:set>
                                      <p:cBhvr>
                                        <p:cTn id="369" dur="1" fill="hold">
                                          <p:stCondLst>
                                            <p:cond delay="0"/>
                                          </p:stCondLst>
                                        </p:cTn>
                                        <p:tgtEl>
                                          <p:spTgt spid="268">
                                            <p:txEl>
                                              <p:pRg st="269" end="36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Foreknowledge vs. Free-will?</a:t>
            </a:r>
            <a:endParaRPr b="0" lang="en-US" sz="1800" spc="-1" strike="noStrike">
              <a:solidFill>
                <a:srgbClr val="000000"/>
              </a:solidFill>
              <a:uFill>
                <a:solidFill>
                  <a:srgbClr val="ffffff"/>
                </a:solidFill>
              </a:uFill>
              <a:latin typeface="Arial"/>
            </a:endParaRPr>
          </a:p>
        </p:txBody>
      </p:sp>
      <p:sp>
        <p:nvSpPr>
          <p:cNvPr id="271"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arabicPeriod" startAt="7"/>
            </a:pPr>
            <a:r>
              <a:rPr b="1" i="1" lang="en-US" sz="2400" spc="-1" strike="noStrike">
                <a:solidFill>
                  <a:srgbClr val="000000"/>
                </a:solidFill>
                <a:uFill>
                  <a:solidFill>
                    <a:srgbClr val="ffffff"/>
                  </a:solidFill>
                </a:uFill>
                <a:latin typeface="Arial"/>
              </a:rPr>
              <a:t>Bonus:</a:t>
            </a:r>
            <a:r>
              <a:rPr b="0" lang="en-US" sz="2400" spc="-1" strike="noStrike">
                <a:solidFill>
                  <a:srgbClr val="000000"/>
                </a:solidFill>
                <a:uFill>
                  <a:solidFill>
                    <a:srgbClr val="ffffff"/>
                  </a:solidFill>
                </a:uFill>
                <a:latin typeface="Arial"/>
              </a:rPr>
              <a:t>  “Do you believe God is </a:t>
            </a:r>
            <a:r>
              <a:rPr b="1" i="1" lang="en-US" sz="2400" spc="-1" strike="noStrike">
                <a:solidFill>
                  <a:srgbClr val="000000"/>
                </a:solidFill>
                <a:uFill>
                  <a:solidFill>
                    <a:srgbClr val="ffffff"/>
                  </a:solidFill>
                </a:uFill>
                <a:latin typeface="Arial"/>
              </a:rPr>
              <a:t>omniscient</a:t>
            </a:r>
            <a:r>
              <a:rPr b="0" lang="en-US" sz="2400" spc="-1" strike="noStrike">
                <a:solidFill>
                  <a:srgbClr val="000000"/>
                </a:solidFill>
                <a:uFill>
                  <a:solidFill>
                    <a:srgbClr val="ffffff"/>
                  </a:solidFill>
                </a:uFill>
                <a:latin typeface="Arial"/>
              </a:rPr>
              <a:t>, that He knows everything?  If so, would He not </a:t>
            </a:r>
            <a:r>
              <a:rPr b="1" i="1" lang="en-US" sz="2400" spc="-1" strike="noStrike">
                <a:solidFill>
                  <a:srgbClr val="000000"/>
                </a:solidFill>
                <a:uFill>
                  <a:solidFill>
                    <a:srgbClr val="ffffff"/>
                  </a:solidFill>
                </a:uFill>
                <a:latin typeface="Arial"/>
              </a:rPr>
              <a:t>know</a:t>
            </a:r>
            <a:r>
              <a:rPr b="0" lang="en-US" sz="2400" spc="-1" strike="noStrike">
                <a:solidFill>
                  <a:srgbClr val="000000"/>
                </a:solidFill>
                <a:uFill>
                  <a:solidFill>
                    <a:srgbClr val="ffffff"/>
                  </a:solidFill>
                </a:uFill>
                <a:latin typeface="Arial"/>
              </a:rPr>
              <a:t> your sins even </a:t>
            </a:r>
            <a:r>
              <a:rPr b="1" i="1" lang="en-US" sz="2400" spc="-1" strike="noStrike">
                <a:solidFill>
                  <a:srgbClr val="000000"/>
                </a:solidFill>
                <a:uFill>
                  <a:solidFill>
                    <a:srgbClr val="ffffff"/>
                  </a:solidFill>
                </a:uFill>
                <a:latin typeface="Arial"/>
              </a:rPr>
              <a:t>before</a:t>
            </a:r>
            <a:r>
              <a:rPr b="0" lang="en-US" sz="2400" spc="-1" strike="noStrike">
                <a:solidFill>
                  <a:srgbClr val="000000"/>
                </a:solidFill>
                <a:uFill>
                  <a:solidFill>
                    <a:srgbClr val="ffffff"/>
                  </a:solidFill>
                </a:uFill>
                <a:latin typeface="Arial"/>
              </a:rPr>
              <a:t> you commit them?  Therefore, do you not </a:t>
            </a:r>
            <a:r>
              <a:rPr b="1" i="1" lang="en-US" sz="2400" spc="-1" strike="noStrike">
                <a:solidFill>
                  <a:srgbClr val="000000"/>
                </a:solidFill>
                <a:uFill>
                  <a:solidFill>
                    <a:srgbClr val="ffffff"/>
                  </a:solidFill>
                </a:uFill>
                <a:latin typeface="Arial"/>
              </a:rPr>
              <a:t>have</a:t>
            </a:r>
            <a:r>
              <a:rPr b="0" lang="en-US" sz="2400" spc="-1" strike="noStrike">
                <a:solidFill>
                  <a:srgbClr val="000000"/>
                </a:solidFill>
                <a:uFill>
                  <a:solidFill>
                    <a:srgbClr val="ffffff"/>
                  </a:solidFill>
                </a:uFill>
                <a:latin typeface="Arial"/>
              </a:rPr>
              <a:t> to sin; otherwise, would not God be wrong?  Does not God’s </a:t>
            </a:r>
            <a:r>
              <a:rPr b="1" i="1" lang="en-US" sz="2400" spc="-1" strike="noStrike">
                <a:solidFill>
                  <a:srgbClr val="000000"/>
                </a:solidFill>
                <a:uFill>
                  <a:solidFill>
                    <a:srgbClr val="ffffff"/>
                  </a:solidFill>
                </a:uFill>
                <a:latin typeface="Arial"/>
              </a:rPr>
              <a:t>foreknowledge</a:t>
            </a:r>
            <a:r>
              <a:rPr b="0" lang="en-US" sz="2400" spc="-1" strike="noStrike">
                <a:solidFill>
                  <a:srgbClr val="000000"/>
                </a:solidFill>
                <a:uFill>
                  <a:solidFill>
                    <a:srgbClr val="ffffff"/>
                  </a:solidFill>
                </a:uFill>
                <a:latin typeface="Arial"/>
              </a:rPr>
              <a:t> of your sins </a:t>
            </a:r>
            <a:r>
              <a:rPr b="1" i="1" lang="en-US" sz="2400" spc="-1" strike="noStrike">
                <a:solidFill>
                  <a:srgbClr val="000000"/>
                </a:solidFill>
                <a:uFill>
                  <a:solidFill>
                    <a:srgbClr val="ffffff"/>
                  </a:solidFill>
                </a:uFill>
                <a:latin typeface="Arial"/>
              </a:rPr>
              <a:t>predestine</a:t>
            </a:r>
            <a:r>
              <a:rPr b="0" lang="en-US" sz="2400" spc="-1" strike="noStrike">
                <a:solidFill>
                  <a:srgbClr val="000000"/>
                </a:solidFill>
                <a:uFill>
                  <a:solidFill>
                    <a:srgbClr val="ffffff"/>
                  </a:solidFill>
                </a:uFill>
                <a:latin typeface="Arial"/>
              </a:rPr>
              <a:t> you to sin?”</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lphaUcPeriod"/>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Bible says it, so I believe it.”</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lphaUcPeriod" startAt="2"/>
            </a:pPr>
            <a:r>
              <a:rPr b="0" lang="en-US" sz="2400" spc="-1" strike="sngStrike">
                <a:solidFill>
                  <a:srgbClr val="000000"/>
                </a:solidFill>
                <a:uFill>
                  <a:solidFill>
                    <a:srgbClr val="ffffff"/>
                  </a:solidFill>
                </a:uFill>
                <a:latin typeface="Arial"/>
              </a:rPr>
              <a:t>“</a:t>
            </a:r>
            <a:r>
              <a:rPr b="0" lang="en-US" sz="2400" spc="-1" strike="sngStrike">
                <a:solidFill>
                  <a:srgbClr val="000000"/>
                </a:solidFill>
                <a:uFill>
                  <a:solidFill>
                    <a:srgbClr val="ffffff"/>
                  </a:solidFill>
                </a:uFill>
                <a:latin typeface="Arial"/>
              </a:rPr>
              <a:t>God chooses </a:t>
            </a:r>
            <a:r>
              <a:rPr b="1" i="1" lang="en-US" sz="2400" spc="-1" strike="sngStrike">
                <a:solidFill>
                  <a:srgbClr val="000000"/>
                </a:solidFill>
                <a:uFill>
                  <a:solidFill>
                    <a:srgbClr val="ffffff"/>
                  </a:solidFill>
                </a:uFill>
                <a:latin typeface="Arial"/>
              </a:rPr>
              <a:t>not</a:t>
            </a:r>
            <a:r>
              <a:rPr b="0" lang="en-US" sz="2400" spc="-1" strike="sngStrike">
                <a:solidFill>
                  <a:srgbClr val="000000"/>
                </a:solidFill>
                <a:uFill>
                  <a:solidFill>
                    <a:srgbClr val="ffffff"/>
                  </a:solidFill>
                </a:uFill>
                <a:latin typeface="Arial"/>
              </a:rPr>
              <a:t> to know some things, like my sins.”</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lphaUcPeriod" startAt="2"/>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God’s foreknowledge arises from our predictability.” (</a:t>
            </a:r>
            <a:r>
              <a:rPr b="1" lang="en-US" sz="2400" spc="-1" strike="noStrike">
                <a:solidFill>
                  <a:srgbClr val="d1282e"/>
                </a:solidFill>
                <a:uFill>
                  <a:solidFill>
                    <a:srgbClr val="ffffff"/>
                  </a:solidFill>
                </a:uFill>
                <a:latin typeface="Arial"/>
              </a:rPr>
              <a:t>Psalm 139:1-16; Matthew 28:74-75; John 6:70-71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272" name="TextShape 3"/>
          <p:cNvSpPr txBox="1"/>
          <p:nvPr/>
        </p:nvSpPr>
        <p:spPr>
          <a:xfrm rot="16200000">
            <a:off x="8391600" y="4368600"/>
            <a:ext cx="986400" cy="364680"/>
          </a:xfrm>
          <a:prstGeom prst="rect">
            <a:avLst/>
          </a:prstGeom>
          <a:noFill/>
          <a:ln>
            <a:noFill/>
          </a:ln>
        </p:spPr>
        <p:txBody>
          <a:bodyPr anchor="ctr"/>
          <a:p>
            <a:pPr>
              <a:lnSpc>
                <a:spcPct val="100000"/>
              </a:lnSpc>
            </a:pPr>
            <a:fld id="{92D9F36E-8072-47CA-BB06-6BF21BD06DC3}"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370" dur="indefinite" restart="never" nodeType="tmRoot">
          <p:childTnLst>
            <p:seq>
              <p:cTn id="371" nodeType="mainSeq"/>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Foreknowledge vs. Free-will?</a:t>
            </a:r>
            <a:endParaRPr b="0" lang="en-US" sz="1800" spc="-1" strike="noStrike">
              <a:solidFill>
                <a:srgbClr val="000000"/>
              </a:solidFill>
              <a:uFill>
                <a:solidFill>
                  <a:srgbClr val="ffffff"/>
                </a:solidFill>
              </a:uFill>
              <a:latin typeface="Arial"/>
            </a:endParaRPr>
          </a:p>
        </p:txBody>
      </p:sp>
      <p:sp>
        <p:nvSpPr>
          <p:cNvPr id="274"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arabicPeriod" startAt="7"/>
            </a:pPr>
            <a:r>
              <a:rPr b="1" i="1" lang="en-US" sz="2400" spc="-1" strike="noStrike">
                <a:solidFill>
                  <a:srgbClr val="000000"/>
                </a:solidFill>
                <a:uFill>
                  <a:solidFill>
                    <a:srgbClr val="ffffff"/>
                  </a:solidFill>
                </a:uFill>
                <a:latin typeface="Arial"/>
              </a:rPr>
              <a:t>Bonus:</a:t>
            </a:r>
            <a:r>
              <a:rPr b="0" lang="en-US" sz="2400" spc="-1" strike="noStrike">
                <a:solidFill>
                  <a:srgbClr val="000000"/>
                </a:solidFill>
                <a:uFill>
                  <a:solidFill>
                    <a:srgbClr val="ffffff"/>
                  </a:solidFill>
                </a:uFill>
                <a:latin typeface="Arial"/>
              </a:rPr>
              <a:t>  “Do you believe God is </a:t>
            </a:r>
            <a:r>
              <a:rPr b="1" i="1" lang="en-US" sz="2400" spc="-1" strike="noStrike">
                <a:solidFill>
                  <a:srgbClr val="000000"/>
                </a:solidFill>
                <a:uFill>
                  <a:solidFill>
                    <a:srgbClr val="ffffff"/>
                  </a:solidFill>
                </a:uFill>
                <a:latin typeface="Arial"/>
              </a:rPr>
              <a:t>omniscient</a:t>
            </a:r>
            <a:r>
              <a:rPr b="0" lang="en-US" sz="2400" spc="-1" strike="noStrike">
                <a:solidFill>
                  <a:srgbClr val="000000"/>
                </a:solidFill>
                <a:uFill>
                  <a:solidFill>
                    <a:srgbClr val="ffffff"/>
                  </a:solidFill>
                </a:uFill>
                <a:latin typeface="Arial"/>
              </a:rPr>
              <a:t>, that He knows everything?  If so, would He not </a:t>
            </a:r>
            <a:r>
              <a:rPr b="1" i="1" lang="en-US" sz="2400" spc="-1" strike="noStrike">
                <a:solidFill>
                  <a:srgbClr val="000000"/>
                </a:solidFill>
                <a:uFill>
                  <a:solidFill>
                    <a:srgbClr val="ffffff"/>
                  </a:solidFill>
                </a:uFill>
                <a:latin typeface="Arial"/>
              </a:rPr>
              <a:t>know</a:t>
            </a:r>
            <a:r>
              <a:rPr b="0" lang="en-US" sz="2400" spc="-1" strike="noStrike">
                <a:solidFill>
                  <a:srgbClr val="000000"/>
                </a:solidFill>
                <a:uFill>
                  <a:solidFill>
                    <a:srgbClr val="ffffff"/>
                  </a:solidFill>
                </a:uFill>
                <a:latin typeface="Arial"/>
              </a:rPr>
              <a:t> your sins even </a:t>
            </a:r>
            <a:r>
              <a:rPr b="1" i="1" lang="en-US" sz="2400" spc="-1" strike="noStrike">
                <a:solidFill>
                  <a:srgbClr val="000000"/>
                </a:solidFill>
                <a:uFill>
                  <a:solidFill>
                    <a:srgbClr val="ffffff"/>
                  </a:solidFill>
                </a:uFill>
                <a:latin typeface="Arial"/>
              </a:rPr>
              <a:t>before</a:t>
            </a:r>
            <a:r>
              <a:rPr b="0" lang="en-US" sz="2400" spc="-1" strike="noStrike">
                <a:solidFill>
                  <a:srgbClr val="000000"/>
                </a:solidFill>
                <a:uFill>
                  <a:solidFill>
                    <a:srgbClr val="ffffff"/>
                  </a:solidFill>
                </a:uFill>
                <a:latin typeface="Arial"/>
              </a:rPr>
              <a:t> you commit them?  Therefore, do you not </a:t>
            </a:r>
            <a:r>
              <a:rPr b="1" i="1" lang="en-US" sz="2400" spc="-1" strike="noStrike">
                <a:solidFill>
                  <a:srgbClr val="000000"/>
                </a:solidFill>
                <a:uFill>
                  <a:solidFill>
                    <a:srgbClr val="ffffff"/>
                  </a:solidFill>
                </a:uFill>
                <a:latin typeface="Arial"/>
              </a:rPr>
              <a:t>have</a:t>
            </a:r>
            <a:r>
              <a:rPr b="0" lang="en-US" sz="2400" spc="-1" strike="noStrike">
                <a:solidFill>
                  <a:srgbClr val="000000"/>
                </a:solidFill>
                <a:uFill>
                  <a:solidFill>
                    <a:srgbClr val="ffffff"/>
                  </a:solidFill>
                </a:uFill>
                <a:latin typeface="Arial"/>
              </a:rPr>
              <a:t> to sin; otherwise, would not God be wrong?  Does not God’s </a:t>
            </a:r>
            <a:r>
              <a:rPr b="1" i="1" lang="en-US" sz="2400" spc="-1" strike="noStrike">
                <a:solidFill>
                  <a:srgbClr val="000000"/>
                </a:solidFill>
                <a:uFill>
                  <a:solidFill>
                    <a:srgbClr val="ffffff"/>
                  </a:solidFill>
                </a:uFill>
                <a:latin typeface="Arial"/>
              </a:rPr>
              <a:t>foreknowledge</a:t>
            </a:r>
            <a:r>
              <a:rPr b="0" lang="en-US" sz="2400" spc="-1" strike="noStrike">
                <a:solidFill>
                  <a:srgbClr val="000000"/>
                </a:solidFill>
                <a:uFill>
                  <a:solidFill>
                    <a:srgbClr val="ffffff"/>
                  </a:solidFill>
                </a:uFill>
                <a:latin typeface="Arial"/>
              </a:rPr>
              <a:t> of your sins </a:t>
            </a:r>
            <a:r>
              <a:rPr b="1" i="1" lang="en-US" sz="2400" spc="-1" strike="noStrike">
                <a:solidFill>
                  <a:srgbClr val="000000"/>
                </a:solidFill>
                <a:uFill>
                  <a:solidFill>
                    <a:srgbClr val="ffffff"/>
                  </a:solidFill>
                </a:uFill>
                <a:latin typeface="Arial"/>
              </a:rPr>
              <a:t>predestine</a:t>
            </a:r>
            <a:r>
              <a:rPr b="0" lang="en-US" sz="2400" spc="-1" strike="noStrike">
                <a:solidFill>
                  <a:srgbClr val="000000"/>
                </a:solidFill>
                <a:uFill>
                  <a:solidFill>
                    <a:srgbClr val="ffffff"/>
                  </a:solidFill>
                </a:uFill>
                <a:latin typeface="Arial"/>
              </a:rPr>
              <a:t> you to sin?”</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lphaUcPeriod"/>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Bible says it, so I believe it” (</a:t>
            </a:r>
            <a:r>
              <a:rPr b="1" lang="en-US" sz="2400" spc="-1" strike="noStrike">
                <a:solidFill>
                  <a:srgbClr val="d1282e"/>
                </a:solidFill>
                <a:uFill>
                  <a:solidFill>
                    <a:srgbClr val="ffffff"/>
                  </a:solidFill>
                </a:uFill>
                <a:latin typeface="Arial"/>
              </a:rPr>
              <a:t>Mark 12:18-27</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lphaUcPeriod" startAt="2"/>
            </a:pPr>
            <a:r>
              <a:rPr b="0" lang="en-US" sz="2400" spc="-1" strike="sngStrike">
                <a:solidFill>
                  <a:srgbClr val="000000"/>
                </a:solidFill>
                <a:uFill>
                  <a:solidFill>
                    <a:srgbClr val="ffffff"/>
                  </a:solidFill>
                </a:uFill>
                <a:latin typeface="Arial"/>
              </a:rPr>
              <a:t>“</a:t>
            </a:r>
            <a:r>
              <a:rPr b="0" lang="en-US" sz="2400" spc="-1" strike="sngStrike">
                <a:solidFill>
                  <a:srgbClr val="000000"/>
                </a:solidFill>
                <a:uFill>
                  <a:solidFill>
                    <a:srgbClr val="ffffff"/>
                  </a:solidFill>
                </a:uFill>
                <a:latin typeface="Arial"/>
              </a:rPr>
              <a:t>God chooses </a:t>
            </a:r>
            <a:r>
              <a:rPr b="1" i="1" lang="en-US" sz="2400" spc="-1" strike="sngStrike">
                <a:solidFill>
                  <a:srgbClr val="000000"/>
                </a:solidFill>
                <a:uFill>
                  <a:solidFill>
                    <a:srgbClr val="ffffff"/>
                  </a:solidFill>
                </a:uFill>
                <a:latin typeface="Arial"/>
              </a:rPr>
              <a:t>not</a:t>
            </a:r>
            <a:r>
              <a:rPr b="0" lang="en-US" sz="2400" spc="-1" strike="sngStrike">
                <a:solidFill>
                  <a:srgbClr val="000000"/>
                </a:solidFill>
                <a:uFill>
                  <a:solidFill>
                    <a:srgbClr val="ffffff"/>
                  </a:solidFill>
                </a:uFill>
                <a:latin typeface="Arial"/>
              </a:rPr>
              <a:t> to know some things, like my sins.”</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lphaUcPeriod" startAt="2"/>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God’s foreknowledge arises from our predictability.”</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alphaUcPeriod" startAt="2"/>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God exists </a:t>
            </a:r>
            <a:r>
              <a:rPr b="1" i="1" lang="en-US" sz="2400" spc="-1" strike="noStrike">
                <a:solidFill>
                  <a:srgbClr val="000000"/>
                </a:solidFill>
                <a:uFill>
                  <a:solidFill>
                    <a:srgbClr val="ffffff"/>
                  </a:solidFill>
                </a:uFill>
                <a:latin typeface="Arial"/>
              </a:rPr>
              <a:t>outside</a:t>
            </a:r>
            <a:r>
              <a:rPr b="0" lang="en-US" sz="2400" spc="-1" strike="noStrike">
                <a:solidFill>
                  <a:srgbClr val="000000"/>
                </a:solidFill>
                <a:uFill>
                  <a:solidFill>
                    <a:srgbClr val="ffffff"/>
                  </a:solidFill>
                </a:uFill>
                <a:latin typeface="Arial"/>
              </a:rPr>
              <a:t> of time.  Foreknowledge to us is really ‘past-knowledge’ to Him.”</a:t>
            </a:r>
            <a:endParaRPr b="1" lang="en-US" sz="2000" spc="-1" strike="noStrike">
              <a:solidFill>
                <a:srgbClr val="000000"/>
              </a:solidFill>
              <a:uFill>
                <a:solidFill>
                  <a:srgbClr val="ffffff"/>
                </a:solidFill>
              </a:uFill>
              <a:latin typeface="Arial"/>
            </a:endParaRPr>
          </a:p>
        </p:txBody>
      </p:sp>
      <p:sp>
        <p:nvSpPr>
          <p:cNvPr id="275" name="TextShape 3"/>
          <p:cNvSpPr txBox="1"/>
          <p:nvPr/>
        </p:nvSpPr>
        <p:spPr>
          <a:xfrm rot="16200000">
            <a:off x="8391600" y="4368600"/>
            <a:ext cx="986400" cy="364680"/>
          </a:xfrm>
          <a:prstGeom prst="rect">
            <a:avLst/>
          </a:prstGeom>
          <a:noFill/>
          <a:ln>
            <a:noFill/>
          </a:ln>
        </p:spPr>
        <p:txBody>
          <a:bodyPr anchor="ctr"/>
          <a:p>
            <a:pPr>
              <a:lnSpc>
                <a:spcPct val="100000"/>
              </a:lnSpc>
            </a:pPr>
            <a:fld id="{172122AF-0AEE-4332-8DB2-0545EBC9BDA5}"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372" dur="indefinite" restart="never" nodeType="tmRoot">
          <p:childTnLst>
            <p:seq>
              <p:cTn id="373" dur="indefinite" nodeType="mainSeq">
                <p:childTnLst>
                  <p:par>
                    <p:cTn id="374" fill="hold">
                      <p:stCondLst>
                        <p:cond delay="indefinite"/>
                      </p:stCondLst>
                      <p:childTnLst>
                        <p:par>
                          <p:cTn id="375" fill="hold">
                            <p:stCondLst>
                              <p:cond delay="0"/>
                            </p:stCondLst>
                            <p:childTnLst>
                              <p:par>
                                <p:cTn id="376" nodeType="clickEffect" fill="hold" presetClass="entr" presetID="1">
                                  <p:stCondLst>
                                    <p:cond delay="0"/>
                                  </p:stCondLst>
                                  <p:childTnLst>
                                    <p:set>
                                      <p:cBhvr>
                                        <p:cTn id="377" dur="1" fill="hold">
                                          <p:stCondLst>
                                            <p:cond delay="0"/>
                                          </p:stCondLst>
                                        </p:cTn>
                                        <p:tgtEl>
                                          <p:spTgt spid="274">
                                            <p:txEl>
                                              <p:pRg st="272" end="322"/>
                                            </p:txEl>
                                          </p:spTgt>
                                        </p:tgtEl>
                                        <p:attrNameLst>
                                          <p:attrName>style.visibility</p:attrName>
                                        </p:attrNameLst>
                                      </p:cBhvr>
                                      <p:to>
                                        <p:strVal val="visible"/>
                                      </p:to>
                                    </p:set>
                                  </p:childTnLst>
                                </p:cTn>
                              </p:par>
                              <p:par>
                                <p:cTn id="378" nodeType="withEffect" fill="hold" presetClass="entr" presetID="1">
                                  <p:stCondLst>
                                    <p:cond delay="0"/>
                                  </p:stCondLst>
                                  <p:childTnLst>
                                    <p:set>
                                      <p:cBhvr>
                                        <p:cTn id="379" dur="1" fill="hold">
                                          <p:stCondLst>
                                            <p:cond delay="0"/>
                                          </p:stCondLst>
                                        </p:cTn>
                                        <p:tgtEl>
                                          <p:spTgt spid="274">
                                            <p:txEl>
                                              <p:pRg st="322" end="375"/>
                                            </p:txEl>
                                          </p:spTgt>
                                        </p:tgtEl>
                                        <p:attrNameLst>
                                          <p:attrName>style.visibility</p:attrName>
                                        </p:attrNameLst>
                                      </p:cBhvr>
                                      <p:to>
                                        <p:strVal val="visible"/>
                                      </p:to>
                                    </p:set>
                                  </p:childTnLst>
                                </p:cTn>
                              </p:par>
                              <p:par>
                                <p:cTn id="380" nodeType="withEffect" fill="hold" presetClass="entr" presetID="1">
                                  <p:stCondLst>
                                    <p:cond delay="0"/>
                                  </p:stCondLst>
                                  <p:childTnLst>
                                    <p:set>
                                      <p:cBhvr>
                                        <p:cTn id="381" dur="1" fill="hold">
                                          <p:stCondLst>
                                            <p:cond delay="0"/>
                                          </p:stCondLst>
                                        </p:cTn>
                                        <p:tgtEl>
                                          <p:spTgt spid="274">
                                            <p:txEl>
                                              <p:pRg st="375" end="429"/>
                                            </p:txEl>
                                          </p:spTgt>
                                        </p:tgtEl>
                                        <p:attrNameLst>
                                          <p:attrName>style.visibility</p:attrName>
                                        </p:attrNameLst>
                                      </p:cBhvr>
                                      <p:to>
                                        <p:strVal val="visible"/>
                                      </p:to>
                                    </p:set>
                                  </p:childTnLst>
                                </p:cTn>
                              </p:par>
                              <p:par>
                                <p:cTn id="382" nodeType="withEffect" fill="hold" presetClass="entr" presetID="1">
                                  <p:stCondLst>
                                    <p:cond delay="0"/>
                                  </p:stCondLst>
                                  <p:childTnLst>
                                    <p:set>
                                      <p:cBhvr>
                                        <p:cTn id="383" dur="1" fill="hold">
                                          <p:stCondLst>
                                            <p:cond delay="0"/>
                                          </p:stCondLst>
                                        </p:cTn>
                                        <p:tgtEl>
                                          <p:spTgt spid="274">
                                            <p:txEl>
                                              <p:pRg st="429" end="51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37"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Overview of Calvinism</a:t>
            </a:r>
            <a:endParaRPr b="0" lang="en-US" sz="1800" spc="-1" strike="noStrike">
              <a:solidFill>
                <a:srgbClr val="000000"/>
              </a:solidFill>
              <a:uFill>
                <a:solidFill>
                  <a:srgbClr val="ffffff"/>
                </a:solidFill>
              </a:uFill>
              <a:latin typeface="Arial"/>
            </a:endParaRPr>
          </a:p>
        </p:txBody>
      </p:sp>
      <p:sp>
        <p:nvSpPr>
          <p:cNvPr id="138" name="TextShape 2"/>
          <p:cNvSpPr txBox="1"/>
          <p:nvPr/>
        </p:nvSpPr>
        <p:spPr>
          <a:xfrm>
            <a:off x="76320" y="685800"/>
            <a:ext cx="8991360" cy="4228920"/>
          </a:xfrm>
          <a:prstGeom prst="rect">
            <a:avLst/>
          </a:prstGeom>
          <a:noFill/>
          <a:ln>
            <a:noFill/>
          </a:ln>
        </p:spPr>
        <p:txBody>
          <a:bodyPr/>
          <a:p>
            <a:pPr marL="457200" indent="-456840">
              <a:lnSpc>
                <a:spcPct val="100000"/>
              </a:lnSpc>
              <a:buClr>
                <a:srgbClr val="d1282e"/>
              </a:buClr>
              <a:buFont typeface="Arial"/>
              <a:buAutoNum type="arabicPeriod" startAt="4"/>
            </a:pPr>
            <a:r>
              <a:rPr b="1" lang="en-US" sz="2000" spc="-1" strike="noStrike" u="sng">
                <a:solidFill>
                  <a:srgbClr val="d1282e"/>
                </a:solidFill>
                <a:uFill>
                  <a:solidFill>
                    <a:srgbClr val="ffffff"/>
                  </a:solidFill>
                </a:uFill>
                <a:latin typeface="Arial"/>
              </a:rPr>
              <a:t>L</a:t>
            </a:r>
            <a:r>
              <a:rPr b="1" lang="en-US" sz="2000" spc="-1" strike="noStrike">
                <a:solidFill>
                  <a:srgbClr val="000000"/>
                </a:solidFill>
                <a:uFill>
                  <a:solidFill>
                    <a:srgbClr val="ffffff"/>
                  </a:solidFill>
                </a:uFill>
                <a:latin typeface="Arial"/>
              </a:rPr>
              <a:t>imited Atonement </a:t>
            </a:r>
            <a:r>
              <a:rPr b="0" lang="en-US" sz="2000" spc="-1" strike="noStrike">
                <a:solidFill>
                  <a:srgbClr val="000000"/>
                </a:solidFill>
                <a:uFill>
                  <a:solidFill>
                    <a:srgbClr val="ffffff"/>
                  </a:solidFill>
                </a:uFill>
                <a:latin typeface="Arial"/>
              </a:rPr>
              <a:t>– </a:t>
            </a:r>
            <a:r>
              <a:rPr b="1" i="1" lang="en-US" sz="2000" spc="-1" strike="noStrike" u="sng">
                <a:solidFill>
                  <a:srgbClr val="000000"/>
                </a:solidFill>
                <a:uFill>
                  <a:solidFill>
                    <a:srgbClr val="ffffff"/>
                  </a:solidFill>
                </a:uFill>
                <a:latin typeface="Arial"/>
              </a:rPr>
              <a:t>Since</a:t>
            </a:r>
            <a:r>
              <a:rPr b="0" lang="en-US" sz="2000" spc="-1" strike="noStrike">
                <a:solidFill>
                  <a:srgbClr val="000000"/>
                </a:solidFill>
                <a:uFill>
                  <a:solidFill>
                    <a:srgbClr val="ffffff"/>
                  </a:solidFill>
                </a:uFill>
                <a:latin typeface="Arial"/>
              </a:rPr>
              <a:t> God has chosen only a subset of humanity to be saved, Jesus’ atoning death was necessarily limited to the elect.</a:t>
            </a:r>
            <a:endParaRPr b="1" lang="en-US" sz="2000" spc="-1" strike="noStrike">
              <a:solidFill>
                <a:srgbClr val="000000"/>
              </a:solidFill>
              <a:uFill>
                <a:solidFill>
                  <a:srgbClr val="ffffff"/>
                </a:solidFill>
              </a:uFill>
              <a:latin typeface="Arial"/>
            </a:endParaRPr>
          </a:p>
          <a:p>
            <a:pPr marL="457200" indent="-456840">
              <a:lnSpc>
                <a:spcPct val="100000"/>
              </a:lnSpc>
              <a:buClr>
                <a:srgbClr val="d1282e"/>
              </a:buClr>
              <a:buFont typeface="Arial"/>
              <a:buAutoNum type="arabicPeriod" startAt="4"/>
            </a:pPr>
            <a:r>
              <a:rPr b="1" lang="en-US" sz="2000" spc="-1" strike="noStrike" u="sng">
                <a:solidFill>
                  <a:srgbClr val="d1282e"/>
                </a:solidFill>
                <a:uFill>
                  <a:solidFill>
                    <a:srgbClr val="ffffff"/>
                  </a:solidFill>
                </a:uFill>
                <a:latin typeface="Arial"/>
              </a:rPr>
              <a:t>I</a:t>
            </a:r>
            <a:r>
              <a:rPr b="1" lang="en-US" sz="2000" spc="-1" strike="noStrike">
                <a:solidFill>
                  <a:srgbClr val="000000"/>
                </a:solidFill>
                <a:uFill>
                  <a:solidFill>
                    <a:srgbClr val="ffffff"/>
                  </a:solidFill>
                </a:uFill>
                <a:latin typeface="Arial"/>
              </a:rPr>
              <a:t>rresistible Grace </a:t>
            </a:r>
            <a:r>
              <a:rPr b="0" lang="en-US" sz="2000" spc="-1" strike="noStrike">
                <a:solidFill>
                  <a:srgbClr val="000000"/>
                </a:solidFill>
                <a:uFill>
                  <a:solidFill>
                    <a:srgbClr val="ffffff"/>
                  </a:solidFill>
                </a:uFill>
                <a:latin typeface="Arial"/>
              </a:rPr>
              <a:t>– </a:t>
            </a:r>
            <a:r>
              <a:rPr b="1" i="1" lang="en-US" sz="2000" spc="-1" strike="noStrike" u="sng">
                <a:solidFill>
                  <a:srgbClr val="000000"/>
                </a:solidFill>
                <a:uFill>
                  <a:solidFill>
                    <a:srgbClr val="ffffff"/>
                  </a:solidFill>
                </a:uFill>
                <a:latin typeface="Arial"/>
              </a:rPr>
              <a:t>Since</a:t>
            </a:r>
            <a:r>
              <a:rPr b="0" lang="en-US" sz="2000" spc="-1" strike="noStrike">
                <a:solidFill>
                  <a:srgbClr val="000000"/>
                </a:solidFill>
                <a:uFill>
                  <a:solidFill>
                    <a:srgbClr val="ffffff"/>
                  </a:solidFill>
                </a:uFill>
                <a:latin typeface="Arial"/>
              </a:rPr>
              <a:t> the elect cannot thwart God’s will, and since they cannot save themselves, God graciously works directly on the elect before hearing the gospel to regenerate them and provide them an agreeable will through the direct operation of the Holy Spirit (</a:t>
            </a:r>
            <a:r>
              <a:rPr b="0" i="1" lang="en-US" sz="2000" spc="-1" strike="noStrike">
                <a:solidFill>
                  <a:srgbClr val="000000"/>
                </a:solidFill>
                <a:uFill>
                  <a:solidFill>
                    <a:srgbClr val="ffffff"/>
                  </a:solidFill>
                </a:uFill>
                <a:latin typeface="Arial"/>
              </a:rPr>
              <a:t>aka</a:t>
            </a:r>
            <a:r>
              <a:rPr b="0" lang="en-US" sz="2000" spc="-1" strike="noStrike">
                <a:solidFill>
                  <a:srgbClr val="000000"/>
                </a:solidFill>
                <a:uFill>
                  <a:solidFill>
                    <a:srgbClr val="ffffff"/>
                  </a:solidFill>
                </a:uFill>
                <a:latin typeface="Arial"/>
              </a:rPr>
              <a:t>, efficacious grace).</a:t>
            </a:r>
            <a:endParaRPr b="1" lang="en-US" sz="2000" spc="-1" strike="noStrike">
              <a:solidFill>
                <a:srgbClr val="000000"/>
              </a:solidFill>
              <a:uFill>
                <a:solidFill>
                  <a:srgbClr val="ffffff"/>
                </a:solidFill>
              </a:uFill>
              <a:latin typeface="Arial"/>
            </a:endParaRPr>
          </a:p>
          <a:p>
            <a:pPr marL="457200" indent="-456840">
              <a:lnSpc>
                <a:spcPct val="100000"/>
              </a:lnSpc>
              <a:buClr>
                <a:srgbClr val="d1282e"/>
              </a:buClr>
              <a:buFont typeface="Arial"/>
              <a:buAutoNum type="arabicPeriod" startAt="4"/>
            </a:pPr>
            <a:r>
              <a:rPr b="1" lang="en-US" sz="2000" spc="-1" strike="noStrike" u="sng">
                <a:solidFill>
                  <a:srgbClr val="d1282e"/>
                </a:solidFill>
                <a:uFill>
                  <a:solidFill>
                    <a:srgbClr val="ffffff"/>
                  </a:solidFill>
                </a:uFill>
                <a:latin typeface="Arial"/>
              </a:rPr>
              <a:t>P</a:t>
            </a:r>
            <a:r>
              <a:rPr b="1" lang="en-US" sz="2000" spc="-1" strike="noStrike">
                <a:solidFill>
                  <a:srgbClr val="000000"/>
                </a:solidFill>
                <a:uFill>
                  <a:solidFill>
                    <a:srgbClr val="ffffff"/>
                  </a:solidFill>
                </a:uFill>
                <a:latin typeface="Arial"/>
              </a:rPr>
              <a:t>erseverance of the Saints </a:t>
            </a:r>
            <a:r>
              <a:rPr b="0" lang="en-US" sz="2000" spc="-1" strike="noStrike">
                <a:solidFill>
                  <a:srgbClr val="000000"/>
                </a:solidFill>
                <a:uFill>
                  <a:solidFill>
                    <a:srgbClr val="ffffff"/>
                  </a:solidFill>
                </a:uFill>
                <a:latin typeface="Arial"/>
              </a:rPr>
              <a:t>– </a:t>
            </a:r>
            <a:r>
              <a:rPr b="1" i="1" lang="en-US" sz="2000" spc="-1" strike="noStrike" u="sng">
                <a:solidFill>
                  <a:srgbClr val="000000"/>
                </a:solidFill>
                <a:uFill>
                  <a:solidFill>
                    <a:srgbClr val="ffffff"/>
                  </a:solidFill>
                </a:uFill>
                <a:latin typeface="Arial"/>
              </a:rPr>
              <a:t>Since</a:t>
            </a:r>
            <a:r>
              <a:rPr b="0" lang="en-US" sz="2000" spc="-1" strike="noStrike">
                <a:solidFill>
                  <a:srgbClr val="000000"/>
                </a:solidFill>
                <a:uFill>
                  <a:solidFill>
                    <a:srgbClr val="ffffff"/>
                  </a:solidFill>
                </a:uFill>
                <a:latin typeface="Arial"/>
              </a:rPr>
              <a:t> God’s grace is sufficient to save the sinner, it is more than sufficient to maintain the saint.  God’s will cannot be thwarted; therefore, the elect will persevere and be saved at last.  (</a:t>
            </a:r>
            <a:r>
              <a:rPr b="0" i="1" lang="en-US" sz="2000" spc="-1" strike="noStrike">
                <a:solidFill>
                  <a:srgbClr val="000000"/>
                </a:solidFill>
                <a:uFill>
                  <a:solidFill>
                    <a:srgbClr val="ffffff"/>
                  </a:solidFill>
                </a:uFill>
                <a:latin typeface="Arial"/>
              </a:rPr>
              <a:t>aka</a:t>
            </a:r>
            <a:r>
              <a:rPr b="0" lang="en-US" sz="2000" spc="-1" strike="noStrike">
                <a:solidFill>
                  <a:srgbClr val="000000"/>
                </a:solidFill>
                <a:uFill>
                  <a:solidFill>
                    <a:srgbClr val="ffffff"/>
                  </a:solidFill>
                </a:uFill>
                <a:latin typeface="Arial"/>
              </a:rPr>
              <a:t>, “once saved, always saved”.)</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AutoNum type="arabicPeriod" startAt="4"/>
            </a:pPr>
            <a:r>
              <a:rPr b="1" lang="en-US" sz="2000" spc="-1" strike="noStrike">
                <a:solidFill>
                  <a:srgbClr val="000000"/>
                </a:solidFill>
                <a:uFill>
                  <a:solidFill>
                    <a:srgbClr val="ffffff"/>
                  </a:solidFill>
                </a:uFill>
                <a:latin typeface="Arial"/>
              </a:rPr>
              <a:t>Transferred (Imputed) Sin and Righteousness</a:t>
            </a:r>
            <a:endParaRPr b="1" lang="en-US" sz="2000" spc="-1" strike="noStrike">
              <a:solidFill>
                <a:srgbClr val="000000"/>
              </a:solidFill>
              <a:uFill>
                <a:solidFill>
                  <a:srgbClr val="ffffff"/>
                </a:solidFill>
              </a:uFill>
              <a:latin typeface="Arial"/>
            </a:endParaRPr>
          </a:p>
        </p:txBody>
      </p:sp>
    </p:spTree>
  </p:cSld>
  <p:timing>
    <p:tnLst>
      <p:par>
        <p:cTn id="26" dur="indefinite" restart="never" nodeType="tmRoot">
          <p:childTnLst>
            <p:seq>
              <p:cTn id="27" dur="indefinite" nodeType="mainSeq">
                <p:childTnLst>
                  <p:par>
                    <p:cTn id="28" fill="hold">
                      <p:stCondLst>
                        <p:cond delay="indefinite"/>
                      </p:stCondLst>
                      <p:childTnLst>
                        <p:par>
                          <p:cTn id="29" fill="hold">
                            <p:stCondLst>
                              <p:cond delay="0"/>
                            </p:stCondLst>
                            <p:childTnLst>
                              <p:par>
                                <p:cTn id="30" nodeType="clickEffect" fill="hold" presetClass="entr" presetID="1">
                                  <p:stCondLst>
                                    <p:cond delay="0"/>
                                  </p:stCondLst>
                                  <p:childTnLst>
                                    <p:set>
                                      <p:cBhvr>
                                        <p:cTn id="31" dur="1" fill="hold">
                                          <p:stCondLst>
                                            <p:cond delay="0"/>
                                          </p:stCondLst>
                                        </p:cTn>
                                        <p:tgtEl>
                                          <p:spTgt spid="138">
                                            <p:txEl>
                                              <p:pRg st="139" end="438"/>
                                            </p:txEl>
                                          </p:spTgt>
                                        </p:tgtEl>
                                        <p:attrNameLst>
                                          <p:attrName>style.visibility</p:attrName>
                                        </p:attrNameLst>
                                      </p:cBhvr>
                                      <p:to>
                                        <p:strVal val="visible"/>
                                      </p:to>
                                    </p:set>
                                  </p:childTnLst>
                                </p:cTn>
                              </p:par>
                              <p:par>
                                <p:cTn id="32" nodeType="withEffect" fill="hold" presetClass="entr" presetID="1">
                                  <p:stCondLst>
                                    <p:cond delay="0"/>
                                  </p:stCondLst>
                                  <p:childTnLst>
                                    <p:set>
                                      <p:cBhvr>
                                        <p:cTn id="33" dur="1" fill="hold">
                                          <p:stCondLst>
                                            <p:cond delay="0"/>
                                          </p:stCondLst>
                                        </p:cTn>
                                        <p:tgtEl>
                                          <p:spTgt spid="138">
                                            <p:txEl>
                                              <p:pRg st="438" end="695"/>
                                            </p:txEl>
                                          </p:spTgt>
                                        </p:tgtEl>
                                        <p:attrNameLst>
                                          <p:attrName>style.visibility</p:attrName>
                                        </p:attrNameLst>
                                      </p:cBhvr>
                                      <p:to>
                                        <p:strVal val="visible"/>
                                      </p:to>
                                    </p:set>
                                  </p:childTnLst>
                                </p:cTn>
                              </p:par>
                              <p:par>
                                <p:cTn id="34" nodeType="withEffect" fill="hold" presetClass="entr" presetID="1">
                                  <p:stCondLst>
                                    <p:cond delay="0"/>
                                  </p:stCondLst>
                                  <p:childTnLst>
                                    <p:set>
                                      <p:cBhvr>
                                        <p:cTn id="35" dur="1" fill="hold">
                                          <p:stCondLst>
                                            <p:cond delay="0"/>
                                          </p:stCondLst>
                                        </p:cTn>
                                        <p:tgtEl>
                                          <p:spTgt spid="138">
                                            <p:txEl>
                                              <p:pRg st="695" end="73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The Eternal, Timeless God</a:t>
            </a:r>
            <a:endParaRPr b="0" lang="en-US" sz="1800" spc="-1" strike="noStrike">
              <a:solidFill>
                <a:srgbClr val="000000"/>
              </a:solidFill>
              <a:uFill>
                <a:solidFill>
                  <a:srgbClr val="ffffff"/>
                </a:solidFill>
              </a:uFill>
              <a:latin typeface="Arial"/>
            </a:endParaRPr>
          </a:p>
        </p:txBody>
      </p:sp>
      <p:sp>
        <p:nvSpPr>
          <p:cNvPr id="277"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God is </a:t>
            </a:r>
            <a:r>
              <a:rPr b="1" i="1" lang="en-US" sz="2400" spc="-1" strike="noStrike">
                <a:solidFill>
                  <a:srgbClr val="000000"/>
                </a:solidFill>
                <a:uFill>
                  <a:solidFill>
                    <a:srgbClr val="ffffff"/>
                  </a:solidFill>
                </a:uFill>
                <a:latin typeface="Arial"/>
              </a:rPr>
              <a:t>not</a:t>
            </a:r>
            <a:r>
              <a:rPr b="0" lang="en-US" sz="2400" spc="-1" strike="noStrike">
                <a:solidFill>
                  <a:srgbClr val="000000"/>
                </a:solidFill>
                <a:uFill>
                  <a:solidFill>
                    <a:srgbClr val="ffffff"/>
                  </a:solidFill>
                </a:uFill>
                <a:latin typeface="Arial"/>
              </a:rPr>
              <a:t> man (</a:t>
            </a:r>
            <a:r>
              <a:rPr b="1" lang="en-US" sz="2400" spc="-1" strike="noStrike">
                <a:solidFill>
                  <a:srgbClr val="d1282e"/>
                </a:solidFill>
                <a:uFill>
                  <a:solidFill>
                    <a:srgbClr val="ffffff"/>
                  </a:solidFill>
                </a:uFill>
                <a:latin typeface="Arial"/>
              </a:rPr>
              <a:t>Numbers 23:19; Hosea 11:8-9</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God is eternal (</a:t>
            </a:r>
            <a:r>
              <a:rPr b="1" lang="en-US" sz="2400" spc="-1" strike="noStrike">
                <a:solidFill>
                  <a:srgbClr val="d1282e"/>
                </a:solidFill>
                <a:uFill>
                  <a:solidFill>
                    <a:srgbClr val="ffffff"/>
                  </a:solidFill>
                </a:uFill>
                <a:latin typeface="Arial"/>
              </a:rPr>
              <a:t>Exodus 3:13-14; Deu. 33:27; Isaiah 57:15; Rom. 1:20; 9:5; Eph. 3:11; I Timothy 1:17</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No direct relation between God and time (</a:t>
            </a:r>
            <a:r>
              <a:rPr b="1" lang="en-US" sz="2400" spc="-1" strike="noStrike">
                <a:solidFill>
                  <a:srgbClr val="d1282e"/>
                </a:solidFill>
                <a:uFill>
                  <a:solidFill>
                    <a:srgbClr val="ffffff"/>
                  </a:solidFill>
                </a:uFill>
                <a:latin typeface="Arial"/>
              </a:rPr>
              <a:t>II Peter 3:8</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Future events are best regarded as “past” to Him:</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(as it is written, “I </a:t>
            </a:r>
            <a:r>
              <a:rPr b="1" i="1" lang="en-US" sz="2400" spc="-1" strike="noStrike">
                <a:solidFill>
                  <a:srgbClr val="000000"/>
                </a:solidFill>
                <a:uFill>
                  <a:solidFill>
                    <a:srgbClr val="ffffff"/>
                  </a:solidFill>
                </a:uFill>
                <a:latin typeface="Arial"/>
              </a:rPr>
              <a:t>have </a:t>
            </a:r>
            <a:r>
              <a:rPr b="1" i="1" lang="en-US" sz="2400" spc="-1" strike="noStrike" u="sng">
                <a:solidFill>
                  <a:srgbClr val="000000"/>
                </a:solidFill>
                <a:uFill>
                  <a:solidFill>
                    <a:srgbClr val="ffffff"/>
                  </a:solidFill>
                </a:uFill>
                <a:latin typeface="Arial"/>
              </a:rPr>
              <a:t>made</a:t>
            </a:r>
            <a:r>
              <a:rPr b="0" i="1" lang="en-US" sz="2400" spc="-1" strike="noStrike">
                <a:solidFill>
                  <a:srgbClr val="000000"/>
                </a:solidFill>
                <a:uFill>
                  <a:solidFill>
                    <a:srgbClr val="ffffff"/>
                  </a:solidFill>
                </a:uFill>
                <a:latin typeface="Arial"/>
              </a:rPr>
              <a:t> you a father of many nations”) in the presence of Him whom he believed -- God, who gives life to the dead and </a:t>
            </a:r>
            <a:r>
              <a:rPr b="1" i="1" lang="en-US" sz="2400" spc="-1" strike="noStrike">
                <a:solidFill>
                  <a:srgbClr val="000000"/>
                </a:solidFill>
                <a:uFill>
                  <a:solidFill>
                    <a:srgbClr val="ffffff"/>
                  </a:solidFill>
                </a:uFill>
                <a:latin typeface="Arial"/>
              </a:rPr>
              <a:t>calls those things which do not exist </a:t>
            </a:r>
            <a:r>
              <a:rPr b="1" i="1" lang="en-US" sz="2400" spc="-1" strike="noStrike" u="sng">
                <a:solidFill>
                  <a:srgbClr val="000000"/>
                </a:solidFill>
                <a:uFill>
                  <a:solidFill>
                    <a:srgbClr val="ffffff"/>
                  </a:solidFill>
                </a:uFill>
                <a:latin typeface="Arial"/>
              </a:rPr>
              <a:t>as though they did</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Romans 4:17</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Arial"/>
              </a:rPr>
              <a:t>See also:  </a:t>
            </a:r>
            <a:r>
              <a:rPr b="1" lang="en-US" sz="2400" spc="-1" strike="noStrike">
                <a:solidFill>
                  <a:srgbClr val="d1282e"/>
                </a:solidFill>
                <a:uFill>
                  <a:solidFill>
                    <a:srgbClr val="ffffff"/>
                  </a:solidFill>
                </a:uFill>
                <a:latin typeface="Arial"/>
              </a:rPr>
              <a:t>Psalm 139:16</a:t>
            </a:r>
            <a:endParaRPr b="1" lang="en-US" sz="2000" spc="-1" strike="noStrike">
              <a:solidFill>
                <a:srgbClr val="000000"/>
              </a:solidFill>
              <a:uFill>
                <a:solidFill>
                  <a:srgbClr val="ffffff"/>
                </a:solidFill>
              </a:uFill>
              <a:latin typeface="Arial"/>
            </a:endParaRPr>
          </a:p>
        </p:txBody>
      </p:sp>
      <p:sp>
        <p:nvSpPr>
          <p:cNvPr id="278" name="TextShape 3"/>
          <p:cNvSpPr txBox="1"/>
          <p:nvPr/>
        </p:nvSpPr>
        <p:spPr>
          <a:xfrm rot="16200000">
            <a:off x="8391600" y="4368600"/>
            <a:ext cx="986400" cy="364680"/>
          </a:xfrm>
          <a:prstGeom prst="rect">
            <a:avLst/>
          </a:prstGeom>
          <a:noFill/>
          <a:ln>
            <a:noFill/>
          </a:ln>
        </p:spPr>
        <p:txBody>
          <a:bodyPr anchor="ctr"/>
          <a:p>
            <a:pPr>
              <a:lnSpc>
                <a:spcPct val="100000"/>
              </a:lnSpc>
            </a:pPr>
            <a:fld id="{E102C4F8-92FA-48F6-AAA6-7D0FA9352090}"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384" dur="indefinite" restart="never" nodeType="tmRoot">
          <p:childTnLst>
            <p:seq>
              <p:cTn id="385" dur="indefinite" nodeType="mainSeq">
                <p:childTnLst>
                  <p:par>
                    <p:cTn id="386" fill="hold">
                      <p:stCondLst>
                        <p:cond delay="indefinite"/>
                      </p:stCondLst>
                      <p:childTnLst>
                        <p:par>
                          <p:cTn id="387" fill="hold">
                            <p:stCondLst>
                              <p:cond delay="0"/>
                            </p:stCondLst>
                            <p:childTnLst>
                              <p:par>
                                <p:cTn id="388" nodeType="clickEffect" fill="hold" presetClass="entr" presetID="1">
                                  <p:stCondLst>
                                    <p:cond delay="0"/>
                                  </p:stCondLst>
                                  <p:childTnLst>
                                    <p:set>
                                      <p:cBhvr>
                                        <p:cTn id="389" dur="1" fill="hold">
                                          <p:stCondLst>
                                            <p:cond delay="0"/>
                                          </p:stCondLst>
                                        </p:cTn>
                                        <p:tgtEl>
                                          <p:spTgt spid="277">
                                            <p:txEl>
                                              <p:pRg st="46" end="148"/>
                                            </p:txEl>
                                          </p:spTgt>
                                        </p:tgtEl>
                                        <p:attrNameLst>
                                          <p:attrName>style.visibility</p:attrName>
                                        </p:attrNameLst>
                                      </p:cBhvr>
                                      <p:to>
                                        <p:strVal val="visible"/>
                                      </p:to>
                                    </p:set>
                                  </p:childTnLst>
                                </p:cTn>
                              </p:par>
                            </p:childTnLst>
                          </p:cTn>
                        </p:par>
                      </p:childTnLst>
                    </p:cTn>
                  </p:par>
                  <p:par>
                    <p:cTn id="390" fill="hold">
                      <p:stCondLst>
                        <p:cond delay="indefinite"/>
                      </p:stCondLst>
                      <p:childTnLst>
                        <p:par>
                          <p:cTn id="391" fill="hold">
                            <p:stCondLst>
                              <p:cond delay="0"/>
                            </p:stCondLst>
                            <p:childTnLst>
                              <p:par>
                                <p:cTn id="392" nodeType="clickEffect" fill="hold" presetClass="entr" presetID="1">
                                  <p:stCondLst>
                                    <p:cond delay="0"/>
                                  </p:stCondLst>
                                  <p:childTnLst>
                                    <p:set>
                                      <p:cBhvr>
                                        <p:cTn id="393" dur="1" fill="hold">
                                          <p:stCondLst>
                                            <p:cond delay="0"/>
                                          </p:stCondLst>
                                        </p:cTn>
                                        <p:tgtEl>
                                          <p:spTgt spid="277">
                                            <p:txEl>
                                              <p:pRg st="148" end="204"/>
                                            </p:txEl>
                                          </p:spTgt>
                                        </p:tgtEl>
                                        <p:attrNameLst>
                                          <p:attrName>style.visibility</p:attrName>
                                        </p:attrNameLst>
                                      </p:cBhvr>
                                      <p:to>
                                        <p:strVal val="visible"/>
                                      </p:to>
                                    </p:set>
                                  </p:childTnLst>
                                </p:cTn>
                              </p:par>
                            </p:childTnLst>
                          </p:cTn>
                        </p:par>
                      </p:childTnLst>
                    </p:cTn>
                  </p:par>
                  <p:par>
                    <p:cTn id="394" fill="hold">
                      <p:stCondLst>
                        <p:cond delay="indefinite"/>
                      </p:stCondLst>
                      <p:childTnLst>
                        <p:par>
                          <p:cTn id="395" fill="hold">
                            <p:stCondLst>
                              <p:cond delay="0"/>
                            </p:stCondLst>
                            <p:childTnLst>
                              <p:par>
                                <p:cTn id="396" nodeType="clickEffect" fill="hold" presetClass="entr" presetID="1">
                                  <p:stCondLst>
                                    <p:cond delay="0"/>
                                  </p:stCondLst>
                                  <p:childTnLst>
                                    <p:set>
                                      <p:cBhvr>
                                        <p:cTn id="397" dur="1" fill="hold">
                                          <p:stCondLst>
                                            <p:cond delay="0"/>
                                          </p:stCondLst>
                                        </p:cTn>
                                        <p:tgtEl>
                                          <p:spTgt spid="277">
                                            <p:txEl>
                                              <p:pRg st="204" end="254"/>
                                            </p:txEl>
                                          </p:spTgt>
                                        </p:tgtEl>
                                        <p:attrNameLst>
                                          <p:attrName>style.visibility</p:attrName>
                                        </p:attrNameLst>
                                      </p:cBhvr>
                                      <p:to>
                                        <p:strVal val="visible"/>
                                      </p:to>
                                    </p:set>
                                  </p:childTnLst>
                                </p:cTn>
                              </p:par>
                            </p:childTnLst>
                          </p:cTn>
                        </p:par>
                      </p:childTnLst>
                    </p:cTn>
                  </p:par>
                  <p:par>
                    <p:cTn id="398" fill="hold">
                      <p:stCondLst>
                        <p:cond delay="indefinite"/>
                      </p:stCondLst>
                      <p:childTnLst>
                        <p:par>
                          <p:cTn id="399" fill="hold">
                            <p:stCondLst>
                              <p:cond delay="0"/>
                            </p:stCondLst>
                            <p:childTnLst>
                              <p:par>
                                <p:cTn id="400" nodeType="clickEffect" fill="hold" presetClass="entr" presetID="1">
                                  <p:stCondLst>
                                    <p:cond delay="0"/>
                                  </p:stCondLst>
                                  <p:childTnLst>
                                    <p:set>
                                      <p:cBhvr>
                                        <p:cTn id="401" dur="1" fill="hold">
                                          <p:stCondLst>
                                            <p:cond delay="0"/>
                                          </p:stCondLst>
                                        </p:cTn>
                                        <p:tgtEl>
                                          <p:spTgt spid="277">
                                            <p:txEl>
                                              <p:pRg st="254" end="469"/>
                                            </p:txEl>
                                          </p:spTgt>
                                        </p:tgtEl>
                                        <p:attrNameLst>
                                          <p:attrName>style.visibility</p:attrName>
                                        </p:attrNameLst>
                                      </p:cBhvr>
                                      <p:to>
                                        <p:strVal val="visible"/>
                                      </p:to>
                                    </p:set>
                                  </p:childTnLst>
                                </p:cTn>
                              </p:par>
                              <p:par>
                                <p:cTn id="402" nodeType="withEffect" fill="hold" presetClass="entr" presetID="1">
                                  <p:stCondLst>
                                    <p:cond delay="0"/>
                                  </p:stCondLst>
                                  <p:childTnLst>
                                    <p:set>
                                      <p:cBhvr>
                                        <p:cTn id="403" dur="1" fill="hold">
                                          <p:stCondLst>
                                            <p:cond delay="0"/>
                                          </p:stCondLst>
                                        </p:cTn>
                                        <p:tgtEl>
                                          <p:spTgt spid="277">
                                            <p:txEl>
                                              <p:pRg st="469" end="49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The Eternal, Timeless God</a:t>
            </a:r>
            <a:endParaRPr b="0" lang="en-US" sz="1800" spc="-1" strike="noStrike">
              <a:solidFill>
                <a:srgbClr val="000000"/>
              </a:solidFill>
              <a:uFill>
                <a:solidFill>
                  <a:srgbClr val="ffffff"/>
                </a:solidFill>
              </a:uFill>
              <a:latin typeface="Arial"/>
            </a:endParaRPr>
          </a:p>
        </p:txBody>
      </p:sp>
      <p:sp>
        <p:nvSpPr>
          <p:cNvPr id="280"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God is </a:t>
            </a:r>
            <a:r>
              <a:rPr b="1" i="1" lang="en-US" sz="2400" spc="-1" strike="noStrike">
                <a:solidFill>
                  <a:srgbClr val="000000"/>
                </a:solidFill>
                <a:uFill>
                  <a:solidFill>
                    <a:srgbClr val="ffffff"/>
                  </a:solidFill>
                </a:uFill>
                <a:latin typeface="Arial"/>
              </a:rPr>
              <a:t>not</a:t>
            </a:r>
            <a:r>
              <a:rPr b="0" lang="en-US" sz="2400" spc="-1" strike="noStrike">
                <a:solidFill>
                  <a:srgbClr val="000000"/>
                </a:solidFill>
                <a:uFill>
                  <a:solidFill>
                    <a:srgbClr val="ffffff"/>
                  </a:solidFill>
                </a:uFill>
                <a:latin typeface="Arial"/>
              </a:rPr>
              <a:t> man (</a:t>
            </a:r>
            <a:r>
              <a:rPr b="1" lang="en-US" sz="2400" spc="-1" strike="noStrike">
                <a:solidFill>
                  <a:srgbClr val="d1282e"/>
                </a:solidFill>
                <a:uFill>
                  <a:solidFill>
                    <a:srgbClr val="ffffff"/>
                  </a:solidFill>
                </a:uFill>
                <a:latin typeface="Arial"/>
              </a:rPr>
              <a:t>Numbers 23:19; Hosea 11:8-9</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God is eternal (</a:t>
            </a:r>
            <a:r>
              <a:rPr b="1" lang="en-US" sz="2400" spc="-1" strike="noStrike">
                <a:solidFill>
                  <a:srgbClr val="d1282e"/>
                </a:solidFill>
                <a:uFill>
                  <a:solidFill>
                    <a:srgbClr val="ffffff"/>
                  </a:solidFill>
                </a:uFill>
                <a:latin typeface="Arial"/>
              </a:rPr>
              <a:t>Exodus 3:13-14; Deu. 33:27; Isaiah 57:15; Rom. 1:20; 9:5; Eph. 3:11; I Timothy 1:17</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No </a:t>
            </a:r>
            <a:r>
              <a:rPr b="1" i="1" lang="en-US" sz="2400" spc="-1" strike="noStrike">
                <a:solidFill>
                  <a:srgbClr val="000000"/>
                </a:solidFill>
                <a:uFill>
                  <a:solidFill>
                    <a:srgbClr val="ffffff"/>
                  </a:solidFill>
                </a:uFill>
                <a:latin typeface="Arial"/>
              </a:rPr>
              <a:t>direct</a:t>
            </a:r>
            <a:r>
              <a:rPr b="0" lang="en-US" sz="2400" spc="-1" strike="noStrike">
                <a:solidFill>
                  <a:srgbClr val="000000"/>
                </a:solidFill>
                <a:uFill>
                  <a:solidFill>
                    <a:srgbClr val="ffffff"/>
                  </a:solidFill>
                </a:uFill>
                <a:latin typeface="Arial"/>
              </a:rPr>
              <a:t> relation between God and time (</a:t>
            </a:r>
            <a:r>
              <a:rPr b="1" lang="en-US" sz="2400" spc="-1" strike="noStrike">
                <a:solidFill>
                  <a:srgbClr val="d1282e"/>
                </a:solidFill>
                <a:uFill>
                  <a:solidFill>
                    <a:srgbClr val="ffffff"/>
                  </a:solidFill>
                </a:uFill>
                <a:latin typeface="Arial"/>
              </a:rPr>
              <a:t>II Peter 3:8</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Future events are best regarded as “past” to Him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Romans 4:17</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Psalm 139:16</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Certainty versus Necessity of Events</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Perceptual versus Conceptual Knowledge</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a:t>
            </a:r>
            <a:r>
              <a:rPr b="1" i="1" lang="en-US" sz="2400" spc="-1" strike="noStrike">
                <a:solidFill>
                  <a:srgbClr val="000000"/>
                </a:solidFill>
                <a:uFill>
                  <a:solidFill>
                    <a:srgbClr val="ffffff"/>
                  </a:solidFill>
                </a:uFill>
                <a:latin typeface="Arial"/>
              </a:rPr>
              <a:t>Such knowledge is </a:t>
            </a:r>
            <a:r>
              <a:rPr b="1" i="1" lang="en-US" sz="2400" spc="-1" strike="noStrike" u="sng">
                <a:solidFill>
                  <a:srgbClr val="000000"/>
                </a:solidFill>
                <a:uFill>
                  <a:solidFill>
                    <a:srgbClr val="ffffff"/>
                  </a:solidFill>
                </a:uFill>
                <a:latin typeface="Arial"/>
              </a:rPr>
              <a:t>too wonderful for me</a:t>
            </a:r>
            <a:r>
              <a:rPr b="1" i="1"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281" name="TextShape 3"/>
          <p:cNvSpPr txBox="1"/>
          <p:nvPr/>
        </p:nvSpPr>
        <p:spPr>
          <a:xfrm rot="16200000">
            <a:off x="8391600" y="4368600"/>
            <a:ext cx="986400" cy="364680"/>
          </a:xfrm>
          <a:prstGeom prst="rect">
            <a:avLst/>
          </a:prstGeom>
          <a:noFill/>
          <a:ln>
            <a:noFill/>
          </a:ln>
        </p:spPr>
        <p:txBody>
          <a:bodyPr anchor="ctr"/>
          <a:p>
            <a:pPr>
              <a:lnSpc>
                <a:spcPct val="100000"/>
              </a:lnSpc>
            </a:pPr>
            <a:fld id="{2D67CD9B-62EF-4734-9C03-73BC6DA47388}"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404" dur="indefinite" restart="never" nodeType="tmRoot">
          <p:childTnLst>
            <p:seq>
              <p:cTn id="405" nodeType="mainSeq"/>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Further Passages to Consider</a:t>
            </a:r>
            <a:endParaRPr b="0" lang="en-US" sz="1800" spc="-1" strike="noStrike">
              <a:solidFill>
                <a:srgbClr val="000000"/>
              </a:solidFill>
              <a:uFill>
                <a:solidFill>
                  <a:srgbClr val="ffffff"/>
                </a:solidFill>
              </a:uFill>
              <a:latin typeface="Arial"/>
            </a:endParaRPr>
          </a:p>
        </p:txBody>
      </p:sp>
      <p:sp>
        <p:nvSpPr>
          <p:cNvPr id="283"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1" i="1" lang="en-US" sz="2400" spc="-1" strike="noStrike" u="sng">
                <a:solidFill>
                  <a:srgbClr val="000000"/>
                </a:solidFill>
                <a:uFill>
                  <a:solidFill>
                    <a:srgbClr val="ffffff"/>
                  </a:solidFill>
                </a:uFill>
                <a:latin typeface="Arial"/>
              </a:rPr>
              <a:t>Some</a:t>
            </a:r>
            <a:r>
              <a:rPr b="0" lang="en-US" sz="2400" spc="-1" strike="noStrike">
                <a:solidFill>
                  <a:srgbClr val="000000"/>
                </a:solidFill>
                <a:uFill>
                  <a:solidFill>
                    <a:srgbClr val="ffffff"/>
                  </a:solidFill>
                </a:uFill>
                <a:latin typeface="Arial"/>
              </a:rPr>
              <a:t> knowledge (i.e., prophecy) arises from foreordination and providence (</a:t>
            </a:r>
            <a:r>
              <a:rPr b="1" lang="en-US" sz="2400" spc="-1" strike="noStrike">
                <a:solidFill>
                  <a:srgbClr val="d1282e"/>
                </a:solidFill>
                <a:uFill>
                  <a:solidFill>
                    <a:srgbClr val="ffffff"/>
                  </a:solidFill>
                </a:uFill>
                <a:latin typeface="Arial"/>
              </a:rPr>
              <a:t>Isaiah 46:10-11; 45</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Peter’s three-fold denial and return (</a:t>
            </a:r>
            <a:r>
              <a:rPr b="1" lang="en-US" sz="2400" spc="-1" strike="noStrike">
                <a:solidFill>
                  <a:srgbClr val="d1282e"/>
                </a:solidFill>
                <a:uFill>
                  <a:solidFill>
                    <a:srgbClr val="ffffff"/>
                  </a:solidFill>
                </a:uFill>
                <a:latin typeface="Arial"/>
              </a:rPr>
              <a:t>Luke 22:31-34</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i="1" lang="en-US" sz="2400" spc="-1" strike="noStrike">
                <a:solidFill>
                  <a:srgbClr val="000000"/>
                </a:solidFill>
                <a:uFill>
                  <a:solidFill>
                    <a:srgbClr val="ffffff"/>
                  </a:solidFill>
                </a:uFill>
                <a:latin typeface="Arial"/>
              </a:rPr>
              <a:t>“</a:t>
            </a:r>
            <a:r>
              <a:rPr b="1" i="1" lang="en-US" sz="2400" spc="-1" strike="noStrike" u="sng">
                <a:solidFill>
                  <a:srgbClr val="000000"/>
                </a:solidFill>
                <a:uFill>
                  <a:solidFill>
                    <a:srgbClr val="ffffff"/>
                  </a:solidFill>
                </a:uFill>
                <a:latin typeface="Arial"/>
              </a:rPr>
              <a:t>Now</a:t>
            </a:r>
            <a:r>
              <a:rPr b="1" i="1" lang="en-US" sz="2400" spc="-1" strike="noStrike">
                <a:solidFill>
                  <a:srgbClr val="000000"/>
                </a:solidFill>
                <a:uFill>
                  <a:solidFill>
                    <a:srgbClr val="ffffff"/>
                  </a:solidFill>
                </a:uFill>
                <a:latin typeface="Arial"/>
              </a:rPr>
              <a:t> I </a:t>
            </a:r>
            <a:r>
              <a:rPr b="1" i="1" lang="en-US" sz="2400" spc="-1" strike="noStrike" u="sng">
                <a:solidFill>
                  <a:srgbClr val="000000"/>
                </a:solidFill>
                <a:uFill>
                  <a:solidFill>
                    <a:srgbClr val="ffffff"/>
                  </a:solidFill>
                </a:uFill>
                <a:latin typeface="Arial"/>
              </a:rPr>
              <a:t>know</a:t>
            </a:r>
            <a:r>
              <a:rPr b="1"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that you fear God …”</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Genesis 22:12</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For </a:t>
            </a:r>
            <a:r>
              <a:rPr b="1" i="1" lang="en-US" sz="2400" spc="-1" strike="noStrike">
                <a:solidFill>
                  <a:srgbClr val="000000"/>
                </a:solidFill>
                <a:uFill>
                  <a:solidFill>
                    <a:srgbClr val="ffffff"/>
                  </a:solidFill>
                </a:uFill>
                <a:latin typeface="Arial"/>
              </a:rPr>
              <a:t>I </a:t>
            </a:r>
            <a:r>
              <a:rPr b="1" i="1" lang="en-US" sz="2400" spc="-1" strike="noStrike" u="sng">
                <a:solidFill>
                  <a:srgbClr val="000000"/>
                </a:solidFill>
                <a:uFill>
                  <a:solidFill>
                    <a:srgbClr val="ffffff"/>
                  </a:solidFill>
                </a:uFill>
                <a:latin typeface="Arial"/>
              </a:rPr>
              <a:t>know</a:t>
            </a:r>
            <a:r>
              <a:rPr b="1" i="1" lang="en-US" sz="2400" spc="-1" strike="noStrike">
                <a:solidFill>
                  <a:srgbClr val="000000"/>
                </a:solidFill>
                <a:uFill>
                  <a:solidFill>
                    <a:srgbClr val="ffffff"/>
                  </a:solidFill>
                </a:uFill>
                <a:latin typeface="Arial"/>
              </a:rPr>
              <a:t> him, that </a:t>
            </a:r>
            <a:r>
              <a:rPr b="1" i="1" lang="en-US" sz="2400" spc="-1" strike="noStrike" u="sng">
                <a:solidFill>
                  <a:srgbClr val="000000"/>
                </a:solidFill>
                <a:uFill>
                  <a:solidFill>
                    <a:srgbClr val="ffffff"/>
                  </a:solidFill>
                </a:uFill>
                <a:latin typeface="Arial"/>
              </a:rPr>
              <a:t>he will</a:t>
            </a:r>
            <a:r>
              <a:rPr b="1"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command his children …”</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Genesis 18:19</a:t>
            </a:r>
            <a:r>
              <a:rPr b="0" lang="en-US" sz="2400" spc="-1" strike="noStrike">
                <a:solidFill>
                  <a:srgbClr val="000000"/>
                </a:solidFill>
                <a:uFill>
                  <a:solidFill>
                    <a:srgbClr val="ffffff"/>
                  </a:solidFill>
                </a:uFill>
                <a:latin typeface="Arial"/>
              </a:rPr>
              <a:t>, </a:t>
            </a:r>
            <a:r>
              <a:rPr b="1" lang="en-US" sz="2400" spc="-1" strike="noStrike">
                <a:solidFill>
                  <a:srgbClr val="000000"/>
                </a:solidFill>
                <a:uFill>
                  <a:solidFill>
                    <a:srgbClr val="ffffff"/>
                  </a:solidFill>
                </a:uFill>
                <a:latin typeface="Arial"/>
              </a:rPr>
              <a:t>KJV</a:t>
            </a:r>
            <a:r>
              <a:rPr b="0" lang="en-US" sz="2400" spc="-1" strike="noStrike">
                <a:solidFill>
                  <a:srgbClr val="000000"/>
                </a:solidFill>
                <a:uFill>
                  <a:solidFill>
                    <a:srgbClr val="ffffff"/>
                  </a:solidFill>
                </a:uFill>
                <a:latin typeface="Arial"/>
              </a:rPr>
              <a:t>; compare with, </a:t>
            </a:r>
            <a:r>
              <a:rPr b="1" lang="en-US" sz="2400" spc="-1" strike="noStrike">
                <a:solidFill>
                  <a:srgbClr val="000000"/>
                </a:solidFill>
                <a:uFill>
                  <a:solidFill>
                    <a:srgbClr val="ffffff"/>
                  </a:solidFill>
                </a:uFill>
                <a:latin typeface="Arial"/>
              </a:rPr>
              <a:t>NAS, NIV, ESV</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Only the Father – </a:t>
            </a:r>
            <a:r>
              <a:rPr b="1" i="1" lang="en-US" sz="2400" spc="-1" strike="noStrike" u="sng">
                <a:solidFill>
                  <a:srgbClr val="000000"/>
                </a:solidFill>
                <a:uFill>
                  <a:solidFill>
                    <a:srgbClr val="ffffff"/>
                  </a:solidFill>
                </a:uFill>
                <a:latin typeface="Arial"/>
              </a:rPr>
              <a:t>not</a:t>
            </a:r>
            <a:r>
              <a:rPr b="0" lang="en-US" sz="2400" spc="-1" strike="noStrike">
                <a:solidFill>
                  <a:srgbClr val="000000"/>
                </a:solidFill>
                <a:uFill>
                  <a:solidFill>
                    <a:srgbClr val="ffffff"/>
                  </a:solidFill>
                </a:uFill>
                <a:latin typeface="Arial"/>
              </a:rPr>
              <a:t> the Son – knew the </a:t>
            </a:r>
            <a:r>
              <a:rPr b="0" i="1" lang="en-US" sz="2400" spc="-1" strike="noStrike">
                <a:solidFill>
                  <a:srgbClr val="000000"/>
                </a:solidFill>
                <a:uFill>
                  <a:solidFill>
                    <a:srgbClr val="ffffff"/>
                  </a:solidFill>
                </a:uFill>
                <a:latin typeface="Arial"/>
              </a:rPr>
              <a:t>“day and hour”</a:t>
            </a:r>
            <a:r>
              <a:rPr b="0" lang="en-US" sz="2400" spc="-1" strike="noStrike">
                <a:solidFill>
                  <a:srgbClr val="000000"/>
                </a:solidFill>
                <a:uFill>
                  <a:solidFill>
                    <a:srgbClr val="ffffff"/>
                  </a:solidFill>
                </a:uFill>
                <a:latin typeface="Arial"/>
              </a:rPr>
              <a:t> of the world’s end at </a:t>
            </a:r>
            <a:r>
              <a:rPr b="1" lang="en-US" sz="2400" spc="-1" strike="noStrike">
                <a:solidFill>
                  <a:srgbClr val="d1282e"/>
                </a:solidFill>
                <a:uFill>
                  <a:solidFill>
                    <a:srgbClr val="ffffff"/>
                  </a:solidFill>
                </a:uFill>
                <a:latin typeface="Arial"/>
              </a:rPr>
              <a:t>Mark 13:32</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a:t>
            </a:r>
            <a:r>
              <a:rPr b="1" i="1" lang="en-US" sz="2400" spc="-1" strike="noStrike">
                <a:solidFill>
                  <a:srgbClr val="000000"/>
                </a:solidFill>
                <a:uFill>
                  <a:solidFill>
                    <a:srgbClr val="ffffff"/>
                  </a:solidFill>
                </a:uFill>
                <a:latin typeface="Arial"/>
              </a:rPr>
              <a:t>Such knowledge is </a:t>
            </a:r>
            <a:r>
              <a:rPr b="1" i="1" lang="en-US" sz="2400" spc="-1" strike="noStrike" u="sng">
                <a:solidFill>
                  <a:srgbClr val="000000"/>
                </a:solidFill>
                <a:uFill>
                  <a:solidFill>
                    <a:srgbClr val="ffffff"/>
                  </a:solidFill>
                </a:uFill>
                <a:latin typeface="Arial"/>
              </a:rPr>
              <a:t>too wonderful for me</a:t>
            </a:r>
            <a:r>
              <a:rPr b="1" i="1"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284" name="TextShape 3"/>
          <p:cNvSpPr txBox="1"/>
          <p:nvPr/>
        </p:nvSpPr>
        <p:spPr>
          <a:xfrm rot="16200000">
            <a:off x="8391600" y="4368600"/>
            <a:ext cx="986400" cy="364680"/>
          </a:xfrm>
          <a:prstGeom prst="rect">
            <a:avLst/>
          </a:prstGeom>
          <a:noFill/>
          <a:ln>
            <a:noFill/>
          </a:ln>
        </p:spPr>
        <p:txBody>
          <a:bodyPr anchor="ctr"/>
          <a:p>
            <a:pPr>
              <a:lnSpc>
                <a:spcPct val="100000"/>
              </a:lnSpc>
            </a:pPr>
            <a:fld id="{5BAB283C-2C6C-4E51-86D8-13425EFAFE55}"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406" dur="indefinite" restart="never" nodeType="tmRoot">
          <p:childTnLst>
            <p:seq>
              <p:cTn id="407" dur="indefinite" nodeType="mainSeq">
                <p:childTnLst>
                  <p:par>
                    <p:cTn id="408" fill="hold">
                      <p:stCondLst>
                        <p:cond delay="indefinite"/>
                      </p:stCondLst>
                      <p:childTnLst>
                        <p:par>
                          <p:cTn id="409" fill="hold">
                            <p:stCondLst>
                              <p:cond delay="0"/>
                            </p:stCondLst>
                            <p:childTnLst>
                              <p:par>
                                <p:cTn id="410" nodeType="clickEffect" fill="hold" presetClass="entr" presetID="1">
                                  <p:stCondLst>
                                    <p:cond delay="0"/>
                                  </p:stCondLst>
                                  <p:childTnLst>
                                    <p:set>
                                      <p:cBhvr>
                                        <p:cTn id="411" dur="1" fill="hold">
                                          <p:stCondLst>
                                            <p:cond delay="0"/>
                                          </p:stCondLst>
                                        </p:cTn>
                                        <p:tgtEl>
                                          <p:spTgt spid="283">
                                            <p:txEl>
                                              <p:pRg st="0" end="97"/>
                                            </p:txEl>
                                          </p:spTgt>
                                        </p:tgtEl>
                                        <p:attrNameLst>
                                          <p:attrName>style.visibility</p:attrName>
                                        </p:attrNameLst>
                                      </p:cBhvr>
                                      <p:to>
                                        <p:strVal val="visible"/>
                                      </p:to>
                                    </p:set>
                                  </p:childTnLst>
                                </p:cTn>
                              </p:par>
                            </p:childTnLst>
                          </p:cTn>
                        </p:par>
                      </p:childTnLst>
                    </p:cTn>
                  </p:par>
                  <p:par>
                    <p:cTn id="412" fill="hold">
                      <p:stCondLst>
                        <p:cond delay="indefinite"/>
                      </p:stCondLst>
                      <p:childTnLst>
                        <p:par>
                          <p:cTn id="413" fill="hold">
                            <p:stCondLst>
                              <p:cond delay="0"/>
                            </p:stCondLst>
                            <p:childTnLst>
                              <p:par>
                                <p:cTn id="414" nodeType="clickEffect" fill="hold" presetClass="entr" presetID="1">
                                  <p:stCondLst>
                                    <p:cond delay="0"/>
                                  </p:stCondLst>
                                  <p:childTnLst>
                                    <p:set>
                                      <p:cBhvr>
                                        <p:cTn id="415" dur="1" fill="hold">
                                          <p:stCondLst>
                                            <p:cond delay="0"/>
                                          </p:stCondLst>
                                        </p:cTn>
                                        <p:tgtEl>
                                          <p:spTgt spid="283">
                                            <p:txEl>
                                              <p:pRg st="97" end="151"/>
                                            </p:txEl>
                                          </p:spTgt>
                                        </p:tgtEl>
                                        <p:attrNameLst>
                                          <p:attrName>style.visibility</p:attrName>
                                        </p:attrNameLst>
                                      </p:cBhvr>
                                      <p:to>
                                        <p:strVal val="visible"/>
                                      </p:to>
                                    </p:set>
                                  </p:childTnLst>
                                </p:cTn>
                              </p:par>
                            </p:childTnLst>
                          </p:cTn>
                        </p:par>
                      </p:childTnLst>
                    </p:cTn>
                  </p:par>
                  <p:par>
                    <p:cTn id="416" fill="hold">
                      <p:stCondLst>
                        <p:cond delay="indefinite"/>
                      </p:stCondLst>
                      <p:childTnLst>
                        <p:par>
                          <p:cTn id="417" fill="hold">
                            <p:stCondLst>
                              <p:cond delay="0"/>
                            </p:stCondLst>
                            <p:childTnLst>
                              <p:par>
                                <p:cTn id="418" nodeType="clickEffect" fill="hold" presetClass="entr" presetID="1">
                                  <p:stCondLst>
                                    <p:cond delay="0"/>
                                  </p:stCondLst>
                                  <p:childTnLst>
                                    <p:set>
                                      <p:cBhvr>
                                        <p:cTn id="419" dur="1" fill="hold">
                                          <p:stCondLst>
                                            <p:cond delay="0"/>
                                          </p:stCondLst>
                                        </p:cTn>
                                        <p:tgtEl>
                                          <p:spTgt spid="283">
                                            <p:txEl>
                                              <p:pRg st="151" end="201"/>
                                            </p:txEl>
                                          </p:spTgt>
                                        </p:tgtEl>
                                        <p:attrNameLst>
                                          <p:attrName>style.visibility</p:attrName>
                                        </p:attrNameLst>
                                      </p:cBhvr>
                                      <p:to>
                                        <p:strVal val="visible"/>
                                      </p:to>
                                    </p:set>
                                  </p:childTnLst>
                                </p:cTn>
                              </p:par>
                            </p:childTnLst>
                          </p:cTn>
                        </p:par>
                      </p:childTnLst>
                    </p:cTn>
                  </p:par>
                  <p:par>
                    <p:cTn id="420" fill="hold">
                      <p:stCondLst>
                        <p:cond delay="indefinite"/>
                      </p:stCondLst>
                      <p:childTnLst>
                        <p:par>
                          <p:cTn id="421" fill="hold">
                            <p:stCondLst>
                              <p:cond delay="0"/>
                            </p:stCondLst>
                            <p:childTnLst>
                              <p:par>
                                <p:cTn id="422" nodeType="clickEffect" fill="hold" presetClass="entr" presetID="1">
                                  <p:stCondLst>
                                    <p:cond delay="0"/>
                                  </p:stCondLst>
                                  <p:childTnLst>
                                    <p:set>
                                      <p:cBhvr>
                                        <p:cTn id="423" dur="1" fill="hold">
                                          <p:stCondLst>
                                            <p:cond delay="0"/>
                                          </p:stCondLst>
                                        </p:cTn>
                                        <p:tgtEl>
                                          <p:spTgt spid="283">
                                            <p:txEl>
                                              <p:pRg st="201" end="306"/>
                                            </p:txEl>
                                          </p:spTgt>
                                        </p:tgtEl>
                                        <p:attrNameLst>
                                          <p:attrName>style.visibility</p:attrName>
                                        </p:attrNameLst>
                                      </p:cBhvr>
                                      <p:to>
                                        <p:strVal val="visible"/>
                                      </p:to>
                                    </p:set>
                                  </p:childTnLst>
                                </p:cTn>
                              </p:par>
                            </p:childTnLst>
                          </p:cTn>
                        </p:par>
                      </p:childTnLst>
                    </p:cTn>
                  </p:par>
                  <p:par>
                    <p:cTn id="424" fill="hold">
                      <p:stCondLst>
                        <p:cond delay="indefinite"/>
                      </p:stCondLst>
                      <p:childTnLst>
                        <p:par>
                          <p:cTn id="425" fill="hold">
                            <p:stCondLst>
                              <p:cond delay="0"/>
                            </p:stCondLst>
                            <p:childTnLst>
                              <p:par>
                                <p:cTn id="426" nodeType="clickEffect" fill="hold" presetClass="entr" presetID="1">
                                  <p:stCondLst>
                                    <p:cond delay="0"/>
                                  </p:stCondLst>
                                  <p:childTnLst>
                                    <p:set>
                                      <p:cBhvr>
                                        <p:cTn id="427" dur="1" fill="hold">
                                          <p:stCondLst>
                                            <p:cond delay="0"/>
                                          </p:stCondLst>
                                        </p:cTn>
                                        <p:tgtEl>
                                          <p:spTgt spid="283">
                                            <p:txEl>
                                              <p:pRg st="306" end="396"/>
                                            </p:txEl>
                                          </p:spTgt>
                                        </p:tgtEl>
                                        <p:attrNameLst>
                                          <p:attrName>style.visibility</p:attrName>
                                        </p:attrNameLst>
                                      </p:cBhvr>
                                      <p:to>
                                        <p:strVal val="visible"/>
                                      </p:to>
                                    </p:set>
                                  </p:childTnLst>
                                </p:cTn>
                              </p:par>
                            </p:childTnLst>
                          </p:cTn>
                        </p:par>
                      </p:childTnLst>
                    </p:cTn>
                  </p:par>
                  <p:par>
                    <p:cTn id="428" fill="hold">
                      <p:stCondLst>
                        <p:cond delay="indefinite"/>
                      </p:stCondLst>
                      <p:childTnLst>
                        <p:par>
                          <p:cTn id="429" fill="hold">
                            <p:stCondLst>
                              <p:cond delay="0"/>
                            </p:stCondLst>
                            <p:childTnLst>
                              <p:par>
                                <p:cTn id="430" nodeType="clickEffect" fill="hold" presetClass="entr" presetID="1">
                                  <p:stCondLst>
                                    <p:cond delay="0"/>
                                  </p:stCondLst>
                                  <p:childTnLst>
                                    <p:set>
                                      <p:cBhvr>
                                        <p:cTn id="431" dur="1" fill="hold">
                                          <p:stCondLst>
                                            <p:cond delay="0"/>
                                          </p:stCondLst>
                                        </p:cTn>
                                        <p:tgtEl>
                                          <p:spTgt spid="283">
                                            <p:txEl>
                                              <p:pRg st="396" end="398"/>
                                            </p:txEl>
                                          </p:spTgt>
                                        </p:tgtEl>
                                        <p:attrNameLst>
                                          <p:attrName>style.visibility</p:attrName>
                                        </p:attrNameLst>
                                      </p:cBhvr>
                                      <p:to>
                                        <p:strVal val="visible"/>
                                      </p:to>
                                    </p:set>
                                  </p:childTnLst>
                                </p:cTn>
                              </p:par>
                            </p:childTnLst>
                          </p:cTn>
                        </p:par>
                      </p:childTnLst>
                    </p:cTn>
                  </p:par>
                  <p:par>
                    <p:cTn id="432" fill="hold">
                      <p:stCondLst>
                        <p:cond delay="indefinite"/>
                      </p:stCondLst>
                      <p:childTnLst>
                        <p:par>
                          <p:cTn id="433" fill="hold">
                            <p:stCondLst>
                              <p:cond delay="0"/>
                            </p:stCondLst>
                            <p:childTnLst>
                              <p:par>
                                <p:cTn id="434" nodeType="clickEffect" fill="hold" presetClass="entr" presetID="1">
                                  <p:stCondLst>
                                    <p:cond delay="0"/>
                                  </p:stCondLst>
                                  <p:childTnLst>
                                    <p:set>
                                      <p:cBhvr>
                                        <p:cTn id="435" dur="1" fill="hold">
                                          <p:stCondLst>
                                            <p:cond delay="0"/>
                                          </p:stCondLst>
                                        </p:cTn>
                                        <p:tgtEl>
                                          <p:spTgt spid="283">
                                            <p:txEl>
                                              <p:pRg st="398" end="43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TextShape 1"/>
          <p:cNvSpPr txBox="1"/>
          <p:nvPr/>
        </p:nvSpPr>
        <p:spPr>
          <a:xfrm>
            <a:off x="457200" y="1085760"/>
            <a:ext cx="7772040" cy="3240360"/>
          </a:xfrm>
          <a:prstGeom prst="rect">
            <a:avLst/>
          </a:prstGeom>
          <a:noFill/>
          <a:ln>
            <a:noFill/>
          </a:ln>
        </p:spPr>
        <p:txBody>
          <a:bodyPr anchor="ctr"/>
          <a:p>
            <a:pPr>
              <a:lnSpc>
                <a:spcPct val="100000"/>
              </a:lnSpc>
            </a:pPr>
            <a:r>
              <a:rPr b="0" i="1" lang="en-US" sz="7200" spc="-77" strike="noStrike" cap="all">
                <a:solidFill>
                  <a:srgbClr val="000000"/>
                </a:solidFill>
                <a:uFill>
                  <a:solidFill>
                    <a:srgbClr val="ffffff"/>
                  </a:solidFill>
                </a:uFill>
                <a:latin typeface="Arial Black"/>
              </a:rPr>
              <a:t>Supreme Sovereignty of God</a:t>
            </a:r>
            <a:endParaRPr b="0" lang="en-US" sz="1800" spc="-1" strike="noStrike">
              <a:solidFill>
                <a:srgbClr val="000000"/>
              </a:solidFill>
              <a:uFill>
                <a:solidFill>
                  <a:srgbClr val="ffffff"/>
                </a:solidFill>
              </a:uFill>
              <a:latin typeface="Arial"/>
            </a:endParaRPr>
          </a:p>
        </p:txBody>
      </p:sp>
      <p:sp>
        <p:nvSpPr>
          <p:cNvPr id="286" name="TextShape 2"/>
          <p:cNvSpPr txBox="1"/>
          <p:nvPr/>
        </p:nvSpPr>
        <p:spPr>
          <a:xfrm>
            <a:off x="457200" y="171360"/>
            <a:ext cx="8229240" cy="799920"/>
          </a:xfrm>
          <a:prstGeom prst="rect">
            <a:avLst/>
          </a:prstGeom>
          <a:noFill/>
          <a:ln>
            <a:noFill/>
          </a:ln>
        </p:spPr>
        <p:txBody>
          <a:bodyPr anchor="b"/>
          <a:p>
            <a:pPr>
              <a:lnSpc>
                <a:spcPct val="100000"/>
              </a:lnSpc>
            </a:pPr>
            <a:r>
              <a:rPr b="0" lang="en-US" sz="3600" spc="117" strike="noStrike" cap="all">
                <a:solidFill>
                  <a:srgbClr val="d1282e"/>
                </a:solidFill>
                <a:uFill>
                  <a:solidFill>
                    <a:srgbClr val="ffffff"/>
                  </a:solidFill>
                </a:uFill>
                <a:latin typeface="Arial Black"/>
              </a:rPr>
              <a:t>Questions for Calvinists</a:t>
            </a:r>
            <a:endParaRPr b="1" lang="en-US" sz="2000" spc="-1" strike="noStrike">
              <a:solidFill>
                <a:srgbClr val="000000"/>
              </a:solidFill>
              <a:uFill>
                <a:solidFill>
                  <a:srgbClr val="ffffff"/>
                </a:solidFill>
              </a:uFill>
              <a:latin typeface="Arial"/>
            </a:endParaRPr>
          </a:p>
        </p:txBody>
      </p:sp>
      <p:sp>
        <p:nvSpPr>
          <p:cNvPr id="287" name="TextShape 3"/>
          <p:cNvSpPr txBox="1"/>
          <p:nvPr/>
        </p:nvSpPr>
        <p:spPr>
          <a:xfrm rot="16200000">
            <a:off x="8391600" y="4368600"/>
            <a:ext cx="986400" cy="364680"/>
          </a:xfrm>
          <a:prstGeom prst="rect">
            <a:avLst/>
          </a:prstGeom>
          <a:noFill/>
          <a:ln>
            <a:noFill/>
          </a:ln>
        </p:spPr>
        <p:txBody>
          <a:bodyPr anchor="ctr"/>
          <a:p>
            <a:pPr>
              <a:lnSpc>
                <a:spcPct val="100000"/>
              </a:lnSpc>
            </a:pPr>
            <a:fld id="{72734510-A575-435D-A122-C2878B693A88}"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436" dur="indefinite" restart="never" nodeType="tmRoot">
          <p:childTnLst>
            <p:seq>
              <p:cTn id="437" nodeType="mainSeq"/>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Unfulfilled Decrees of God</a:t>
            </a:r>
            <a:endParaRPr b="0" lang="en-US" sz="1800" spc="-1" strike="noStrike">
              <a:solidFill>
                <a:srgbClr val="000000"/>
              </a:solidFill>
              <a:uFill>
                <a:solidFill>
                  <a:srgbClr val="ffffff"/>
                </a:solidFill>
              </a:uFill>
              <a:latin typeface="Arial"/>
            </a:endParaRPr>
          </a:p>
        </p:txBody>
      </p:sp>
      <p:sp>
        <p:nvSpPr>
          <p:cNvPr id="289" name="TextShape 2"/>
          <p:cNvSpPr txBox="1"/>
          <p:nvPr/>
        </p:nvSpPr>
        <p:spPr>
          <a:xfrm>
            <a:off x="457200" y="617400"/>
            <a:ext cx="8229240" cy="4320360"/>
          </a:xfrm>
          <a:prstGeom prst="rect">
            <a:avLst/>
          </a:prstGeom>
          <a:noFill/>
          <a:ln>
            <a:noFill/>
          </a:ln>
        </p:spPr>
        <p:txBody>
          <a:bodyPr/>
          <a:p>
            <a:pPr>
              <a:lnSpc>
                <a:spcPct val="100000"/>
              </a:lnSpc>
            </a:pPr>
            <a:r>
              <a:rPr b="1" i="1" lang="en-US" sz="2400" spc="-1" strike="noStrike">
                <a:solidFill>
                  <a:srgbClr val="000000"/>
                </a:solidFill>
                <a:uFill>
                  <a:solidFill>
                    <a:srgbClr val="ffffff"/>
                  </a:solidFill>
                </a:uFill>
                <a:latin typeface="Arial"/>
              </a:rPr>
              <a:t>Question for Calvinist:  </a:t>
            </a:r>
            <a:r>
              <a:rPr b="0" lang="en-US" sz="2400" spc="-1" strike="noStrike">
                <a:solidFill>
                  <a:srgbClr val="000000"/>
                </a:solidFill>
                <a:uFill>
                  <a:solidFill>
                    <a:srgbClr val="ffffff"/>
                  </a:solidFill>
                </a:uFill>
                <a:latin typeface="Arial"/>
              </a:rPr>
              <a:t>“On multiple occasions in Scripture, God said something would happen, but </a:t>
            </a:r>
            <a:r>
              <a:rPr b="1" i="1" lang="en-US" sz="2400" spc="-1" strike="noStrike">
                <a:solidFill>
                  <a:srgbClr val="000000"/>
                </a:solidFill>
                <a:uFill>
                  <a:solidFill>
                    <a:srgbClr val="ffffff"/>
                  </a:solidFill>
                </a:uFill>
                <a:latin typeface="Arial"/>
              </a:rPr>
              <a:t>men reacted</a:t>
            </a:r>
            <a:r>
              <a:rPr b="0" lang="en-US" sz="2400" spc="-1" strike="noStrike">
                <a:solidFill>
                  <a:srgbClr val="000000"/>
                </a:solidFill>
                <a:uFill>
                  <a:solidFill>
                    <a:srgbClr val="ffffff"/>
                  </a:solidFill>
                </a:uFill>
                <a:latin typeface="Arial"/>
              </a:rPr>
              <a:t>, and God’s decree “</a:t>
            </a:r>
            <a:r>
              <a:rPr b="1" i="1" lang="en-US" sz="2400" spc="-1" strike="noStrike">
                <a:solidFill>
                  <a:srgbClr val="000000"/>
                </a:solidFill>
                <a:uFill>
                  <a:solidFill>
                    <a:srgbClr val="ffffff"/>
                  </a:solidFill>
                </a:uFill>
                <a:latin typeface="Arial"/>
              </a:rPr>
              <a:t>failed</a:t>
            </a:r>
            <a:r>
              <a:rPr b="0" lang="en-US" sz="2400" spc="-1" strike="noStrike">
                <a:solidFill>
                  <a:srgbClr val="000000"/>
                </a:solidFill>
                <a:uFill>
                  <a:solidFill>
                    <a:srgbClr val="ffffff"/>
                  </a:solidFill>
                </a:uFill>
                <a:latin typeface="Arial"/>
              </a:rPr>
              <a:t>” to occur.  Did God lie?  Fail to accurately predict the future?  Or, was His decree based on man’s current course of choice?  How can the Calvinist explain </a:t>
            </a:r>
            <a:r>
              <a:rPr b="1" i="1" lang="en-US" sz="2400" spc="-1" strike="noStrike">
                <a:solidFill>
                  <a:srgbClr val="000000"/>
                </a:solidFill>
                <a:uFill>
                  <a:solidFill>
                    <a:srgbClr val="ffffff"/>
                  </a:solidFill>
                </a:uFill>
                <a:latin typeface="Arial"/>
              </a:rPr>
              <a:t>any</a:t>
            </a:r>
            <a:r>
              <a:rPr b="0" lang="en-US" sz="2400" spc="-1" strike="noStrike">
                <a:solidFill>
                  <a:srgbClr val="000000"/>
                </a:solidFill>
                <a:uFill>
                  <a:solidFill>
                    <a:srgbClr val="ffffff"/>
                  </a:solidFill>
                </a:uFill>
                <a:latin typeface="Arial"/>
              </a:rPr>
              <a:t> dependency upon man, if </a:t>
            </a:r>
            <a:r>
              <a:rPr b="1" i="1" lang="en-US" sz="2400" spc="-1" strike="noStrike">
                <a:solidFill>
                  <a:srgbClr val="000000"/>
                </a:solidFill>
                <a:uFill>
                  <a:solidFill>
                    <a:srgbClr val="ffffff"/>
                  </a:solidFill>
                </a:uFill>
                <a:latin typeface="Arial"/>
              </a:rPr>
              <a:t>all</a:t>
            </a:r>
            <a:r>
              <a:rPr b="0" lang="en-US" sz="2400" spc="-1" strike="noStrike">
                <a:solidFill>
                  <a:srgbClr val="000000"/>
                </a:solidFill>
                <a:uFill>
                  <a:solidFill>
                    <a:srgbClr val="ffffff"/>
                  </a:solidFill>
                </a:uFill>
                <a:latin typeface="Arial"/>
              </a:rPr>
              <a:t> things depend upon God?”</a:t>
            </a:r>
            <a:r>
              <a:rPr b="0" lang="en-US" sz="2400" spc="-1" strike="noStrike">
                <a:solidFill>
                  <a:srgbClr val="000000"/>
                </a:solidFill>
                <a:uFill>
                  <a:solidFill>
                    <a:srgbClr val="ffffff"/>
                  </a:solidFill>
                </a:uFill>
                <a:latin typeface="Arial"/>
              </a:rPr>
              <a:t>
</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400" spc="-1" strike="noStrike">
                <a:solidFill>
                  <a:srgbClr val="d1282e"/>
                </a:solidFill>
                <a:uFill>
                  <a:solidFill>
                    <a:srgbClr val="ffffff"/>
                  </a:solidFill>
                </a:uFill>
                <a:latin typeface="Arial"/>
              </a:rPr>
              <a:t>Jonah 3:4-10 </a:t>
            </a:r>
            <a:r>
              <a:rPr b="0" lang="en-US" sz="2400" spc="-1" strike="noStrike">
                <a:solidFill>
                  <a:srgbClr val="000000"/>
                </a:solidFill>
                <a:uFill>
                  <a:solidFill>
                    <a:srgbClr val="ffffff"/>
                  </a:solidFill>
                </a:uFill>
                <a:latin typeface="Arial"/>
              </a:rPr>
              <a:t>– Foretold destruction of Nineveh</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400" spc="-1" strike="noStrike">
                <a:solidFill>
                  <a:srgbClr val="d1282e"/>
                </a:solidFill>
                <a:uFill>
                  <a:solidFill>
                    <a:srgbClr val="ffffff"/>
                  </a:solidFill>
                </a:uFill>
                <a:latin typeface="Arial"/>
              </a:rPr>
              <a:t>II Kings 20:1, 5-6 </a:t>
            </a:r>
            <a:r>
              <a:rPr b="0" lang="en-US" sz="2400" spc="-1" strike="noStrike">
                <a:solidFill>
                  <a:srgbClr val="000000"/>
                </a:solidFill>
                <a:uFill>
                  <a:solidFill>
                    <a:srgbClr val="ffffff"/>
                  </a:solidFill>
                </a:uFill>
                <a:latin typeface="Arial"/>
              </a:rPr>
              <a:t>– Hezekiah’s imminent death</a:t>
            </a:r>
            <a:endParaRPr b="1" lang="en-US" sz="2000" spc="-1" strike="noStrike">
              <a:solidFill>
                <a:srgbClr val="000000"/>
              </a:solidFill>
              <a:uFill>
                <a:solidFill>
                  <a:srgbClr val="ffffff"/>
                </a:solidFill>
              </a:uFill>
              <a:latin typeface="Arial"/>
            </a:endParaRPr>
          </a:p>
          <a:p>
            <a:pPr marL="345960" indent="-345600">
              <a:lnSpc>
                <a:spcPct val="100000"/>
              </a:lnSpc>
              <a:buClr>
                <a:srgbClr val="d1282e"/>
              </a:buClr>
              <a:buFont typeface="Arial"/>
              <a:buChar char="•"/>
            </a:pPr>
            <a:r>
              <a:rPr b="1" lang="en-US" sz="2400" spc="-1" strike="noStrike">
                <a:solidFill>
                  <a:srgbClr val="d1282e"/>
                </a:solidFill>
                <a:uFill>
                  <a:solidFill>
                    <a:srgbClr val="ffffff"/>
                  </a:solidFill>
                </a:uFill>
                <a:latin typeface="Arial"/>
              </a:rPr>
              <a:t>I Samuel 23:11-13 </a:t>
            </a:r>
            <a:r>
              <a:rPr b="0" lang="en-US" sz="2400" spc="-1" strike="noStrike">
                <a:solidFill>
                  <a:srgbClr val="000000"/>
                </a:solidFill>
                <a:uFill>
                  <a:solidFill>
                    <a:srgbClr val="ffffff"/>
                  </a:solidFill>
                </a:uFill>
                <a:latin typeface="Arial"/>
              </a:rPr>
              <a:t>– David’s betrayal by Keilah</a:t>
            </a:r>
            <a:endParaRPr b="1" lang="en-US" sz="2000" spc="-1" strike="noStrike">
              <a:solidFill>
                <a:srgbClr val="000000"/>
              </a:solidFill>
              <a:uFill>
                <a:solidFill>
                  <a:srgbClr val="ffffff"/>
                </a:solidFill>
              </a:uFill>
              <a:latin typeface="Arial"/>
            </a:endParaRPr>
          </a:p>
        </p:txBody>
      </p:sp>
      <p:sp>
        <p:nvSpPr>
          <p:cNvPr id="290" name="TextShape 3"/>
          <p:cNvSpPr txBox="1"/>
          <p:nvPr/>
        </p:nvSpPr>
        <p:spPr>
          <a:xfrm rot="16200000">
            <a:off x="8391600" y="4368600"/>
            <a:ext cx="986400" cy="364680"/>
          </a:xfrm>
          <a:prstGeom prst="rect">
            <a:avLst/>
          </a:prstGeom>
          <a:noFill/>
          <a:ln>
            <a:noFill/>
          </a:ln>
        </p:spPr>
        <p:txBody>
          <a:bodyPr anchor="ctr"/>
          <a:p>
            <a:pPr>
              <a:lnSpc>
                <a:spcPct val="100000"/>
              </a:lnSpc>
            </a:pPr>
            <a:fld id="{2BF8E827-93FD-4A77-BA94-16A1F794E78C}"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438" dur="indefinite" restart="never" nodeType="tmRoot">
          <p:childTnLst>
            <p:seq>
              <p:cTn id="439" dur="indefinite" nodeType="mainSeq">
                <p:childTnLst>
                  <p:par>
                    <p:cTn id="440" fill="hold">
                      <p:stCondLst>
                        <p:cond delay="indefinite"/>
                      </p:stCondLst>
                      <p:childTnLst>
                        <p:par>
                          <p:cTn id="441" fill="hold">
                            <p:stCondLst>
                              <p:cond delay="0"/>
                            </p:stCondLst>
                            <p:childTnLst>
                              <p:par>
                                <p:cTn id="442" nodeType="clickEffect" fill="hold" presetClass="entr" presetID="1">
                                  <p:stCondLst>
                                    <p:cond delay="0"/>
                                  </p:stCondLst>
                                  <p:childTnLst>
                                    <p:set>
                                      <p:cBhvr>
                                        <p:cTn id="443" dur="1" fill="hold">
                                          <p:stCondLst>
                                            <p:cond delay="0"/>
                                          </p:stCondLst>
                                        </p:cTn>
                                        <p:tgtEl>
                                          <p:spTgt spid="289">
                                            <p:txEl>
                                              <p:pRg st="352" end="399"/>
                                            </p:txEl>
                                          </p:spTgt>
                                        </p:tgtEl>
                                        <p:attrNameLst>
                                          <p:attrName>style.visibility</p:attrName>
                                        </p:attrNameLst>
                                      </p:cBhvr>
                                      <p:to>
                                        <p:strVal val="visible"/>
                                      </p:to>
                                    </p:set>
                                  </p:childTnLst>
                                </p:cTn>
                              </p:par>
                              <p:par>
                                <p:cTn id="444" nodeType="withEffect" fill="hold" presetClass="entr" presetID="1">
                                  <p:stCondLst>
                                    <p:cond delay="0"/>
                                  </p:stCondLst>
                                  <p:childTnLst>
                                    <p:set>
                                      <p:cBhvr>
                                        <p:cTn id="445" dur="1" fill="hold">
                                          <p:stCondLst>
                                            <p:cond delay="0"/>
                                          </p:stCondLst>
                                        </p:cTn>
                                        <p:tgtEl>
                                          <p:spTgt spid="289">
                                            <p:txEl>
                                              <p:pRg st="399" end="446"/>
                                            </p:txEl>
                                          </p:spTgt>
                                        </p:tgtEl>
                                        <p:attrNameLst>
                                          <p:attrName>style.visibility</p:attrName>
                                        </p:attrNameLst>
                                      </p:cBhvr>
                                      <p:to>
                                        <p:strVal val="visible"/>
                                      </p:to>
                                    </p:set>
                                  </p:childTnLst>
                                </p:cTn>
                              </p:par>
                              <p:par>
                                <p:cTn id="446" nodeType="withEffect" fill="hold" presetClass="entr" presetID="1">
                                  <p:stCondLst>
                                    <p:cond delay="0"/>
                                  </p:stCondLst>
                                  <p:childTnLst>
                                    <p:set>
                                      <p:cBhvr>
                                        <p:cTn id="447" dur="1" fill="hold">
                                          <p:stCondLst>
                                            <p:cond delay="0"/>
                                          </p:stCondLst>
                                        </p:cTn>
                                        <p:tgtEl>
                                          <p:spTgt spid="289">
                                            <p:txEl>
                                              <p:pRg st="446" end="49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Author of Sin?</a:t>
            </a:r>
            <a:endParaRPr b="0" lang="en-US" sz="1800" spc="-1" strike="noStrike">
              <a:solidFill>
                <a:srgbClr val="000000"/>
              </a:solidFill>
              <a:uFill>
                <a:solidFill>
                  <a:srgbClr val="ffffff"/>
                </a:solidFill>
              </a:uFill>
              <a:latin typeface="Arial"/>
            </a:endParaRPr>
          </a:p>
        </p:txBody>
      </p:sp>
      <p:sp>
        <p:nvSpPr>
          <p:cNvPr id="292" name="TextShape 2"/>
          <p:cNvSpPr txBox="1"/>
          <p:nvPr/>
        </p:nvSpPr>
        <p:spPr>
          <a:xfrm>
            <a:off x="457200" y="617400"/>
            <a:ext cx="8229240" cy="4320360"/>
          </a:xfrm>
          <a:prstGeom prst="rect">
            <a:avLst/>
          </a:prstGeom>
          <a:noFill/>
          <a:ln>
            <a:noFill/>
          </a:ln>
        </p:spPr>
        <p:txBody>
          <a:bodyPr/>
          <a:p>
            <a:pPr>
              <a:lnSpc>
                <a:spcPct val="100000"/>
              </a:lnSpc>
            </a:pPr>
            <a:r>
              <a:rPr b="1" i="1" lang="en-US" sz="2400" spc="-1" strike="noStrike">
                <a:solidFill>
                  <a:srgbClr val="000000"/>
                </a:solidFill>
                <a:uFill>
                  <a:solidFill>
                    <a:srgbClr val="ffffff"/>
                  </a:solidFill>
                </a:uFill>
                <a:latin typeface="Arial"/>
              </a:rPr>
              <a:t>Question for Calvinist:</a:t>
            </a:r>
            <a:r>
              <a:rPr b="0" lang="en-US" sz="2400" spc="-1" strike="noStrike">
                <a:solidFill>
                  <a:srgbClr val="000000"/>
                </a:solidFill>
                <a:uFill>
                  <a:solidFill>
                    <a:srgbClr val="ffffff"/>
                  </a:solidFill>
                </a:uFill>
                <a:latin typeface="Arial"/>
              </a:rPr>
              <a:t>  “If God </a:t>
            </a:r>
            <a:r>
              <a:rPr b="1" i="1" lang="en-US" sz="2400" spc="-1" strike="noStrike">
                <a:solidFill>
                  <a:srgbClr val="000000"/>
                </a:solidFill>
                <a:uFill>
                  <a:solidFill>
                    <a:srgbClr val="ffffff"/>
                  </a:solidFill>
                </a:uFill>
                <a:latin typeface="Arial"/>
              </a:rPr>
              <a:t>absolutely</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determines man’s fall and choices relevant to his salvation, how can God not be the author and originator of sin?  Is His Sovereignty not </a:t>
            </a:r>
            <a:r>
              <a:rPr b="0" i="1" lang="en-US" sz="2400" spc="-1" strike="noStrike">
                <a:solidFill>
                  <a:srgbClr val="000000"/>
                </a:solidFill>
                <a:uFill>
                  <a:solidFill>
                    <a:srgbClr val="ffffff"/>
                  </a:solidFill>
                </a:uFill>
                <a:latin typeface="Arial"/>
              </a:rPr>
              <a:t>absolute</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God, from all eternity, did by the most wise and holy counsel of His own will, freely and unchangeably ordain </a:t>
            </a:r>
            <a:r>
              <a:rPr b="1" i="1" lang="en-US" sz="2400" spc="-1" strike="noStrike" u="sng">
                <a:solidFill>
                  <a:srgbClr val="000000"/>
                </a:solidFill>
                <a:uFill>
                  <a:solidFill>
                    <a:srgbClr val="ffffff"/>
                  </a:solidFill>
                </a:uFill>
                <a:latin typeface="Arial"/>
              </a:rPr>
              <a:t>whatsoever</a:t>
            </a:r>
            <a:r>
              <a:rPr b="1" i="1" lang="en-US" sz="2400" spc="-1" strike="noStrike">
                <a:solidFill>
                  <a:srgbClr val="000000"/>
                </a:solidFill>
                <a:uFill>
                  <a:solidFill>
                    <a:srgbClr val="ffffff"/>
                  </a:solidFill>
                </a:uFill>
                <a:latin typeface="Arial"/>
              </a:rPr>
              <a:t> comes to pass: yet so, as thereby neither is God the author of sin, nor is violence offered to the will of the creatures</a:t>
            </a:r>
            <a:r>
              <a:rPr b="0" i="1" lang="en-US" sz="2400" spc="-1" strike="noStrike">
                <a:solidFill>
                  <a:srgbClr val="000000"/>
                </a:solidFill>
                <a:uFill>
                  <a:solidFill>
                    <a:srgbClr val="ffffff"/>
                  </a:solidFill>
                </a:uFill>
                <a:latin typeface="Arial"/>
              </a:rPr>
              <a:t>, neither is the liberty or contingency of second causes taken away, but rather established...” </a:t>
            </a:r>
            <a:r>
              <a:rPr b="0" lang="en-US" sz="2400" spc="-1" strike="noStrike">
                <a:solidFill>
                  <a:srgbClr val="000000"/>
                </a:solidFill>
                <a:uFill>
                  <a:solidFill>
                    <a:srgbClr val="ffffff"/>
                  </a:solidFill>
                </a:uFill>
                <a:latin typeface="Arial"/>
              </a:rPr>
              <a:t>(</a:t>
            </a:r>
            <a:r>
              <a:rPr b="1" lang="en-US" sz="2400" spc="-1" strike="noStrike">
                <a:solidFill>
                  <a:srgbClr val="000000"/>
                </a:solidFill>
                <a:uFill>
                  <a:solidFill>
                    <a:srgbClr val="ffffff"/>
                  </a:solidFill>
                </a:uFill>
                <a:latin typeface="Arial"/>
              </a:rPr>
              <a:t>Westminster Confession of Faith, III:1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lang="en-US" sz="2400" spc="-1" strike="noStrike">
                <a:solidFill>
                  <a:srgbClr val="000000"/>
                </a:solidFill>
                <a:uFill>
                  <a:solidFill>
                    <a:srgbClr val="ffffff"/>
                  </a:solidFill>
                </a:uFill>
                <a:latin typeface="Arial"/>
              </a:rPr>
              <a:t>Unavoidable consequence of </a:t>
            </a:r>
            <a:r>
              <a:rPr b="1" i="1" lang="en-US" sz="2400" spc="-1" strike="noStrike">
                <a:solidFill>
                  <a:srgbClr val="000000"/>
                </a:solidFill>
                <a:uFill>
                  <a:solidFill>
                    <a:srgbClr val="ffffff"/>
                  </a:solidFill>
                </a:uFill>
                <a:latin typeface="Arial"/>
              </a:rPr>
              <a:t>“</a:t>
            </a:r>
            <a:r>
              <a:rPr b="1" i="1" lang="en-US" sz="2400" spc="-1" strike="noStrike" u="sng">
                <a:solidFill>
                  <a:srgbClr val="000000"/>
                </a:solidFill>
                <a:uFill>
                  <a:solidFill>
                    <a:srgbClr val="ffffff"/>
                  </a:solidFill>
                </a:uFill>
                <a:latin typeface="Arial"/>
              </a:rPr>
              <a:t>absolute</a:t>
            </a:r>
            <a:r>
              <a:rPr b="1" i="1"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293" name="TextShape 3"/>
          <p:cNvSpPr txBox="1"/>
          <p:nvPr/>
        </p:nvSpPr>
        <p:spPr>
          <a:xfrm rot="16200000">
            <a:off x="8391600" y="4368600"/>
            <a:ext cx="986400" cy="364680"/>
          </a:xfrm>
          <a:prstGeom prst="rect">
            <a:avLst/>
          </a:prstGeom>
          <a:noFill/>
          <a:ln>
            <a:noFill/>
          </a:ln>
        </p:spPr>
        <p:txBody>
          <a:bodyPr anchor="ctr"/>
          <a:p>
            <a:pPr>
              <a:lnSpc>
                <a:spcPct val="100000"/>
              </a:lnSpc>
            </a:pPr>
            <a:fld id="{C08307CA-C0BC-4B4D-BF38-330606636425}"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448" dur="indefinite" restart="never" nodeType="tmRoot">
          <p:childTnLst>
            <p:seq>
              <p:cTn id="449" dur="indefinite" nodeType="mainSeq">
                <p:childTnLst>
                  <p:par>
                    <p:cTn id="450" fill="hold">
                      <p:stCondLst>
                        <p:cond delay="indefinite"/>
                      </p:stCondLst>
                      <p:childTnLst>
                        <p:par>
                          <p:cTn id="451" fill="hold">
                            <p:stCondLst>
                              <p:cond delay="0"/>
                            </p:stCondLst>
                            <p:childTnLst>
                              <p:par>
                                <p:cTn id="452" nodeType="clickEffect" fill="hold" presetClass="entr" presetID="1">
                                  <p:stCondLst>
                                    <p:cond delay="0"/>
                                  </p:stCondLst>
                                  <p:childTnLst>
                                    <p:set>
                                      <p:cBhvr>
                                        <p:cTn id="453" dur="1" fill="hold">
                                          <p:stCondLst>
                                            <p:cond delay="0"/>
                                          </p:stCondLst>
                                        </p:cTn>
                                        <p:tgtEl>
                                          <p:spTgt spid="292">
                                            <p:txEl>
                                              <p:pRg st="193" end="572"/>
                                            </p:txEl>
                                          </p:spTgt>
                                        </p:tgtEl>
                                        <p:attrNameLst>
                                          <p:attrName>style.visibility</p:attrName>
                                        </p:attrNameLst>
                                      </p:cBhvr>
                                      <p:to>
                                        <p:strVal val="visible"/>
                                      </p:to>
                                    </p:set>
                                  </p:childTnLst>
                                </p:cTn>
                              </p:par>
                            </p:childTnLst>
                          </p:cTn>
                        </p:par>
                      </p:childTnLst>
                    </p:cTn>
                  </p:par>
                  <p:par>
                    <p:cTn id="454" fill="hold">
                      <p:stCondLst>
                        <p:cond delay="indefinite"/>
                      </p:stCondLst>
                      <p:childTnLst>
                        <p:par>
                          <p:cTn id="455" fill="hold">
                            <p:stCondLst>
                              <p:cond delay="0"/>
                            </p:stCondLst>
                            <p:childTnLst>
                              <p:par>
                                <p:cTn id="456" nodeType="clickEffect" fill="hold" presetClass="entr" presetID="1">
                                  <p:stCondLst>
                                    <p:cond delay="0"/>
                                  </p:stCondLst>
                                  <p:childTnLst>
                                    <p:set>
                                      <p:cBhvr>
                                        <p:cTn id="457" dur="1" fill="hold">
                                          <p:stCondLst>
                                            <p:cond delay="0"/>
                                          </p:stCondLst>
                                        </p:cTn>
                                        <p:tgtEl>
                                          <p:spTgt spid="292">
                                            <p:txEl>
                                              <p:pRg st="572" end="61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More Questions For Calvinist</a:t>
            </a:r>
            <a:endParaRPr b="0" lang="en-US" sz="1800" spc="-1" strike="noStrike">
              <a:solidFill>
                <a:srgbClr val="000000"/>
              </a:solidFill>
              <a:uFill>
                <a:solidFill>
                  <a:srgbClr val="ffffff"/>
                </a:solidFill>
              </a:uFill>
              <a:latin typeface="Arial"/>
            </a:endParaRPr>
          </a:p>
        </p:txBody>
      </p:sp>
      <p:sp>
        <p:nvSpPr>
          <p:cNvPr id="295" name="TextShape 2"/>
          <p:cNvSpPr txBox="1"/>
          <p:nvPr/>
        </p:nvSpPr>
        <p:spPr>
          <a:xfrm>
            <a:off x="457200" y="617400"/>
            <a:ext cx="8229240" cy="4320360"/>
          </a:xfrm>
          <a:prstGeom prst="rect">
            <a:avLst/>
          </a:prstGeom>
          <a:noFill/>
          <a:ln>
            <a:noFill/>
          </a:ln>
        </p:spPr>
        <p:txBody>
          <a:bodyPr/>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If there is only One Will, how can man be </a:t>
            </a:r>
            <a:r>
              <a:rPr b="1" i="1" lang="en-US" sz="2300" spc="-1" strike="noStrike" u="sng">
                <a:solidFill>
                  <a:srgbClr val="000000"/>
                </a:solidFill>
                <a:uFill>
                  <a:solidFill>
                    <a:srgbClr val="ffffff"/>
                  </a:solidFill>
                </a:uFill>
                <a:latin typeface="Arial"/>
              </a:rPr>
              <a:t>justly</a:t>
            </a:r>
            <a:r>
              <a:rPr b="0" lang="en-US" sz="2300" spc="-1" strike="noStrike">
                <a:solidFill>
                  <a:srgbClr val="000000"/>
                </a:solidFill>
                <a:uFill>
                  <a:solidFill>
                    <a:srgbClr val="ffffff"/>
                  </a:solidFill>
                </a:uFill>
                <a:latin typeface="Arial"/>
              </a:rPr>
              <a:t> held responsible?</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If God’s will is always performed, why does He rebuke His compliant creation?</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Why does God object to sin, if </a:t>
            </a:r>
            <a:r>
              <a:rPr b="1" i="1" lang="en-US" sz="2300" spc="-1" strike="noStrike">
                <a:solidFill>
                  <a:srgbClr val="000000"/>
                </a:solidFill>
                <a:uFill>
                  <a:solidFill>
                    <a:srgbClr val="ffffff"/>
                  </a:solidFill>
                </a:uFill>
                <a:latin typeface="Arial"/>
              </a:rPr>
              <a:t>He chose </a:t>
            </a:r>
            <a:r>
              <a:rPr b="0" lang="en-US" sz="2300" spc="-1" strike="noStrike">
                <a:solidFill>
                  <a:srgbClr val="000000"/>
                </a:solidFill>
                <a:uFill>
                  <a:solidFill>
                    <a:srgbClr val="ffffff"/>
                  </a:solidFill>
                </a:uFill>
                <a:latin typeface="Arial"/>
              </a:rPr>
              <a:t>it?</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Why do events not always conform to God’s revealed will?</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Why does God lament over man’s choices, if God made them?</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Why does God punish His creation, when it ultimately complies as He instructed?</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Where is the </a:t>
            </a:r>
            <a:r>
              <a:rPr b="1" i="1" lang="en-US" sz="2300" spc="-1" strike="noStrike" u="sng">
                <a:solidFill>
                  <a:srgbClr val="000000"/>
                </a:solidFill>
                <a:uFill>
                  <a:solidFill>
                    <a:srgbClr val="ffffff"/>
                  </a:solidFill>
                </a:uFill>
                <a:latin typeface="Arial"/>
              </a:rPr>
              <a:t>Bible basis</a:t>
            </a:r>
            <a:r>
              <a:rPr b="1" i="1" lang="en-US" sz="2300" spc="-1" strike="noStrike">
                <a:solidFill>
                  <a:srgbClr val="000000"/>
                </a:solidFill>
                <a:uFill>
                  <a:solidFill>
                    <a:srgbClr val="ffffff"/>
                  </a:solidFill>
                </a:uFill>
                <a:latin typeface="Arial"/>
              </a:rPr>
              <a:t> </a:t>
            </a:r>
            <a:r>
              <a:rPr b="0" lang="en-US" sz="2300" spc="-1" strike="noStrike">
                <a:solidFill>
                  <a:srgbClr val="000000"/>
                </a:solidFill>
                <a:uFill>
                  <a:solidFill>
                    <a:srgbClr val="ffffff"/>
                  </a:solidFill>
                </a:uFill>
                <a:latin typeface="Arial"/>
              </a:rPr>
              <a:t>for this view of God’s sovereignty?</a:t>
            </a:r>
            <a:endParaRPr b="1" lang="en-US" sz="2000" spc="-1" strike="noStrike">
              <a:solidFill>
                <a:srgbClr val="000000"/>
              </a:solidFill>
              <a:uFill>
                <a:solidFill>
                  <a:srgbClr val="ffffff"/>
                </a:solidFill>
              </a:uFill>
              <a:latin typeface="Arial"/>
            </a:endParaRPr>
          </a:p>
        </p:txBody>
      </p:sp>
      <p:sp>
        <p:nvSpPr>
          <p:cNvPr id="296" name="TextShape 3"/>
          <p:cNvSpPr txBox="1"/>
          <p:nvPr/>
        </p:nvSpPr>
        <p:spPr>
          <a:xfrm rot="16200000">
            <a:off x="8391600" y="4368600"/>
            <a:ext cx="986400" cy="364680"/>
          </a:xfrm>
          <a:prstGeom prst="rect">
            <a:avLst/>
          </a:prstGeom>
          <a:noFill/>
          <a:ln>
            <a:noFill/>
          </a:ln>
        </p:spPr>
        <p:txBody>
          <a:bodyPr anchor="ctr"/>
          <a:p>
            <a:pPr>
              <a:lnSpc>
                <a:spcPct val="100000"/>
              </a:lnSpc>
            </a:pPr>
            <a:fld id="{C7D34CF0-49D2-46B2-8430-BD3959964EE4}"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458" dur="indefinite" restart="never" nodeType="tmRoot">
          <p:childTnLst>
            <p:seq>
              <p:cTn id="459" dur="indefinite" nodeType="mainSeq">
                <p:childTnLst>
                  <p:par>
                    <p:cTn id="460" fill="hold">
                      <p:stCondLst>
                        <p:cond delay="0"/>
                      </p:stCondLst>
                      <p:childTnLst>
                        <p:par>
                          <p:cTn id="461" fill="hold">
                            <p:stCondLst>
                              <p:cond delay="0"/>
                            </p:stCondLst>
                            <p:childTnLst>
                              <p:par>
                                <p:cTn id="462" nodeType="afterEffect" fill="hold" presetClass="entr" presetID="1">
                                  <p:stCondLst>
                                    <p:cond delay="3000"/>
                                  </p:stCondLst>
                                  <p:childTnLst>
                                    <p:set>
                                      <p:cBhvr>
                                        <p:cTn id="463" dur="1" fill="hold">
                                          <p:stCondLst>
                                            <p:cond delay="0"/>
                                          </p:stCondLst>
                                        </p:cTn>
                                        <p:tgtEl>
                                          <p:spTgt spid="295">
                                            <p:txEl>
                                              <p:pRg st="0" end="67"/>
                                            </p:txEl>
                                          </p:spTgt>
                                        </p:tgtEl>
                                        <p:attrNameLst>
                                          <p:attrName>style.visibility</p:attrName>
                                        </p:attrNameLst>
                                      </p:cBhvr>
                                      <p:to>
                                        <p:strVal val="visible"/>
                                      </p:to>
                                    </p:set>
                                  </p:childTnLst>
                                </p:cTn>
                              </p:par>
                            </p:childTnLst>
                          </p:cTn>
                        </p:par>
                        <p:par>
                          <p:cTn id="464" fill="hold">
                            <p:stCondLst>
                              <p:cond delay="3000"/>
                            </p:stCondLst>
                            <p:childTnLst>
                              <p:par>
                                <p:cTn id="465" nodeType="afterEffect" fill="hold" presetClass="entr" presetID="1">
                                  <p:stCondLst>
                                    <p:cond delay="3000"/>
                                  </p:stCondLst>
                                  <p:childTnLst>
                                    <p:set>
                                      <p:cBhvr>
                                        <p:cTn id="466" dur="1" fill="hold">
                                          <p:stCondLst>
                                            <p:cond delay="0"/>
                                          </p:stCondLst>
                                        </p:cTn>
                                        <p:tgtEl>
                                          <p:spTgt spid="295">
                                            <p:txEl>
                                              <p:pRg st="67" end="145"/>
                                            </p:txEl>
                                          </p:spTgt>
                                        </p:tgtEl>
                                        <p:attrNameLst>
                                          <p:attrName>style.visibility</p:attrName>
                                        </p:attrNameLst>
                                      </p:cBhvr>
                                      <p:to>
                                        <p:strVal val="visible"/>
                                      </p:to>
                                    </p:set>
                                  </p:childTnLst>
                                </p:cTn>
                              </p:par>
                            </p:childTnLst>
                          </p:cTn>
                        </p:par>
                        <p:par>
                          <p:cTn id="467" fill="hold">
                            <p:stCondLst>
                              <p:cond delay="6000"/>
                            </p:stCondLst>
                            <p:childTnLst>
                              <p:par>
                                <p:cTn id="468" nodeType="afterEffect" fill="hold" presetClass="entr" presetID="1">
                                  <p:stCondLst>
                                    <p:cond delay="3000"/>
                                  </p:stCondLst>
                                  <p:childTnLst>
                                    <p:set>
                                      <p:cBhvr>
                                        <p:cTn id="469" dur="1" fill="hold">
                                          <p:stCondLst>
                                            <p:cond delay="0"/>
                                          </p:stCondLst>
                                        </p:cTn>
                                        <p:tgtEl>
                                          <p:spTgt spid="295">
                                            <p:txEl>
                                              <p:pRg st="145" end="189"/>
                                            </p:txEl>
                                          </p:spTgt>
                                        </p:tgtEl>
                                        <p:attrNameLst>
                                          <p:attrName>style.visibility</p:attrName>
                                        </p:attrNameLst>
                                      </p:cBhvr>
                                      <p:to>
                                        <p:strVal val="visible"/>
                                      </p:to>
                                    </p:set>
                                  </p:childTnLst>
                                </p:cTn>
                              </p:par>
                            </p:childTnLst>
                          </p:cTn>
                        </p:par>
                        <p:par>
                          <p:cTn id="470" fill="hold">
                            <p:stCondLst>
                              <p:cond delay="9000"/>
                            </p:stCondLst>
                            <p:childTnLst>
                              <p:par>
                                <p:cTn id="471" nodeType="afterEffect" fill="hold" presetClass="entr" presetID="1">
                                  <p:stCondLst>
                                    <p:cond delay="3000"/>
                                  </p:stCondLst>
                                  <p:childTnLst>
                                    <p:set>
                                      <p:cBhvr>
                                        <p:cTn id="472" dur="1" fill="hold">
                                          <p:stCondLst>
                                            <p:cond delay="0"/>
                                          </p:stCondLst>
                                        </p:cTn>
                                        <p:tgtEl>
                                          <p:spTgt spid="295">
                                            <p:txEl>
                                              <p:pRg st="189" end="246"/>
                                            </p:txEl>
                                          </p:spTgt>
                                        </p:tgtEl>
                                        <p:attrNameLst>
                                          <p:attrName>style.visibility</p:attrName>
                                        </p:attrNameLst>
                                      </p:cBhvr>
                                      <p:to>
                                        <p:strVal val="visible"/>
                                      </p:to>
                                    </p:set>
                                  </p:childTnLst>
                                </p:cTn>
                              </p:par>
                            </p:childTnLst>
                          </p:cTn>
                        </p:par>
                        <p:par>
                          <p:cTn id="473" fill="hold">
                            <p:stCondLst>
                              <p:cond delay="12000"/>
                            </p:stCondLst>
                            <p:childTnLst>
                              <p:par>
                                <p:cTn id="474" nodeType="afterEffect" fill="hold" presetClass="entr" presetID="1">
                                  <p:stCondLst>
                                    <p:cond delay="3000"/>
                                  </p:stCondLst>
                                  <p:childTnLst>
                                    <p:set>
                                      <p:cBhvr>
                                        <p:cTn id="475" dur="1" fill="hold">
                                          <p:stCondLst>
                                            <p:cond delay="0"/>
                                          </p:stCondLst>
                                        </p:cTn>
                                        <p:tgtEl>
                                          <p:spTgt spid="295">
                                            <p:txEl>
                                              <p:pRg st="246" end="304"/>
                                            </p:txEl>
                                          </p:spTgt>
                                        </p:tgtEl>
                                        <p:attrNameLst>
                                          <p:attrName>style.visibility</p:attrName>
                                        </p:attrNameLst>
                                      </p:cBhvr>
                                      <p:to>
                                        <p:strVal val="visible"/>
                                      </p:to>
                                    </p:set>
                                  </p:childTnLst>
                                </p:cTn>
                              </p:par>
                            </p:childTnLst>
                          </p:cTn>
                        </p:par>
                        <p:par>
                          <p:cTn id="476" fill="hold">
                            <p:stCondLst>
                              <p:cond delay="15000"/>
                            </p:stCondLst>
                            <p:childTnLst>
                              <p:par>
                                <p:cTn id="477" nodeType="afterEffect" fill="hold" presetClass="entr" presetID="1">
                                  <p:stCondLst>
                                    <p:cond delay="3000"/>
                                  </p:stCondLst>
                                  <p:childTnLst>
                                    <p:set>
                                      <p:cBhvr>
                                        <p:cTn id="478" dur="1" fill="hold">
                                          <p:stCondLst>
                                            <p:cond delay="0"/>
                                          </p:stCondLst>
                                        </p:cTn>
                                        <p:tgtEl>
                                          <p:spTgt spid="295">
                                            <p:txEl>
                                              <p:pRg st="304" end="384"/>
                                            </p:txEl>
                                          </p:spTgt>
                                        </p:tgtEl>
                                        <p:attrNameLst>
                                          <p:attrName>style.visibility</p:attrName>
                                        </p:attrNameLst>
                                      </p:cBhvr>
                                      <p:to>
                                        <p:strVal val="visible"/>
                                      </p:to>
                                    </p:set>
                                  </p:childTnLst>
                                </p:cTn>
                              </p:par>
                            </p:childTnLst>
                          </p:cTn>
                        </p:par>
                        <p:par>
                          <p:cTn id="479" fill="hold">
                            <p:stCondLst>
                              <p:cond delay="18000"/>
                            </p:stCondLst>
                            <p:childTnLst>
                              <p:par>
                                <p:cTn id="480" nodeType="afterEffect" fill="hold" presetClass="entr" presetID="1">
                                  <p:stCondLst>
                                    <p:cond delay="3000"/>
                                  </p:stCondLst>
                                  <p:childTnLst>
                                    <p:set>
                                      <p:cBhvr>
                                        <p:cTn id="481" dur="1" fill="hold">
                                          <p:stCondLst>
                                            <p:cond delay="0"/>
                                          </p:stCondLst>
                                        </p:cTn>
                                        <p:tgtEl>
                                          <p:spTgt spid="295">
                                            <p:txEl>
                                              <p:pRg st="384" end="44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Paradox or Contradiction?</a:t>
            </a:r>
            <a:endParaRPr b="0" lang="en-US" sz="1800" spc="-1" strike="noStrike">
              <a:solidFill>
                <a:srgbClr val="000000"/>
              </a:solidFill>
              <a:uFill>
                <a:solidFill>
                  <a:srgbClr val="ffffff"/>
                </a:solidFill>
              </a:uFill>
              <a:latin typeface="Arial"/>
            </a:endParaRPr>
          </a:p>
        </p:txBody>
      </p:sp>
      <p:sp>
        <p:nvSpPr>
          <p:cNvPr id="298" name="TextShape 2"/>
          <p:cNvSpPr txBox="1"/>
          <p:nvPr/>
        </p:nvSpPr>
        <p:spPr>
          <a:xfrm>
            <a:off x="457200" y="617400"/>
            <a:ext cx="8229240" cy="4320360"/>
          </a:xfrm>
          <a:prstGeom prst="rect">
            <a:avLst/>
          </a:prstGeom>
          <a:noFill/>
          <a:ln>
            <a:noFill/>
          </a:ln>
        </p:spPr>
        <p:txBody>
          <a:bodyPr/>
          <a:p>
            <a:pPr>
              <a:lnSpc>
                <a:spcPct val="100000"/>
              </a:lnSpc>
            </a:pPr>
            <a:r>
              <a:rPr b="0" lang="en-US" sz="2200" spc="-1" strike="noStrike">
                <a:solidFill>
                  <a:srgbClr val="000000"/>
                </a:solidFill>
                <a:uFill>
                  <a:solidFill>
                    <a:srgbClr val="ffffff"/>
                  </a:solidFill>
                </a:uFill>
                <a:latin typeface="Arial"/>
              </a:rPr>
              <a:t>“</a:t>
            </a:r>
            <a:r>
              <a:rPr b="0" lang="en-US" sz="2200" spc="-1" strike="noStrike">
                <a:solidFill>
                  <a:srgbClr val="000000"/>
                </a:solidFill>
                <a:uFill>
                  <a:solidFill>
                    <a:srgbClr val="ffffff"/>
                  </a:solidFill>
                </a:uFill>
                <a:latin typeface="Arial"/>
              </a:rPr>
              <a:t>It is understandable that in his polemics, laboring as he did under the burden of so many radical contradictions implicit in his theology, Calvin so often </a:t>
            </a:r>
            <a:r>
              <a:rPr b="1" i="1" lang="en-US" sz="2200" spc="-1" strike="noStrike">
                <a:solidFill>
                  <a:srgbClr val="000000"/>
                </a:solidFill>
                <a:uFill>
                  <a:solidFill>
                    <a:srgbClr val="ffffff"/>
                  </a:solidFill>
                </a:uFill>
                <a:latin typeface="Arial"/>
              </a:rPr>
              <a:t>was driven to quit the field </a:t>
            </a:r>
            <a:r>
              <a:rPr b="0" lang="en-US" sz="2200" spc="-1" strike="noStrike">
                <a:solidFill>
                  <a:srgbClr val="000000"/>
                </a:solidFill>
                <a:uFill>
                  <a:solidFill>
                    <a:srgbClr val="ffffff"/>
                  </a:solidFill>
                </a:uFill>
                <a:latin typeface="Arial"/>
              </a:rPr>
              <a:t>with such appeals as </a:t>
            </a:r>
            <a:r>
              <a:rPr b="0" i="1" lang="en-US" sz="2200" spc="-1" strike="noStrike">
                <a:solidFill>
                  <a:srgbClr val="000000"/>
                </a:solidFill>
                <a:uFill>
                  <a:solidFill>
                    <a:srgbClr val="ffffff"/>
                  </a:solidFill>
                </a:uFill>
                <a:latin typeface="Arial"/>
              </a:rPr>
              <a:t>‘Nay, but oh man, who art thou that repliest against God? … To God belong the secret things … Oh, the depth – how unsearchable … Our God is in the heavens, he hath done whatsoever he hath pleased.’</a:t>
            </a:r>
            <a:r>
              <a:rPr b="0" lang="en-US" sz="2200" spc="-1" strike="noStrike">
                <a:solidFill>
                  <a:srgbClr val="000000"/>
                </a:solidFill>
                <a:uFill>
                  <a:solidFill>
                    <a:srgbClr val="ffffff"/>
                  </a:solidFill>
                </a:uFill>
                <a:latin typeface="Arial"/>
              </a:rPr>
              <a:t>  Such appeals are regularly made whenever Calvin </a:t>
            </a:r>
            <a:r>
              <a:rPr b="1" i="1" lang="en-US" sz="2200" spc="-1" strike="noStrike">
                <a:solidFill>
                  <a:srgbClr val="000000"/>
                </a:solidFill>
                <a:uFill>
                  <a:solidFill>
                    <a:srgbClr val="ffffff"/>
                  </a:solidFill>
                </a:uFill>
                <a:latin typeface="Arial"/>
              </a:rPr>
              <a:t>finds himself boxed-in dialectically, which is often</a:t>
            </a:r>
            <a:r>
              <a:rPr b="0" lang="en-US" sz="2200" spc="-1" strike="noStrike">
                <a:solidFill>
                  <a:srgbClr val="000000"/>
                </a:solidFill>
                <a:uFill>
                  <a:solidFill>
                    <a:srgbClr val="ffffff"/>
                  </a:solidFill>
                </a:uFill>
                <a:latin typeface="Arial"/>
              </a:rPr>
              <a:t>.  Quitting the field with some such appeal, </a:t>
            </a:r>
            <a:r>
              <a:rPr b="1" i="1" lang="en-US" sz="2200" spc="-1" strike="noStrike">
                <a:solidFill>
                  <a:srgbClr val="000000"/>
                </a:solidFill>
                <a:uFill>
                  <a:solidFill>
                    <a:srgbClr val="ffffff"/>
                  </a:solidFill>
                </a:uFill>
                <a:latin typeface="Arial"/>
              </a:rPr>
              <a:t>Calvin proceeds as if he has made his point </a:t>
            </a:r>
            <a:r>
              <a:rPr b="0" lang="en-US" sz="2200" spc="-1" strike="noStrike">
                <a:solidFill>
                  <a:srgbClr val="000000"/>
                </a:solidFill>
                <a:uFill>
                  <a:solidFill>
                    <a:srgbClr val="ffffff"/>
                  </a:solidFill>
                </a:uFill>
                <a:latin typeface="Arial"/>
              </a:rPr>
              <a:t>– which he never does in many instances in which he resorts to his well-worn ‘escape texts’ </a:t>
            </a:r>
            <a:r>
              <a:rPr b="1" i="1" lang="en-US" sz="2200" spc="-1" strike="noStrike">
                <a:solidFill>
                  <a:srgbClr val="000000"/>
                </a:solidFill>
                <a:uFill>
                  <a:solidFill>
                    <a:srgbClr val="ffffff"/>
                  </a:solidFill>
                </a:uFill>
                <a:latin typeface="Arial"/>
              </a:rPr>
              <a:t>as a mean of begging the question</a:t>
            </a:r>
            <a:r>
              <a:rPr b="0" lang="en-US" sz="2200" spc="-1" strike="noStrike">
                <a:solidFill>
                  <a:srgbClr val="000000"/>
                </a:solidFill>
                <a:uFill>
                  <a:solidFill>
                    <a:srgbClr val="ffffff"/>
                  </a:solidFill>
                </a:uFill>
                <a:latin typeface="Arial"/>
              </a:rPr>
              <a:t>.” (p. 232, Robert Shanks, </a:t>
            </a:r>
            <a:r>
              <a:rPr b="1" i="1" lang="en-US" sz="2200" spc="-1" strike="noStrike">
                <a:solidFill>
                  <a:srgbClr val="000000"/>
                </a:solidFill>
                <a:uFill>
                  <a:solidFill>
                    <a:srgbClr val="ffffff"/>
                  </a:solidFill>
                </a:uFill>
                <a:latin typeface="Arial"/>
              </a:rPr>
              <a:t>Elect in the Son</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299" name="TextShape 3"/>
          <p:cNvSpPr txBox="1"/>
          <p:nvPr/>
        </p:nvSpPr>
        <p:spPr>
          <a:xfrm rot="16200000">
            <a:off x="8391600" y="4368600"/>
            <a:ext cx="986400" cy="364680"/>
          </a:xfrm>
          <a:prstGeom prst="rect">
            <a:avLst/>
          </a:prstGeom>
          <a:noFill/>
          <a:ln>
            <a:noFill/>
          </a:ln>
        </p:spPr>
        <p:txBody>
          <a:bodyPr anchor="ctr"/>
          <a:p>
            <a:pPr>
              <a:lnSpc>
                <a:spcPct val="100000"/>
              </a:lnSpc>
            </a:pPr>
            <a:fld id="{C48A6EB5-AA21-495A-BB52-042D23E4C1F5}"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482" dur="indefinite" restart="never" nodeType="tmRoot">
          <p:childTnLst>
            <p:seq>
              <p:cTn id="483" nodeType="mainSeq"/>
              <p:prevCondLst>
                <p:cond delay="0" evt="onPrev">
                  <p:tgtEl>
                    <p:sldTgt/>
                  </p:tgtEl>
                </p:cond>
              </p:prevCondLst>
              <p:nextCondLst>
                <p:cond delay="0"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TextShape 1"/>
          <p:cNvSpPr txBox="1"/>
          <p:nvPr/>
        </p:nvSpPr>
        <p:spPr>
          <a:xfrm>
            <a:off x="457200" y="1085760"/>
            <a:ext cx="7772040" cy="3240360"/>
          </a:xfrm>
          <a:prstGeom prst="rect">
            <a:avLst/>
          </a:prstGeom>
          <a:noFill/>
          <a:ln>
            <a:noFill/>
          </a:ln>
        </p:spPr>
        <p:txBody>
          <a:bodyPr anchor="ctr"/>
          <a:p>
            <a:pPr>
              <a:lnSpc>
                <a:spcPct val="100000"/>
              </a:lnSpc>
            </a:pPr>
            <a:r>
              <a:rPr b="0" i="1" lang="en-US" sz="9600" spc="-77" strike="noStrike" cap="all">
                <a:solidFill>
                  <a:srgbClr val="d1282e"/>
                </a:solidFill>
                <a:uFill>
                  <a:solidFill>
                    <a:srgbClr val="ffffff"/>
                  </a:solidFill>
                </a:uFill>
                <a:latin typeface="Arial Black"/>
              </a:rPr>
              <a:t>T</a:t>
            </a:r>
            <a:r>
              <a:rPr b="0" i="1" lang="en-US" sz="7200" spc="-77" strike="noStrike" cap="all">
                <a:solidFill>
                  <a:srgbClr val="000000"/>
                </a:solidFill>
                <a:uFill>
                  <a:solidFill>
                    <a:srgbClr val="ffffff"/>
                  </a:solidFill>
                </a:uFill>
                <a:latin typeface="Arial Black"/>
              </a:rPr>
              <a:t>otal Inherited Depravity</a:t>
            </a:r>
            <a:endParaRPr b="0" lang="en-US" sz="1800" spc="-1" strike="noStrike">
              <a:solidFill>
                <a:srgbClr val="000000"/>
              </a:solidFill>
              <a:uFill>
                <a:solidFill>
                  <a:srgbClr val="ffffff"/>
                </a:solidFill>
              </a:uFill>
              <a:latin typeface="Arial"/>
            </a:endParaRPr>
          </a:p>
        </p:txBody>
      </p:sp>
      <p:sp>
        <p:nvSpPr>
          <p:cNvPr id="301" name="TextShape 2"/>
          <p:cNvSpPr txBox="1"/>
          <p:nvPr/>
        </p:nvSpPr>
        <p:spPr>
          <a:xfrm>
            <a:off x="457200" y="171360"/>
            <a:ext cx="7772040" cy="799920"/>
          </a:xfrm>
          <a:prstGeom prst="rect">
            <a:avLst/>
          </a:prstGeom>
          <a:noFill/>
          <a:ln>
            <a:noFill/>
          </a:ln>
        </p:spPr>
        <p:txBody>
          <a:bodyPr anchor="b"/>
          <a:p>
            <a:pPr>
              <a:lnSpc>
                <a:spcPct val="100000"/>
              </a:lnSpc>
            </a:pPr>
            <a:r>
              <a:rPr b="0" lang="en-US" sz="3600" spc="117" strike="noStrike" cap="all">
                <a:solidFill>
                  <a:srgbClr val="d1282e"/>
                </a:solidFill>
                <a:uFill>
                  <a:solidFill>
                    <a:srgbClr val="ffffff"/>
                  </a:solidFill>
                </a:uFill>
                <a:latin typeface="Arial Black"/>
              </a:rPr>
              <a:t>Calvinism</a:t>
            </a:r>
            <a:endParaRPr b="1" lang="en-US" sz="2000" spc="-1" strike="noStrike">
              <a:solidFill>
                <a:srgbClr val="000000"/>
              </a:solidFill>
              <a:uFill>
                <a:solidFill>
                  <a:srgbClr val="ffffff"/>
                </a:solidFill>
              </a:uFill>
              <a:latin typeface="Arial"/>
            </a:endParaRPr>
          </a:p>
        </p:txBody>
      </p:sp>
      <p:sp>
        <p:nvSpPr>
          <p:cNvPr id="302" name="TextShape 3"/>
          <p:cNvSpPr txBox="1"/>
          <p:nvPr/>
        </p:nvSpPr>
        <p:spPr>
          <a:xfrm rot="16200000">
            <a:off x="8391600" y="4368600"/>
            <a:ext cx="986400" cy="364680"/>
          </a:xfrm>
          <a:prstGeom prst="rect">
            <a:avLst/>
          </a:prstGeom>
          <a:noFill/>
          <a:ln>
            <a:noFill/>
          </a:ln>
        </p:spPr>
        <p:txBody>
          <a:bodyPr anchor="ctr"/>
          <a:p>
            <a:pPr>
              <a:lnSpc>
                <a:spcPct val="100000"/>
              </a:lnSpc>
            </a:pPr>
            <a:fld id="{8A2008DB-9026-4A18-AD70-F4B87F3A2AA5}"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484" dur="indefinite" restart="never" nodeType="tmRoot">
          <p:childTnLst>
            <p:seq>
              <p:cTn id="485" nodeType="mainSeq"/>
              <p:prevCondLst>
                <p:cond delay="0" evt="onPrev">
                  <p:tgtEl>
                    <p:sldTgt/>
                  </p:tgtEl>
                </p:cond>
              </p:prevCondLst>
              <p:nextCondLst>
                <p:cond delay="0"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Total Inherited Depravity</a:t>
            </a:r>
            <a:endParaRPr b="0" lang="en-US" sz="1800" spc="-1" strike="noStrike">
              <a:solidFill>
                <a:srgbClr val="000000"/>
              </a:solidFill>
              <a:uFill>
                <a:solidFill>
                  <a:srgbClr val="ffffff"/>
                </a:solidFill>
              </a:uFill>
              <a:latin typeface="Arial"/>
            </a:endParaRPr>
          </a:p>
        </p:txBody>
      </p:sp>
      <p:sp>
        <p:nvSpPr>
          <p:cNvPr id="304"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romanUcPeriod"/>
            </a:pPr>
            <a:r>
              <a:rPr b="0" lang="en-US" sz="1500" spc="-1" strike="noStrike">
                <a:solidFill>
                  <a:srgbClr val="000000"/>
                </a:solidFill>
                <a:uFill>
                  <a:solidFill>
                    <a:srgbClr val="ffffff"/>
                  </a:solidFill>
                </a:uFill>
                <a:latin typeface="Arial"/>
              </a:rPr>
              <a:t>Our first parents, begin seduced by the subtlety and temptations of Satan, sinned in eating the forbidden fruit. This their sin God was pleased, according to his wise and holy counsel, to permit, having purposed to order it to his own glory.</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romanUcPeriod"/>
            </a:pPr>
            <a:r>
              <a:rPr b="0" lang="en-US" sz="1500" spc="-1" strike="noStrike">
                <a:solidFill>
                  <a:srgbClr val="000000"/>
                </a:solidFill>
                <a:uFill>
                  <a:solidFill>
                    <a:srgbClr val="ffffff"/>
                  </a:solidFill>
                </a:uFill>
                <a:latin typeface="Arial"/>
              </a:rPr>
              <a:t>By this sin they fell from their original righteousness and communion with God, and so became dead in sin, and wholly defiled in all the faculties and parts of soul and body.</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romanUcPeriod"/>
            </a:pPr>
            <a:r>
              <a:rPr b="1" i="1" lang="en-US" sz="1500" spc="-1" strike="noStrike">
                <a:solidFill>
                  <a:srgbClr val="000000"/>
                </a:solidFill>
                <a:uFill>
                  <a:solidFill>
                    <a:srgbClr val="ffffff"/>
                  </a:solidFill>
                </a:uFill>
                <a:latin typeface="Arial"/>
              </a:rPr>
              <a:t>They being the root of mankind, the guilt of this sin was imputed, and the same death in sin and corrupted nature conveyed to all their posterity</a:t>
            </a:r>
            <a:r>
              <a:rPr b="0" lang="en-US" sz="1500" spc="-1" strike="noStrike">
                <a:solidFill>
                  <a:srgbClr val="000000"/>
                </a:solidFill>
                <a:uFill>
                  <a:solidFill>
                    <a:srgbClr val="ffffff"/>
                  </a:solidFill>
                </a:uFill>
                <a:latin typeface="Arial"/>
              </a:rPr>
              <a:t>, descending from them by original generation.</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romanUcPeriod"/>
            </a:pPr>
            <a:r>
              <a:rPr b="1" i="1" lang="en-US" sz="1500" spc="-1" strike="noStrike">
                <a:solidFill>
                  <a:srgbClr val="000000"/>
                </a:solidFill>
                <a:uFill>
                  <a:solidFill>
                    <a:srgbClr val="ffffff"/>
                  </a:solidFill>
                </a:uFill>
                <a:latin typeface="Arial"/>
              </a:rPr>
              <a:t>From this original corruption, whereby we are utterly indisposed, disabled, and made </a:t>
            </a:r>
            <a:r>
              <a:rPr b="1" i="1" lang="en-US" sz="1500" spc="-1" strike="noStrike" u="sng">
                <a:solidFill>
                  <a:srgbClr val="000000"/>
                </a:solidFill>
                <a:uFill>
                  <a:solidFill>
                    <a:srgbClr val="ffffff"/>
                  </a:solidFill>
                </a:uFill>
                <a:latin typeface="Arial"/>
              </a:rPr>
              <a:t>opposite to all good, and wholly inclined to all evil</a:t>
            </a:r>
            <a:r>
              <a:rPr b="1" i="1" lang="en-US" sz="1500" spc="-1" strike="noStrike">
                <a:solidFill>
                  <a:srgbClr val="000000"/>
                </a:solidFill>
                <a:uFill>
                  <a:solidFill>
                    <a:srgbClr val="ffffff"/>
                  </a:solidFill>
                </a:uFill>
                <a:latin typeface="Arial"/>
              </a:rPr>
              <a:t>, do proceed all actual transgressions</a:t>
            </a:r>
            <a:r>
              <a:rPr b="0" lang="en-US" sz="15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romanUcPeriod"/>
            </a:pPr>
            <a:r>
              <a:rPr b="0" lang="en-US" sz="1500" spc="-1" strike="noStrike">
                <a:solidFill>
                  <a:srgbClr val="000000"/>
                </a:solidFill>
                <a:uFill>
                  <a:solidFill>
                    <a:srgbClr val="ffffff"/>
                  </a:solidFill>
                </a:uFill>
                <a:latin typeface="Arial"/>
              </a:rPr>
              <a:t>This corruption of nature, during this life, doth remain in those that are regenerated; and although it be through Christ pardoned and mortified, yet both itself, and all the motions thereof, are truly and properly sin.</a:t>
            </a:r>
            <a:endParaRPr b="1" lang="en-US" sz="2000" spc="-1" strike="noStrike">
              <a:solidFill>
                <a:srgbClr val="000000"/>
              </a:solidFill>
              <a:uFill>
                <a:solidFill>
                  <a:srgbClr val="ffffff"/>
                </a:solidFill>
              </a:uFill>
              <a:latin typeface="Arial"/>
            </a:endParaRPr>
          </a:p>
          <a:p>
            <a:pPr marL="345960" indent="-345600">
              <a:lnSpc>
                <a:spcPct val="100000"/>
              </a:lnSpc>
              <a:buClr>
                <a:srgbClr val="000000"/>
              </a:buClr>
              <a:buFont typeface="Arial Black"/>
              <a:buAutoNum type="romanUcPeriod"/>
            </a:pPr>
            <a:r>
              <a:rPr b="0" lang="en-US" sz="1500" spc="-1" strike="noStrike">
                <a:solidFill>
                  <a:srgbClr val="000000"/>
                </a:solidFill>
                <a:uFill>
                  <a:solidFill>
                    <a:srgbClr val="ffffff"/>
                  </a:solidFill>
                </a:uFill>
                <a:latin typeface="Arial"/>
              </a:rPr>
              <a:t>Every sin, both original and actual, being a transgression of the righteous law of God, and contrary thereunto, doth, in its own nature, bring guilt upon the sinner, whereby he is bound over to the wrath of God, and curse of the law, and so made subject to death, with all miseries spiritual, temporal, and eternal.</a:t>
            </a:r>
            <a:endParaRPr b="1" lang="en-US" sz="2000" spc="-1" strike="noStrike">
              <a:solidFill>
                <a:srgbClr val="000000"/>
              </a:solidFill>
              <a:uFill>
                <a:solidFill>
                  <a:srgbClr val="ffffff"/>
                </a:solidFill>
              </a:uFill>
              <a:latin typeface="Arial"/>
            </a:endParaRPr>
          </a:p>
          <a:p>
            <a:pPr algn="r">
              <a:lnSpc>
                <a:spcPct val="100000"/>
              </a:lnSpc>
            </a:pPr>
            <a:r>
              <a:rPr b="1" lang="en-US" sz="1500" spc="-1" strike="noStrike">
                <a:solidFill>
                  <a:srgbClr val="000000"/>
                </a:solidFill>
                <a:uFill>
                  <a:solidFill>
                    <a:srgbClr val="ffffff"/>
                  </a:solidFill>
                </a:uFill>
                <a:latin typeface="Arial"/>
              </a:rPr>
              <a:t>AD 1646 - </a:t>
            </a:r>
            <a:r>
              <a:rPr b="0" lang="en-US" sz="1500" spc="-1" strike="noStrike" u="sng">
                <a:solidFill>
                  <a:srgbClr val="cc9900"/>
                </a:solidFill>
                <a:uFill>
                  <a:solidFill>
                    <a:srgbClr val="ffffff"/>
                  </a:solidFill>
                </a:uFill>
                <a:latin typeface="Arial"/>
                <a:hlinkClick r:id="rId1"/>
              </a:rPr>
              <a:t>http</a:t>
            </a:r>
            <a:r>
              <a:rPr b="0" lang="en-US" sz="1500" spc="-1" strike="noStrike" u="sng">
                <a:solidFill>
                  <a:srgbClr val="cc9900"/>
                </a:solidFill>
                <a:uFill>
                  <a:solidFill>
                    <a:srgbClr val="ffffff"/>
                  </a:solidFill>
                </a:uFill>
                <a:latin typeface="Arial"/>
                <a:hlinkClick r:id="rId2"/>
              </a:rPr>
              <a:t>://</a:t>
            </a:r>
            <a:r>
              <a:rPr b="0" lang="en-US" sz="1500" spc="-1" strike="noStrike" u="sng">
                <a:solidFill>
                  <a:srgbClr val="cc9900"/>
                </a:solidFill>
                <a:uFill>
                  <a:solidFill>
                    <a:srgbClr val="ffffff"/>
                  </a:solidFill>
                </a:uFill>
                <a:latin typeface="Arial"/>
                <a:hlinkClick r:id="rId3"/>
              </a:rPr>
              <a:t>www.reformed.org/documents/westminster_conf_of_faith.html#chap6</a:t>
            </a:r>
            <a:endParaRPr b="1" lang="en-US" sz="2000" spc="-1" strike="noStrike">
              <a:solidFill>
                <a:srgbClr val="000000"/>
              </a:solidFill>
              <a:uFill>
                <a:solidFill>
                  <a:srgbClr val="ffffff"/>
                </a:solidFill>
              </a:uFill>
              <a:latin typeface="Arial"/>
            </a:endParaRPr>
          </a:p>
        </p:txBody>
      </p:sp>
      <p:sp>
        <p:nvSpPr>
          <p:cNvPr id="305" name="TextShape 3"/>
          <p:cNvSpPr txBox="1"/>
          <p:nvPr/>
        </p:nvSpPr>
        <p:spPr>
          <a:xfrm rot="16200000">
            <a:off x="8391600" y="4368600"/>
            <a:ext cx="986400" cy="364680"/>
          </a:xfrm>
          <a:prstGeom prst="rect">
            <a:avLst/>
          </a:prstGeom>
          <a:noFill/>
          <a:ln>
            <a:noFill/>
          </a:ln>
        </p:spPr>
        <p:txBody>
          <a:bodyPr anchor="ctr"/>
          <a:p>
            <a:pPr>
              <a:lnSpc>
                <a:spcPct val="100000"/>
              </a:lnSpc>
            </a:pPr>
            <a:fld id="{56FDB9E1-1313-435B-9B67-BB733F98DCDF}"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486" dur="indefinite" restart="never" nodeType="tmRoot">
          <p:childTnLst>
            <p:seq>
              <p:cTn id="487"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457200" y="1085760"/>
            <a:ext cx="7772040" cy="3240360"/>
          </a:xfrm>
          <a:prstGeom prst="rect">
            <a:avLst/>
          </a:prstGeom>
          <a:noFill/>
          <a:ln>
            <a:noFill/>
          </a:ln>
        </p:spPr>
        <p:txBody>
          <a:bodyPr anchor="ctr"/>
          <a:p>
            <a:pPr>
              <a:lnSpc>
                <a:spcPct val="100000"/>
              </a:lnSpc>
            </a:pPr>
            <a:r>
              <a:rPr b="0" i="1" lang="en-US" sz="9600" spc="-77" strike="noStrike" cap="all">
                <a:solidFill>
                  <a:srgbClr val="000000"/>
                </a:solidFill>
                <a:uFill>
                  <a:solidFill>
                    <a:srgbClr val="ffffff"/>
                  </a:solidFill>
                </a:uFill>
                <a:latin typeface="Arial Black"/>
              </a:rPr>
              <a:t>Notable Names</a:t>
            </a:r>
            <a:endParaRPr b="0" lang="en-US" sz="1800" spc="-1" strike="noStrike">
              <a:solidFill>
                <a:srgbClr val="000000"/>
              </a:solidFill>
              <a:uFill>
                <a:solidFill>
                  <a:srgbClr val="ffffff"/>
                </a:solidFill>
              </a:uFill>
              <a:latin typeface="Arial"/>
            </a:endParaRPr>
          </a:p>
        </p:txBody>
      </p:sp>
      <p:sp>
        <p:nvSpPr>
          <p:cNvPr id="140" name="TextShape 2"/>
          <p:cNvSpPr txBox="1"/>
          <p:nvPr/>
        </p:nvSpPr>
        <p:spPr>
          <a:xfrm>
            <a:off x="457200" y="171360"/>
            <a:ext cx="7772040" cy="799920"/>
          </a:xfrm>
          <a:prstGeom prst="rect">
            <a:avLst/>
          </a:prstGeom>
          <a:noFill/>
          <a:ln>
            <a:noFill/>
          </a:ln>
        </p:spPr>
        <p:txBody>
          <a:bodyPr anchor="b"/>
          <a:p>
            <a:pPr>
              <a:lnSpc>
                <a:spcPct val="100000"/>
              </a:lnSpc>
            </a:pPr>
            <a:r>
              <a:rPr b="0" lang="en-US" sz="3600" spc="117" strike="noStrike" cap="all">
                <a:solidFill>
                  <a:srgbClr val="d1282e"/>
                </a:solidFill>
                <a:uFill>
                  <a:solidFill>
                    <a:srgbClr val="ffffff"/>
                  </a:solidFill>
                </a:uFill>
                <a:latin typeface="Arial Black"/>
              </a:rPr>
              <a:t>Introduction</a:t>
            </a:r>
            <a:endParaRPr b="1" lang="en-US" sz="2000" spc="-1" strike="noStrike">
              <a:solidFill>
                <a:srgbClr val="000000"/>
              </a:solidFill>
              <a:uFill>
                <a:solidFill>
                  <a:srgbClr val="ffffff"/>
                </a:solidFill>
              </a:uFill>
              <a:latin typeface="Arial"/>
            </a:endParaRPr>
          </a:p>
        </p:txBody>
      </p:sp>
      <p:sp>
        <p:nvSpPr>
          <p:cNvPr id="141" name="TextShape 3"/>
          <p:cNvSpPr txBox="1"/>
          <p:nvPr/>
        </p:nvSpPr>
        <p:spPr>
          <a:xfrm rot="16200000">
            <a:off x="8391600" y="4368600"/>
            <a:ext cx="986400" cy="364680"/>
          </a:xfrm>
          <a:prstGeom prst="rect">
            <a:avLst/>
          </a:prstGeom>
          <a:noFill/>
          <a:ln>
            <a:noFill/>
          </a:ln>
        </p:spPr>
        <p:txBody>
          <a:bodyPr anchor="ctr"/>
          <a:p>
            <a:pPr>
              <a:lnSpc>
                <a:spcPct val="100000"/>
              </a:lnSpc>
            </a:pPr>
            <a:fld id="{D4D2E006-AC67-4CCD-8FBA-82530831E3BC}"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36" dur="indefinite" restart="never" nodeType="tmRoot">
          <p:childTnLst>
            <p:seq>
              <p:cTn id="37"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u="sng" cap="all">
                <a:solidFill>
                  <a:srgbClr val="d1282e"/>
                </a:solidFill>
                <a:uFill>
                  <a:solidFill>
                    <a:srgbClr val="ffffff"/>
                  </a:solidFill>
                </a:uFill>
                <a:latin typeface="Arial Black"/>
              </a:rPr>
              <a:t>T</a:t>
            </a:r>
            <a:r>
              <a:rPr b="0" lang="en-US" sz="3600" spc="-58" strike="noStrike" cap="all">
                <a:solidFill>
                  <a:srgbClr val="d1282e"/>
                </a:solidFill>
                <a:uFill>
                  <a:solidFill>
                    <a:srgbClr val="ffffff"/>
                  </a:solidFill>
                </a:uFill>
                <a:latin typeface="Arial Black"/>
              </a:rPr>
              <a:t>otal Inherited Depravity</a:t>
            </a:r>
            <a:endParaRPr b="0" lang="en-US" sz="1800" spc="-1" strike="noStrike">
              <a:solidFill>
                <a:srgbClr val="000000"/>
              </a:solidFill>
              <a:uFill>
                <a:solidFill>
                  <a:srgbClr val="ffffff"/>
                </a:solidFill>
              </a:uFill>
              <a:latin typeface="Arial"/>
            </a:endParaRPr>
          </a:p>
        </p:txBody>
      </p:sp>
      <p:sp>
        <p:nvSpPr>
          <p:cNvPr id="307" name="TextShape 2"/>
          <p:cNvSpPr txBox="1"/>
          <p:nvPr/>
        </p:nvSpPr>
        <p:spPr>
          <a:xfrm>
            <a:off x="457200" y="617400"/>
            <a:ext cx="8229240" cy="4320360"/>
          </a:xfrm>
          <a:prstGeom prst="rect">
            <a:avLst/>
          </a:prstGeom>
          <a:noFill/>
          <a:ln>
            <a:noFill/>
          </a:ln>
        </p:spPr>
        <p:txBody>
          <a:bodyPr/>
          <a:p>
            <a:pPr>
              <a:lnSpc>
                <a:spcPct val="100000"/>
              </a:lnSpc>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Man by his fall into a state of sin, hath </a:t>
            </a:r>
            <a:r>
              <a:rPr b="1" i="1" lang="en-US" sz="2400" spc="-1" strike="noStrike">
                <a:solidFill>
                  <a:srgbClr val="000000"/>
                </a:solidFill>
                <a:uFill>
                  <a:solidFill>
                    <a:srgbClr val="ffffff"/>
                  </a:solidFill>
                </a:uFill>
                <a:latin typeface="Arial"/>
              </a:rPr>
              <a:t>wholly lost </a:t>
            </a:r>
            <a:r>
              <a:rPr b="1" i="1" lang="en-US" sz="2400" spc="-1" strike="noStrike" u="sng">
                <a:solidFill>
                  <a:srgbClr val="000000"/>
                </a:solidFill>
                <a:uFill>
                  <a:solidFill>
                    <a:srgbClr val="ffffff"/>
                  </a:solidFill>
                </a:uFill>
                <a:latin typeface="Arial"/>
              </a:rPr>
              <a:t>all ability of will</a:t>
            </a:r>
            <a:r>
              <a:rPr b="1" i="1" lang="en-US" sz="2400" spc="-1" strike="noStrike">
                <a:solidFill>
                  <a:srgbClr val="000000"/>
                </a:solidFill>
                <a:uFill>
                  <a:solidFill>
                    <a:srgbClr val="ffffff"/>
                  </a:solidFill>
                </a:uFill>
                <a:latin typeface="Arial"/>
              </a:rPr>
              <a:t> to any spiritual good accompanying salvation</a:t>
            </a:r>
            <a:r>
              <a:rPr b="0" lang="en-US" sz="2400" spc="-1" strike="noStrike">
                <a:solidFill>
                  <a:srgbClr val="000000"/>
                </a:solidFill>
                <a:uFill>
                  <a:solidFill>
                    <a:srgbClr val="ffffff"/>
                  </a:solidFill>
                </a:uFill>
                <a:latin typeface="Arial"/>
              </a:rPr>
              <a:t>; so as a natural man, being altogether averse from that good, and dead in sin, is not able, by his own strength, to convert himself, or to prepare himself thereunto.” (</a:t>
            </a:r>
            <a:r>
              <a:rPr b="1" lang="en-US" sz="2400" spc="-1" strike="noStrike">
                <a:solidFill>
                  <a:srgbClr val="000000"/>
                </a:solidFill>
                <a:uFill>
                  <a:solidFill>
                    <a:srgbClr val="ffffff"/>
                  </a:solidFill>
                </a:uFill>
                <a:latin typeface="Arial"/>
              </a:rPr>
              <a:t>Westminster Confession of Faith</a:t>
            </a:r>
            <a:r>
              <a:rPr b="0" lang="en-US" sz="2400" spc="-1" strike="noStrike">
                <a:solidFill>
                  <a:srgbClr val="000000"/>
                </a:solidFill>
                <a:uFill>
                  <a:solidFill>
                    <a:srgbClr val="ffffff"/>
                  </a:solidFill>
                </a:uFill>
                <a:latin typeface="Arial"/>
              </a:rPr>
              <a:t>, Chapter IX, Sections 31, 32)</a:t>
            </a:r>
            <a:endParaRPr b="1" lang="en-US" sz="2000" spc="-1" strike="noStrike">
              <a:solidFill>
                <a:srgbClr val="000000"/>
              </a:solidFill>
              <a:uFill>
                <a:solidFill>
                  <a:srgbClr val="ffffff"/>
                </a:solidFill>
              </a:uFill>
              <a:latin typeface="Arial"/>
            </a:endParaRPr>
          </a:p>
        </p:txBody>
      </p:sp>
      <p:sp>
        <p:nvSpPr>
          <p:cNvPr id="308" name="TextShape 3"/>
          <p:cNvSpPr txBox="1"/>
          <p:nvPr/>
        </p:nvSpPr>
        <p:spPr>
          <a:xfrm rot="16200000">
            <a:off x="8391600" y="4368600"/>
            <a:ext cx="986400" cy="364680"/>
          </a:xfrm>
          <a:prstGeom prst="rect">
            <a:avLst/>
          </a:prstGeom>
          <a:noFill/>
          <a:ln>
            <a:noFill/>
          </a:ln>
        </p:spPr>
        <p:txBody>
          <a:bodyPr anchor="ctr"/>
          <a:p>
            <a:pPr>
              <a:lnSpc>
                <a:spcPct val="100000"/>
              </a:lnSpc>
            </a:pPr>
            <a:fld id="{9AFA1C74-D337-435B-A7CE-DE3D0B1AF7D4}"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488" dur="indefinite" restart="never" nodeType="tmRoot">
          <p:childTnLst>
            <p:seq>
              <p:cTn id="489" nodeType="mainSeq"/>
              <p:prevCondLst>
                <p:cond delay="0" evt="onPrev">
                  <p:tgtEl>
                    <p:sldTgt/>
                  </p:tgtEl>
                </p:cond>
              </p:prevCondLst>
              <p:nextCondLst>
                <p:cond delay="0"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309"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Total Inherited Depravity</a:t>
            </a:r>
            <a:endParaRPr b="0" lang="en-US" sz="1800" spc="-1" strike="noStrike">
              <a:solidFill>
                <a:srgbClr val="000000"/>
              </a:solidFill>
              <a:uFill>
                <a:solidFill>
                  <a:srgbClr val="ffffff"/>
                </a:solidFill>
              </a:uFill>
              <a:latin typeface="Arial"/>
            </a:endParaRPr>
          </a:p>
        </p:txBody>
      </p:sp>
      <p:sp>
        <p:nvSpPr>
          <p:cNvPr id="310"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Man is incapable of saving himself.”</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Man cannot do anything to save himself.”</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Modern (and Armenian) inconsistencies:</a:t>
            </a:r>
            <a:endParaRPr b="1" lang="en-US" sz="2000" spc="-1" strike="noStrike">
              <a:solidFill>
                <a:srgbClr val="000000"/>
              </a:solidFill>
              <a:uFill>
                <a:solidFill>
                  <a:srgbClr val="ffffff"/>
                </a:solidFill>
              </a:uFill>
              <a:latin typeface="Arial"/>
            </a:endParaRPr>
          </a:p>
          <a:p>
            <a:pPr lvl="1" marL="800280" indent="-342720">
              <a:lnSpc>
                <a:spcPct val="100000"/>
              </a:lnSpc>
              <a:buClr>
                <a:srgbClr val="d1282e"/>
              </a:buClr>
              <a:buFont typeface="Arial"/>
              <a:buChar char="•"/>
            </a:pPr>
            <a:r>
              <a:rPr b="0" lang="en-US" sz="2000" spc="-1" strike="noStrike">
                <a:solidFill>
                  <a:srgbClr val="000000"/>
                </a:solidFill>
                <a:uFill>
                  <a:solidFill>
                    <a:srgbClr val="ffffff"/>
                  </a:solidFill>
                </a:uFill>
                <a:latin typeface="Arial"/>
              </a:rPr>
              <a:t>Born in original sin, but yet unbaptized babies go to heaven.</a:t>
            </a:r>
            <a:endParaRPr b="0" lang="en-US" sz="1800" spc="-1" strike="noStrike">
              <a:solidFill>
                <a:srgbClr val="000000"/>
              </a:solidFill>
              <a:uFill>
                <a:solidFill>
                  <a:srgbClr val="ffffff"/>
                </a:solidFill>
              </a:uFill>
              <a:latin typeface="Arial"/>
            </a:endParaRPr>
          </a:p>
          <a:p>
            <a:pPr lvl="1" marL="800280" indent="-342720">
              <a:lnSpc>
                <a:spcPct val="100000"/>
              </a:lnSpc>
              <a:buClr>
                <a:srgbClr val="d1282e"/>
              </a:buClr>
              <a:buFont typeface="Arial"/>
              <a:buChar char="•"/>
            </a:pPr>
            <a:r>
              <a:rPr b="0" lang="en-US" sz="2000" spc="-1" strike="noStrike">
                <a:solidFill>
                  <a:srgbClr val="000000"/>
                </a:solidFill>
                <a:uFill>
                  <a:solidFill>
                    <a:srgbClr val="ffffff"/>
                  </a:solidFill>
                </a:uFill>
                <a:latin typeface="Arial"/>
              </a:rPr>
              <a:t>Depraved, yet he can choose to obey the gospel.</a:t>
            </a:r>
            <a:endParaRPr b="0" lang="en-US" sz="1800" spc="-1" strike="noStrike">
              <a:solidFill>
                <a:srgbClr val="000000"/>
              </a:solidFill>
              <a:uFill>
                <a:solidFill>
                  <a:srgbClr val="ffffff"/>
                </a:solidFill>
              </a:uFill>
              <a:latin typeface="Arial"/>
            </a:endParaRPr>
          </a:p>
        </p:txBody>
      </p:sp>
      <p:sp>
        <p:nvSpPr>
          <p:cNvPr id="311" name="TextShape 3"/>
          <p:cNvSpPr txBox="1"/>
          <p:nvPr/>
        </p:nvSpPr>
        <p:spPr>
          <a:xfrm rot="16200000">
            <a:off x="8391600" y="4368600"/>
            <a:ext cx="986400" cy="364680"/>
          </a:xfrm>
          <a:prstGeom prst="rect">
            <a:avLst/>
          </a:prstGeom>
          <a:noFill/>
          <a:ln>
            <a:noFill/>
          </a:ln>
        </p:spPr>
        <p:txBody>
          <a:bodyPr anchor="ctr"/>
          <a:p>
            <a:pPr>
              <a:lnSpc>
                <a:spcPct val="100000"/>
              </a:lnSpc>
            </a:pPr>
            <a:fld id="{49423FDC-C52B-4993-993B-1B80200CB41B}"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490" dur="indefinite" restart="never" nodeType="tmRoot">
          <p:childTnLst>
            <p:seq>
              <p:cTn id="491" nodeType="mainSeq"/>
              <p:prevCondLst>
                <p:cond delay="0" evt="onPrev">
                  <p:tgtEl>
                    <p:sldTgt/>
                  </p:tgtEl>
                </p:cond>
              </p:prevCondLst>
              <p:nextCondLst>
                <p:cond delay="0"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Bible on  Man’s Nature</a:t>
            </a:r>
            <a:endParaRPr b="0" lang="en-US" sz="1800" spc="-1" strike="noStrike">
              <a:solidFill>
                <a:srgbClr val="000000"/>
              </a:solidFill>
              <a:uFill>
                <a:solidFill>
                  <a:srgbClr val="ffffff"/>
                </a:solidFill>
              </a:uFill>
              <a:latin typeface="Arial"/>
            </a:endParaRPr>
          </a:p>
        </p:txBody>
      </p:sp>
      <p:sp>
        <p:nvSpPr>
          <p:cNvPr id="313"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Everyone is born </a:t>
            </a:r>
            <a:r>
              <a:rPr b="1" i="1" lang="en-US" sz="2400" spc="-1" strike="noStrike">
                <a:solidFill>
                  <a:srgbClr val="000000"/>
                </a:solidFill>
                <a:uFill>
                  <a:solidFill>
                    <a:srgbClr val="ffffff"/>
                  </a:solidFill>
                </a:uFill>
                <a:latin typeface="Arial"/>
              </a:rPr>
              <a:t>innocent</a:t>
            </a:r>
            <a:r>
              <a:rPr b="0" lang="en-US" sz="2400" spc="-1" strike="noStrike">
                <a:solidFill>
                  <a:srgbClr val="000000"/>
                </a:solidFill>
                <a:uFill>
                  <a:solidFill>
                    <a:srgbClr val="ffffff"/>
                  </a:solidFill>
                </a:uFill>
                <a:latin typeface="Arial"/>
              </a:rPr>
              <a:t>, as were Adam and Eve before their sin.</a:t>
            </a:r>
            <a:endParaRPr b="1" lang="en-US" sz="2000" spc="-1" strike="noStrike">
              <a:solidFill>
                <a:srgbClr val="000000"/>
              </a:solidFill>
              <a:uFill>
                <a:solidFill>
                  <a:srgbClr val="ffffff"/>
                </a:solidFill>
              </a:uFill>
              <a:latin typeface="Arial"/>
            </a:endParaRPr>
          </a:p>
        </p:txBody>
      </p:sp>
      <p:sp>
        <p:nvSpPr>
          <p:cNvPr id="314" name="TextShape 3"/>
          <p:cNvSpPr txBox="1"/>
          <p:nvPr/>
        </p:nvSpPr>
        <p:spPr>
          <a:xfrm rot="16200000">
            <a:off x="8391600" y="4368600"/>
            <a:ext cx="986400" cy="364680"/>
          </a:xfrm>
          <a:prstGeom prst="rect">
            <a:avLst/>
          </a:prstGeom>
          <a:noFill/>
          <a:ln>
            <a:noFill/>
          </a:ln>
        </p:spPr>
        <p:txBody>
          <a:bodyPr anchor="ctr"/>
          <a:p>
            <a:pPr>
              <a:lnSpc>
                <a:spcPct val="100000"/>
              </a:lnSpc>
            </a:pPr>
            <a:fld id="{9923A904-E011-4A0B-9262-789F37446B18}"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492" dur="indefinite" restart="never" nodeType="tmRoot">
          <p:childTnLst>
            <p:seq>
              <p:cTn id="493" nodeType="mainSeq"/>
              <p:prevCondLst>
                <p:cond delay="0" evt="onPrev">
                  <p:tgtEl>
                    <p:sldTgt/>
                  </p:tgtEl>
                </p:cond>
              </p:prevCondLst>
              <p:nextCondLst>
                <p:cond delay="0"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Initial Innocence &amp; Humility</a:t>
            </a:r>
            <a:endParaRPr b="0" lang="en-US" sz="1800" spc="-1" strike="noStrike">
              <a:solidFill>
                <a:srgbClr val="000000"/>
              </a:solidFill>
              <a:uFill>
                <a:solidFill>
                  <a:srgbClr val="ffffff"/>
                </a:solidFill>
              </a:uFill>
              <a:latin typeface="Arial"/>
            </a:endParaRPr>
          </a:p>
        </p:txBody>
      </p:sp>
      <p:sp>
        <p:nvSpPr>
          <p:cNvPr id="316"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Moreover </a:t>
            </a:r>
            <a:r>
              <a:rPr b="1" i="1" lang="en-US" sz="2400" spc="-1" strike="noStrike">
                <a:solidFill>
                  <a:srgbClr val="000000"/>
                </a:solidFill>
                <a:uFill>
                  <a:solidFill>
                    <a:srgbClr val="ffffff"/>
                  </a:solidFill>
                </a:uFill>
                <a:latin typeface="Arial"/>
              </a:rPr>
              <a:t>your little ones and your children</a:t>
            </a:r>
            <a:r>
              <a:rPr b="0" i="1" lang="en-US" sz="2400" spc="-1" strike="noStrike">
                <a:solidFill>
                  <a:srgbClr val="000000"/>
                </a:solidFill>
                <a:uFill>
                  <a:solidFill>
                    <a:srgbClr val="ffffff"/>
                  </a:solidFill>
                </a:uFill>
                <a:latin typeface="Arial"/>
              </a:rPr>
              <a:t>, who you say will be victims, </a:t>
            </a:r>
            <a:r>
              <a:rPr b="1" i="1" lang="en-US" sz="2400" spc="-1" strike="noStrike">
                <a:solidFill>
                  <a:srgbClr val="000000"/>
                </a:solidFill>
                <a:uFill>
                  <a:solidFill>
                    <a:srgbClr val="ffffff"/>
                  </a:solidFill>
                </a:uFill>
                <a:latin typeface="Arial"/>
              </a:rPr>
              <a:t>who today have </a:t>
            </a:r>
            <a:r>
              <a:rPr b="1" i="1" lang="en-US" sz="2400" spc="-1" strike="noStrike" u="sng">
                <a:solidFill>
                  <a:srgbClr val="000000"/>
                </a:solidFill>
                <a:uFill>
                  <a:solidFill>
                    <a:srgbClr val="ffffff"/>
                  </a:solidFill>
                </a:uFill>
                <a:latin typeface="Arial"/>
              </a:rPr>
              <a:t>no knowledge of good and evil</a:t>
            </a:r>
            <a:r>
              <a:rPr b="0" i="1" lang="en-US" sz="2400" spc="-1" strike="noStrike">
                <a:solidFill>
                  <a:srgbClr val="000000"/>
                </a:solidFill>
                <a:uFill>
                  <a:solidFill>
                    <a:srgbClr val="ffffff"/>
                  </a:solidFill>
                </a:uFill>
                <a:latin typeface="Arial"/>
              </a:rPr>
              <a:t>, they shall go in there; to them I will give it, and they shall possess it.”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Deuteronomy 1:39</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Then </a:t>
            </a:r>
            <a:r>
              <a:rPr b="1" i="1" lang="en-US" sz="2400" spc="-1" strike="noStrike">
                <a:solidFill>
                  <a:srgbClr val="000000"/>
                </a:solidFill>
                <a:uFill>
                  <a:solidFill>
                    <a:srgbClr val="ffffff"/>
                  </a:solidFill>
                </a:uFill>
                <a:latin typeface="Arial"/>
              </a:rPr>
              <a:t>Jesus called </a:t>
            </a:r>
            <a:r>
              <a:rPr b="1" i="1" lang="en-US" sz="2400" spc="-1" strike="noStrike" u="sng">
                <a:solidFill>
                  <a:srgbClr val="000000"/>
                </a:solidFill>
                <a:uFill>
                  <a:solidFill>
                    <a:srgbClr val="ffffff"/>
                  </a:solidFill>
                </a:uFill>
                <a:latin typeface="Arial"/>
              </a:rPr>
              <a:t>a</a:t>
            </a:r>
            <a:r>
              <a:rPr b="1" i="1" lang="en-US" sz="2400" spc="-1" strike="noStrike">
                <a:solidFill>
                  <a:srgbClr val="000000"/>
                </a:solidFill>
                <a:uFill>
                  <a:solidFill>
                    <a:srgbClr val="ffffff"/>
                  </a:solidFill>
                </a:uFill>
                <a:latin typeface="Arial"/>
              </a:rPr>
              <a:t> little child to Him</a:t>
            </a:r>
            <a:r>
              <a:rPr b="0" i="1" lang="en-US" sz="2400" spc="-1" strike="noStrike">
                <a:solidFill>
                  <a:srgbClr val="000000"/>
                </a:solidFill>
                <a:uFill>
                  <a:solidFill>
                    <a:srgbClr val="ffffff"/>
                  </a:solidFill>
                </a:uFill>
                <a:latin typeface="Arial"/>
              </a:rPr>
              <a:t>, set him in the midst of them, and said, “Assuredly, I say to you, unless you are converted and </a:t>
            </a:r>
            <a:r>
              <a:rPr b="1" i="1" lang="en-US" sz="2400" spc="-1" strike="noStrike">
                <a:solidFill>
                  <a:srgbClr val="000000"/>
                </a:solidFill>
                <a:uFill>
                  <a:solidFill>
                    <a:srgbClr val="ffffff"/>
                  </a:solidFill>
                </a:uFill>
                <a:latin typeface="Arial"/>
              </a:rPr>
              <a:t>become as </a:t>
            </a:r>
            <a:r>
              <a:rPr b="1" i="1" lang="en-US" sz="2400" spc="-1" strike="noStrike" u="sng">
                <a:solidFill>
                  <a:srgbClr val="000000"/>
                </a:solidFill>
                <a:uFill>
                  <a:solidFill>
                    <a:srgbClr val="ffffff"/>
                  </a:solidFill>
                </a:uFill>
                <a:latin typeface="Arial"/>
              </a:rPr>
              <a:t>little children</a:t>
            </a:r>
            <a:r>
              <a:rPr b="0" i="1" lang="en-US" sz="2400" spc="-1" strike="noStrike">
                <a:solidFill>
                  <a:srgbClr val="000000"/>
                </a:solidFill>
                <a:uFill>
                  <a:solidFill>
                    <a:srgbClr val="ffffff"/>
                  </a:solidFill>
                </a:uFill>
                <a:latin typeface="Arial"/>
              </a:rPr>
              <a:t>, you will by no means enter the kingdom of heaven. Therefore whoever </a:t>
            </a:r>
            <a:r>
              <a:rPr b="1" i="1" lang="en-US" sz="2400" spc="-1" strike="noStrike">
                <a:solidFill>
                  <a:srgbClr val="000000"/>
                </a:solidFill>
                <a:uFill>
                  <a:solidFill>
                    <a:srgbClr val="ffffff"/>
                  </a:solidFill>
                </a:uFill>
                <a:latin typeface="Arial"/>
              </a:rPr>
              <a:t>humbles himself as this </a:t>
            </a:r>
            <a:r>
              <a:rPr b="1" i="1" lang="en-US" sz="2400" spc="-1" strike="noStrike" u="sng">
                <a:solidFill>
                  <a:srgbClr val="000000"/>
                </a:solidFill>
                <a:uFill>
                  <a:solidFill>
                    <a:srgbClr val="ffffff"/>
                  </a:solidFill>
                </a:uFill>
                <a:latin typeface="Arial"/>
              </a:rPr>
              <a:t>little child</a:t>
            </a:r>
            <a:r>
              <a:rPr b="1"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is the greatest in the kingdom of heaven.”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Matthew 18:2-4</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Arial"/>
              </a:rPr>
              <a:t>Children in heaven (</a:t>
            </a:r>
            <a:r>
              <a:rPr b="1" lang="en-US" sz="2400" spc="-1" strike="noStrike">
                <a:solidFill>
                  <a:srgbClr val="d1282e"/>
                </a:solidFill>
                <a:uFill>
                  <a:solidFill>
                    <a:srgbClr val="ffffff"/>
                  </a:solidFill>
                </a:uFill>
                <a:latin typeface="Arial"/>
              </a:rPr>
              <a:t>Matthew 19:14</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317" name="TextShape 3"/>
          <p:cNvSpPr txBox="1"/>
          <p:nvPr/>
        </p:nvSpPr>
        <p:spPr>
          <a:xfrm rot="16200000">
            <a:off x="8391600" y="4368600"/>
            <a:ext cx="986400" cy="364680"/>
          </a:xfrm>
          <a:prstGeom prst="rect">
            <a:avLst/>
          </a:prstGeom>
          <a:noFill/>
          <a:ln>
            <a:noFill/>
          </a:ln>
        </p:spPr>
        <p:txBody>
          <a:bodyPr anchor="ctr"/>
          <a:p>
            <a:pPr>
              <a:lnSpc>
                <a:spcPct val="100000"/>
              </a:lnSpc>
            </a:pPr>
            <a:fld id="{4BC4127D-0DA4-4394-802F-9C274F08AF47}"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494" dur="indefinite" restart="never" nodeType="tmRoot">
          <p:childTnLst>
            <p:seq>
              <p:cTn id="495" dur="indefinite" nodeType="mainSeq">
                <p:childTnLst>
                  <p:par>
                    <p:cTn id="496" fill="hold">
                      <p:stCondLst>
                        <p:cond delay="indefinite"/>
                      </p:stCondLst>
                      <p:childTnLst>
                        <p:par>
                          <p:cTn id="497" fill="hold">
                            <p:stCondLst>
                              <p:cond delay="0"/>
                            </p:stCondLst>
                            <p:childTnLst>
                              <p:par>
                                <p:cTn id="498" nodeType="clickEffect" fill="hold" presetClass="entr" presetID="1">
                                  <p:stCondLst>
                                    <p:cond delay="0"/>
                                  </p:stCondLst>
                                  <p:childTnLst>
                                    <p:set>
                                      <p:cBhvr>
                                        <p:cTn id="499" dur="1" fill="hold">
                                          <p:stCondLst>
                                            <p:cond delay="0"/>
                                          </p:stCondLst>
                                        </p:cTn>
                                        <p:tgtEl>
                                          <p:spTgt spid="316">
                                            <p:txEl>
                                              <p:pRg st="216" end="544"/>
                                            </p:txEl>
                                          </p:spTgt>
                                        </p:tgtEl>
                                        <p:attrNameLst>
                                          <p:attrName>style.visibility</p:attrName>
                                        </p:attrNameLst>
                                      </p:cBhvr>
                                      <p:to>
                                        <p:strVal val="visible"/>
                                      </p:to>
                                    </p:set>
                                  </p:childTnLst>
                                </p:cTn>
                              </p:par>
                            </p:childTnLst>
                          </p:cTn>
                        </p:par>
                      </p:childTnLst>
                    </p:cTn>
                  </p:par>
                  <p:par>
                    <p:cTn id="500" fill="hold">
                      <p:stCondLst>
                        <p:cond delay="indefinite"/>
                      </p:stCondLst>
                      <p:childTnLst>
                        <p:par>
                          <p:cTn id="501" fill="hold">
                            <p:stCondLst>
                              <p:cond delay="0"/>
                            </p:stCondLst>
                            <p:childTnLst>
                              <p:par>
                                <p:cTn id="502" nodeType="clickEffect" fill="hold" presetClass="entr" presetID="1">
                                  <p:stCondLst>
                                    <p:cond delay="0"/>
                                  </p:stCondLst>
                                  <p:childTnLst>
                                    <p:set>
                                      <p:cBhvr>
                                        <p:cTn id="503" dur="1" fill="hold">
                                          <p:stCondLst>
                                            <p:cond delay="0"/>
                                          </p:stCondLst>
                                        </p:cTn>
                                        <p:tgtEl>
                                          <p:spTgt spid="316">
                                            <p:txEl>
                                              <p:pRg st="544" end="57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Corruption Process of Sin</a:t>
            </a:r>
            <a:endParaRPr b="0" lang="en-US" sz="1800" spc="-1" strike="noStrike">
              <a:solidFill>
                <a:srgbClr val="000000"/>
              </a:solidFill>
              <a:uFill>
                <a:solidFill>
                  <a:srgbClr val="ffffff"/>
                </a:solidFill>
              </a:uFill>
              <a:latin typeface="Arial"/>
            </a:endParaRPr>
          </a:p>
        </p:txBody>
      </p:sp>
      <p:sp>
        <p:nvSpPr>
          <p:cNvPr id="319" name="TextShape 2"/>
          <p:cNvSpPr txBox="1"/>
          <p:nvPr/>
        </p:nvSpPr>
        <p:spPr>
          <a:xfrm>
            <a:off x="457200" y="617400"/>
            <a:ext cx="8229240" cy="4320360"/>
          </a:xfrm>
          <a:prstGeom prst="rect">
            <a:avLst/>
          </a:prstGeom>
          <a:noFill/>
          <a:ln>
            <a:noFill/>
          </a:ln>
        </p:spPr>
        <p:txBody>
          <a:bodyPr/>
          <a:p>
            <a:pPr>
              <a:lnSpc>
                <a:spcPct val="100000"/>
              </a:lnSpc>
            </a:pPr>
            <a:r>
              <a:rPr b="0" i="1" lang="en-US" sz="2000" spc="-1" strike="noStrike">
                <a:solidFill>
                  <a:srgbClr val="000000"/>
                </a:solidFill>
                <a:uFill>
                  <a:solidFill>
                    <a:srgbClr val="ffffff"/>
                  </a:solidFill>
                </a:uFill>
                <a:latin typeface="Arial"/>
              </a:rPr>
              <a:t>For since the creation of the world </a:t>
            </a:r>
            <a:r>
              <a:rPr b="1" i="1" lang="en-US" sz="2000" spc="-1" strike="noStrike" baseline="30000">
                <a:solidFill>
                  <a:srgbClr val="d1282e"/>
                </a:solidFill>
                <a:uFill>
                  <a:solidFill>
                    <a:srgbClr val="ffffff"/>
                  </a:solidFill>
                </a:uFill>
                <a:latin typeface="Arial"/>
              </a:rPr>
              <a:t>1</a:t>
            </a:r>
            <a:r>
              <a:rPr b="1" i="1" lang="en-US" sz="2000" spc="-1" strike="noStrike">
                <a:solidFill>
                  <a:srgbClr val="000000"/>
                </a:solidFill>
                <a:uFill>
                  <a:solidFill>
                    <a:srgbClr val="ffffff"/>
                  </a:solidFill>
                </a:uFill>
                <a:latin typeface="Arial"/>
              </a:rPr>
              <a:t>His invisible attributes are clearly seen, </a:t>
            </a:r>
            <a:r>
              <a:rPr b="1" i="1" lang="en-US" sz="2000" spc="-1" strike="noStrike" u="sng">
                <a:solidFill>
                  <a:srgbClr val="000000"/>
                </a:solidFill>
                <a:uFill>
                  <a:solidFill>
                    <a:srgbClr val="ffffff"/>
                  </a:solidFill>
                </a:uFill>
                <a:latin typeface="Arial"/>
              </a:rPr>
              <a:t>being understood</a:t>
            </a:r>
            <a:r>
              <a:rPr b="1" i="1" lang="en-US" sz="2000" spc="-1" strike="noStrike">
                <a:solidFill>
                  <a:srgbClr val="000000"/>
                </a:solidFill>
                <a:uFill>
                  <a:solidFill>
                    <a:srgbClr val="ffffff"/>
                  </a:solidFill>
                </a:uFill>
                <a:latin typeface="Arial"/>
              </a:rPr>
              <a:t> by the things that are made</a:t>
            </a:r>
            <a:r>
              <a:rPr b="0" i="1" lang="en-US" sz="2000" spc="-1" strike="noStrike">
                <a:solidFill>
                  <a:srgbClr val="000000"/>
                </a:solidFill>
                <a:uFill>
                  <a:solidFill>
                    <a:srgbClr val="ffffff"/>
                  </a:solidFill>
                </a:uFill>
                <a:latin typeface="Arial"/>
              </a:rPr>
              <a:t>, even His eternal power and Godhead, so that they are without excuse, because, although </a:t>
            </a:r>
            <a:r>
              <a:rPr b="1" i="1" lang="en-US" sz="2000" spc="-1" strike="noStrike">
                <a:solidFill>
                  <a:srgbClr val="000000"/>
                </a:solidFill>
                <a:uFill>
                  <a:solidFill>
                    <a:srgbClr val="ffffff"/>
                  </a:solidFill>
                </a:uFill>
                <a:latin typeface="Arial"/>
              </a:rPr>
              <a:t>they </a:t>
            </a:r>
            <a:r>
              <a:rPr b="1" i="1" lang="en-US" sz="2000" spc="-1" strike="noStrike" u="sng">
                <a:solidFill>
                  <a:srgbClr val="000000"/>
                </a:solidFill>
                <a:uFill>
                  <a:solidFill>
                    <a:srgbClr val="ffffff"/>
                  </a:solidFill>
                </a:uFill>
                <a:latin typeface="Arial"/>
              </a:rPr>
              <a:t>knew God</a:t>
            </a:r>
            <a:r>
              <a:rPr b="1" i="1" lang="en-US" sz="2000" spc="-1" strike="noStrike">
                <a:solidFill>
                  <a:srgbClr val="000000"/>
                </a:solidFill>
                <a:uFill>
                  <a:solidFill>
                    <a:srgbClr val="ffffff"/>
                  </a:solidFill>
                </a:uFill>
                <a:latin typeface="Arial"/>
              </a:rPr>
              <a:t>, they </a:t>
            </a:r>
            <a:r>
              <a:rPr b="1" i="1" lang="en-US" sz="2000" spc="-1" strike="noStrike" baseline="30000">
                <a:solidFill>
                  <a:srgbClr val="d1282e"/>
                </a:solidFill>
                <a:uFill>
                  <a:solidFill>
                    <a:srgbClr val="ffffff"/>
                  </a:solidFill>
                </a:uFill>
                <a:latin typeface="Arial"/>
              </a:rPr>
              <a:t>2</a:t>
            </a:r>
            <a:r>
              <a:rPr b="1" i="1" lang="en-US" sz="2000" spc="-1" strike="noStrike">
                <a:solidFill>
                  <a:srgbClr val="000000"/>
                </a:solidFill>
                <a:uFill>
                  <a:solidFill>
                    <a:srgbClr val="ffffff"/>
                  </a:solidFill>
                </a:uFill>
                <a:latin typeface="Arial"/>
              </a:rPr>
              <a:t>did </a:t>
            </a:r>
            <a:r>
              <a:rPr b="1" i="1" lang="en-US" sz="2000" spc="-1" strike="noStrike" u="sng">
                <a:solidFill>
                  <a:srgbClr val="000000"/>
                </a:solidFill>
                <a:uFill>
                  <a:solidFill>
                    <a:srgbClr val="ffffff"/>
                  </a:solidFill>
                </a:uFill>
                <a:latin typeface="Arial"/>
              </a:rPr>
              <a:t>not glorify</a:t>
            </a:r>
            <a:r>
              <a:rPr b="1" i="1" lang="en-US" sz="2000" spc="-1" strike="noStrike">
                <a:solidFill>
                  <a:srgbClr val="000000"/>
                </a:solidFill>
                <a:uFill>
                  <a:solidFill>
                    <a:srgbClr val="ffffff"/>
                  </a:solidFill>
                </a:uFill>
                <a:latin typeface="Arial"/>
              </a:rPr>
              <a:t> Him as God, </a:t>
            </a:r>
            <a:r>
              <a:rPr b="1" i="1" lang="en-US" sz="2000" spc="-1" strike="noStrike" u="sng">
                <a:solidFill>
                  <a:srgbClr val="000000"/>
                </a:solidFill>
                <a:uFill>
                  <a:solidFill>
                    <a:srgbClr val="ffffff"/>
                  </a:solidFill>
                </a:uFill>
                <a:latin typeface="Arial"/>
              </a:rPr>
              <a:t>nor</a:t>
            </a:r>
            <a:r>
              <a:rPr b="1" i="1" lang="en-US" sz="2000" spc="-1" strike="noStrike">
                <a:solidFill>
                  <a:srgbClr val="000000"/>
                </a:solidFill>
                <a:uFill>
                  <a:solidFill>
                    <a:srgbClr val="ffffff"/>
                  </a:solidFill>
                </a:uFill>
                <a:latin typeface="Arial"/>
              </a:rPr>
              <a:t> were </a:t>
            </a:r>
            <a:r>
              <a:rPr b="1" i="1" lang="en-US" sz="2000" spc="-1" strike="noStrike" u="sng">
                <a:solidFill>
                  <a:srgbClr val="000000"/>
                </a:solidFill>
                <a:uFill>
                  <a:solidFill>
                    <a:srgbClr val="ffffff"/>
                  </a:solidFill>
                </a:uFill>
                <a:latin typeface="Arial"/>
              </a:rPr>
              <a:t>thankful</a:t>
            </a:r>
            <a:r>
              <a:rPr b="1" i="1" lang="en-US" sz="2000" spc="-1" strike="noStrike">
                <a:solidFill>
                  <a:srgbClr val="000000"/>
                </a:solidFill>
                <a:uFill>
                  <a:solidFill>
                    <a:srgbClr val="ffffff"/>
                  </a:solidFill>
                </a:uFill>
                <a:latin typeface="Arial"/>
              </a:rPr>
              <a:t>, but </a:t>
            </a:r>
            <a:r>
              <a:rPr b="1" i="1" lang="en-US" sz="2000" spc="-1" strike="noStrike" baseline="30000">
                <a:solidFill>
                  <a:srgbClr val="d1282e"/>
                </a:solidFill>
                <a:uFill>
                  <a:solidFill>
                    <a:srgbClr val="ffffff"/>
                  </a:solidFill>
                </a:uFill>
                <a:latin typeface="Arial"/>
              </a:rPr>
              <a:t>3</a:t>
            </a:r>
            <a:r>
              <a:rPr b="1" i="1" lang="en-US" sz="2000" spc="-1" strike="noStrike" u="sng">
                <a:solidFill>
                  <a:srgbClr val="000000"/>
                </a:solidFill>
                <a:uFill>
                  <a:solidFill>
                    <a:srgbClr val="ffffff"/>
                  </a:solidFill>
                </a:uFill>
                <a:latin typeface="Arial"/>
              </a:rPr>
              <a:t>became futile</a:t>
            </a:r>
            <a:r>
              <a:rPr b="1" i="1" lang="en-US" sz="2000" spc="-1" strike="noStrike">
                <a:solidFill>
                  <a:srgbClr val="000000"/>
                </a:solidFill>
                <a:uFill>
                  <a:solidFill>
                    <a:srgbClr val="ffffff"/>
                  </a:solidFill>
                </a:uFill>
                <a:latin typeface="Arial"/>
              </a:rPr>
              <a:t> in their thoughts, and their foolish hearts </a:t>
            </a:r>
            <a:r>
              <a:rPr b="1" i="1" lang="en-US" sz="2000" spc="-1" strike="noStrike" u="sng">
                <a:solidFill>
                  <a:srgbClr val="000000"/>
                </a:solidFill>
                <a:uFill>
                  <a:solidFill>
                    <a:srgbClr val="ffffff"/>
                  </a:solidFill>
                </a:uFill>
                <a:latin typeface="Arial"/>
              </a:rPr>
              <a:t>were darkened</a:t>
            </a:r>
            <a:r>
              <a:rPr b="0" i="1" lang="en-US" sz="2000" spc="-1" strike="noStrike">
                <a:solidFill>
                  <a:srgbClr val="000000"/>
                </a:solidFill>
                <a:uFill>
                  <a:solidFill>
                    <a:srgbClr val="ffffff"/>
                  </a:solidFill>
                </a:uFill>
                <a:latin typeface="Arial"/>
              </a:rPr>
              <a:t>. Professing to be wise, </a:t>
            </a:r>
            <a:r>
              <a:rPr b="1" i="1" lang="en-US" sz="2000" spc="-1" strike="noStrike">
                <a:solidFill>
                  <a:srgbClr val="000000"/>
                </a:solidFill>
                <a:uFill>
                  <a:solidFill>
                    <a:srgbClr val="ffffff"/>
                  </a:solidFill>
                </a:uFill>
                <a:latin typeface="Arial"/>
              </a:rPr>
              <a:t>they </a:t>
            </a:r>
            <a:r>
              <a:rPr b="1" i="1" lang="en-US" sz="2000" spc="-1" strike="noStrike" baseline="30000">
                <a:solidFill>
                  <a:srgbClr val="d1282e"/>
                </a:solidFill>
                <a:uFill>
                  <a:solidFill>
                    <a:srgbClr val="ffffff"/>
                  </a:solidFill>
                </a:uFill>
                <a:latin typeface="Arial"/>
              </a:rPr>
              <a:t>3</a:t>
            </a:r>
            <a:r>
              <a:rPr b="1" i="1" lang="en-US" sz="2000" spc="-1" strike="noStrike" u="sng">
                <a:solidFill>
                  <a:srgbClr val="000000"/>
                </a:solidFill>
                <a:uFill>
                  <a:solidFill>
                    <a:srgbClr val="ffffff"/>
                  </a:solidFill>
                </a:uFill>
                <a:latin typeface="Arial"/>
              </a:rPr>
              <a:t>became fools</a:t>
            </a:r>
            <a:r>
              <a:rPr b="0" i="1" lang="en-US" sz="2000" spc="-1" strike="noStrike">
                <a:solidFill>
                  <a:srgbClr val="000000"/>
                </a:solidFill>
                <a:uFill>
                  <a:solidFill>
                    <a:srgbClr val="ffffff"/>
                  </a:solidFill>
                </a:uFill>
                <a:latin typeface="Arial"/>
              </a:rPr>
              <a:t>, and changed the glory of the incorruptible God into an image made like corruptible man – and birds and four-footed animals and creeping things. </a:t>
            </a:r>
            <a:r>
              <a:rPr b="1" i="1" lang="en-US" sz="2000" spc="-1" strike="noStrike" baseline="30000">
                <a:solidFill>
                  <a:srgbClr val="d1282e"/>
                </a:solidFill>
                <a:uFill>
                  <a:solidFill>
                    <a:srgbClr val="ffffff"/>
                  </a:solidFill>
                </a:uFill>
                <a:latin typeface="Arial"/>
              </a:rPr>
              <a:t>4</a:t>
            </a:r>
            <a:r>
              <a:rPr b="1" i="1" lang="en-US" sz="2000" spc="-1" strike="noStrike" u="sng">
                <a:solidFill>
                  <a:srgbClr val="000000"/>
                </a:solidFill>
                <a:uFill>
                  <a:solidFill>
                    <a:srgbClr val="ffffff"/>
                  </a:solidFill>
                </a:uFill>
                <a:latin typeface="Arial"/>
              </a:rPr>
              <a:t>Therefore</a:t>
            </a:r>
            <a:r>
              <a:rPr b="1" i="1" lang="en-US" sz="2000" spc="-1" strike="noStrike">
                <a:solidFill>
                  <a:srgbClr val="000000"/>
                </a:solidFill>
                <a:uFill>
                  <a:solidFill>
                    <a:srgbClr val="ffffff"/>
                  </a:solidFill>
                </a:uFill>
                <a:latin typeface="Arial"/>
              </a:rPr>
              <a:t> God also </a:t>
            </a:r>
            <a:r>
              <a:rPr b="1" i="1" lang="en-US" sz="2000" spc="-1" strike="noStrike" u="sng">
                <a:solidFill>
                  <a:srgbClr val="000000"/>
                </a:solidFill>
                <a:uFill>
                  <a:solidFill>
                    <a:srgbClr val="ffffff"/>
                  </a:solidFill>
                </a:uFill>
                <a:latin typeface="Arial"/>
              </a:rPr>
              <a:t>gave them up</a:t>
            </a:r>
            <a:r>
              <a:rPr b="1" i="1" lang="en-US" sz="2000" spc="-1" strike="noStrike">
                <a:solidFill>
                  <a:srgbClr val="000000"/>
                </a:solidFill>
                <a:uFill>
                  <a:solidFill>
                    <a:srgbClr val="ffffff"/>
                  </a:solidFill>
                </a:uFill>
                <a:latin typeface="Arial"/>
              </a:rPr>
              <a:t> to uncleanness</a:t>
            </a:r>
            <a:r>
              <a:rPr b="0" i="1" lang="en-US" sz="2000" spc="-1" strike="noStrike">
                <a:solidFill>
                  <a:srgbClr val="000000"/>
                </a:solidFill>
                <a:uFill>
                  <a:solidFill>
                    <a:srgbClr val="ffffff"/>
                  </a:solidFill>
                </a:uFill>
                <a:latin typeface="Arial"/>
              </a:rPr>
              <a:t>, in the lusts of their hearts, to dishonor their bodies among themselves, who </a:t>
            </a:r>
            <a:r>
              <a:rPr b="1" i="1" lang="en-US" sz="2000" spc="-1" strike="noStrike" baseline="30000">
                <a:solidFill>
                  <a:srgbClr val="d1282e"/>
                </a:solidFill>
                <a:uFill>
                  <a:solidFill>
                    <a:srgbClr val="ffffff"/>
                  </a:solidFill>
                </a:uFill>
                <a:latin typeface="Arial"/>
              </a:rPr>
              <a:t>3</a:t>
            </a:r>
            <a:r>
              <a:rPr b="1" i="1" lang="en-US" sz="2000" spc="-1" strike="noStrike" u="sng">
                <a:solidFill>
                  <a:srgbClr val="000000"/>
                </a:solidFill>
                <a:uFill>
                  <a:solidFill>
                    <a:srgbClr val="ffffff"/>
                  </a:solidFill>
                </a:uFill>
                <a:latin typeface="Arial"/>
              </a:rPr>
              <a:t>exchanged the truth</a:t>
            </a:r>
            <a:r>
              <a:rPr b="1" i="1" lang="en-US" sz="2000" spc="-1" strike="noStrike">
                <a:solidFill>
                  <a:srgbClr val="000000"/>
                </a:solidFill>
                <a:uFill>
                  <a:solidFill>
                    <a:srgbClr val="ffffff"/>
                  </a:solidFill>
                </a:uFill>
                <a:latin typeface="Arial"/>
              </a:rPr>
              <a:t> of God for the lie</a:t>
            </a:r>
            <a:r>
              <a:rPr b="0" i="1" lang="en-US" sz="2000" spc="-1" strike="noStrike">
                <a:solidFill>
                  <a:srgbClr val="000000"/>
                </a:solidFill>
                <a:uFill>
                  <a:solidFill>
                    <a:srgbClr val="ffffff"/>
                  </a:solidFill>
                </a:uFill>
                <a:latin typeface="Arial"/>
              </a:rPr>
              <a:t>, and worshiped and </a:t>
            </a:r>
            <a:r>
              <a:rPr b="1" i="1" lang="en-US" sz="2000" spc="-1" strike="noStrike">
                <a:solidFill>
                  <a:srgbClr val="000000"/>
                </a:solidFill>
                <a:uFill>
                  <a:solidFill>
                    <a:srgbClr val="ffffff"/>
                  </a:solidFill>
                </a:uFill>
                <a:latin typeface="Arial"/>
              </a:rPr>
              <a:t>served the creature rather than the Creator</a:t>
            </a:r>
            <a:r>
              <a:rPr b="0" i="1" lang="en-US" sz="2000" spc="-1" strike="noStrike">
                <a:solidFill>
                  <a:srgbClr val="000000"/>
                </a:solidFill>
                <a:uFill>
                  <a:solidFill>
                    <a:srgbClr val="ffffff"/>
                  </a:solidFill>
                </a:uFill>
                <a:latin typeface="Arial"/>
              </a:rPr>
              <a:t>, who is blessed forever. Amen.  </a:t>
            </a:r>
            <a:r>
              <a:rPr b="1" i="1" lang="en-US" sz="2000" spc="-1" strike="noStrike" baseline="30000">
                <a:solidFill>
                  <a:srgbClr val="d1282e"/>
                </a:solidFill>
                <a:uFill>
                  <a:solidFill>
                    <a:srgbClr val="ffffff"/>
                  </a:solidFill>
                </a:uFill>
                <a:latin typeface="Arial"/>
              </a:rPr>
              <a:t>4</a:t>
            </a:r>
            <a:r>
              <a:rPr b="1" i="1" lang="en-US" sz="2000" spc="-1" strike="noStrike">
                <a:solidFill>
                  <a:srgbClr val="000000"/>
                </a:solidFill>
                <a:uFill>
                  <a:solidFill>
                    <a:srgbClr val="ffffff"/>
                  </a:solidFill>
                </a:uFill>
                <a:latin typeface="Arial"/>
              </a:rPr>
              <a:t>For this reason </a:t>
            </a:r>
            <a:r>
              <a:rPr b="1" i="1" lang="en-US" sz="2000" spc="-1" strike="noStrike" u="sng">
                <a:solidFill>
                  <a:srgbClr val="000000"/>
                </a:solidFill>
                <a:uFill>
                  <a:solidFill>
                    <a:srgbClr val="ffffff"/>
                  </a:solidFill>
                </a:uFill>
                <a:latin typeface="Arial"/>
              </a:rPr>
              <a:t>God gave them</a:t>
            </a:r>
            <a:r>
              <a:rPr b="1" i="1" lang="en-US" sz="2000" spc="-1" strike="noStrike">
                <a:solidFill>
                  <a:srgbClr val="000000"/>
                </a:solidFill>
                <a:uFill>
                  <a:solidFill>
                    <a:srgbClr val="ffffff"/>
                  </a:solidFill>
                </a:uFill>
                <a:latin typeface="Arial"/>
              </a:rPr>
              <a:t> up to vile passions</a:t>
            </a:r>
            <a:r>
              <a:rPr b="0" i="1" lang="en-US" sz="2000" spc="-1" strike="noStrike">
                <a:solidFill>
                  <a:srgbClr val="000000"/>
                </a:solidFill>
                <a:uFill>
                  <a:solidFill>
                    <a:srgbClr val="ffffff"/>
                  </a:solidFill>
                </a:uFill>
                <a:latin typeface="Arial"/>
              </a:rPr>
              <a:t>. For even their women exchanged the natural use for what is against nature. Likewise also the men, leaving the natural use of the woman, burned in their lust for one another, men with men committing what is shameful, and receiving in themselves the penalty of their error which was due. And </a:t>
            </a:r>
            <a:r>
              <a:rPr b="1" i="1" lang="en-US" sz="2000" spc="-1" strike="noStrike" baseline="30000">
                <a:solidFill>
                  <a:srgbClr val="d1282e"/>
                </a:solidFill>
                <a:uFill>
                  <a:solidFill>
                    <a:srgbClr val="ffffff"/>
                  </a:solidFill>
                </a:uFill>
                <a:latin typeface="Arial"/>
              </a:rPr>
              <a:t>3</a:t>
            </a:r>
            <a:r>
              <a:rPr b="1" i="1" lang="en-US" sz="2000" spc="-1" strike="noStrike">
                <a:solidFill>
                  <a:srgbClr val="000000"/>
                </a:solidFill>
                <a:uFill>
                  <a:solidFill>
                    <a:srgbClr val="ffffff"/>
                  </a:solidFill>
                </a:uFill>
                <a:latin typeface="Arial"/>
              </a:rPr>
              <a:t>even as they did not like to </a:t>
            </a:r>
            <a:r>
              <a:rPr b="1" i="1" lang="en-US" sz="2000" spc="-1" strike="noStrike" u="sng">
                <a:solidFill>
                  <a:srgbClr val="000000"/>
                </a:solidFill>
                <a:uFill>
                  <a:solidFill>
                    <a:srgbClr val="ffffff"/>
                  </a:solidFill>
                </a:uFill>
                <a:latin typeface="Arial"/>
              </a:rPr>
              <a:t>retain God in their knowledge</a:t>
            </a:r>
            <a:r>
              <a:rPr b="1" i="1" lang="en-US" sz="2000" spc="-1" strike="noStrike">
                <a:solidFill>
                  <a:srgbClr val="000000"/>
                </a:solidFill>
                <a:uFill>
                  <a:solidFill>
                    <a:srgbClr val="ffffff"/>
                  </a:solidFill>
                </a:uFill>
                <a:latin typeface="Arial"/>
              </a:rPr>
              <a:t>, </a:t>
            </a:r>
            <a:r>
              <a:rPr b="1" i="1" lang="en-US" sz="2000" spc="-1" strike="noStrike" baseline="30000">
                <a:solidFill>
                  <a:srgbClr val="d1282e"/>
                </a:solidFill>
                <a:uFill>
                  <a:solidFill>
                    <a:srgbClr val="ffffff"/>
                  </a:solidFill>
                </a:uFill>
                <a:latin typeface="Arial"/>
              </a:rPr>
              <a:t>4</a:t>
            </a:r>
            <a:r>
              <a:rPr b="1" i="1" lang="en-US" sz="2000" spc="-1" strike="noStrike">
                <a:solidFill>
                  <a:srgbClr val="000000"/>
                </a:solidFill>
                <a:uFill>
                  <a:solidFill>
                    <a:srgbClr val="ffffff"/>
                  </a:solidFill>
                </a:uFill>
                <a:latin typeface="Arial"/>
              </a:rPr>
              <a:t>God </a:t>
            </a:r>
            <a:r>
              <a:rPr b="1" i="1" lang="en-US" sz="2000" spc="-1" strike="noStrike" u="sng">
                <a:solidFill>
                  <a:srgbClr val="000000"/>
                </a:solidFill>
                <a:uFill>
                  <a:solidFill>
                    <a:srgbClr val="ffffff"/>
                  </a:solidFill>
                </a:uFill>
                <a:latin typeface="Arial"/>
              </a:rPr>
              <a:t>gave them over to a debased mind</a:t>
            </a:r>
            <a:r>
              <a:rPr b="1" i="1" lang="en-US" sz="2000" spc="-1" strike="noStrike">
                <a:solidFill>
                  <a:srgbClr val="000000"/>
                </a:solidFill>
                <a:uFill>
                  <a:solidFill>
                    <a:srgbClr val="ffffff"/>
                  </a:solidFill>
                </a:uFill>
                <a:latin typeface="Arial"/>
              </a:rPr>
              <a:t>, to </a:t>
            </a:r>
            <a:r>
              <a:rPr b="1" i="1" lang="en-US" sz="2000" spc="-1" strike="noStrike" baseline="30000">
                <a:solidFill>
                  <a:srgbClr val="d1282e"/>
                </a:solidFill>
                <a:uFill>
                  <a:solidFill>
                    <a:srgbClr val="ffffff"/>
                  </a:solidFill>
                </a:uFill>
                <a:latin typeface="Arial"/>
              </a:rPr>
              <a:t>5</a:t>
            </a:r>
            <a:r>
              <a:rPr b="1" i="1" lang="en-US" sz="2000" spc="-1" strike="noStrike">
                <a:solidFill>
                  <a:srgbClr val="000000"/>
                </a:solidFill>
                <a:uFill>
                  <a:solidFill>
                    <a:srgbClr val="ffffff"/>
                  </a:solidFill>
                </a:uFill>
                <a:latin typeface="Arial"/>
              </a:rPr>
              <a:t>do those things which are not fitting</a:t>
            </a:r>
            <a:r>
              <a:rPr b="0" i="1" lang="en-US" sz="2000" spc="-1" strike="noStrike">
                <a:solidFill>
                  <a:srgbClr val="000000"/>
                </a:solidFill>
                <a:uFill>
                  <a:solidFill>
                    <a:srgbClr val="ffffff"/>
                  </a:solidFill>
                </a:uFill>
                <a:latin typeface="Arial"/>
              </a:rPr>
              <a:t>; being </a:t>
            </a:r>
            <a:r>
              <a:rPr b="1" i="1" lang="en-US" sz="2000" spc="-1" strike="noStrike" u="sng">
                <a:solidFill>
                  <a:srgbClr val="000000"/>
                </a:solidFill>
                <a:uFill>
                  <a:solidFill>
                    <a:srgbClr val="ffffff"/>
                  </a:solidFill>
                </a:uFill>
                <a:latin typeface="Arial"/>
              </a:rPr>
              <a:t>filled with all unrighteousness </a:t>
            </a:r>
            <a:r>
              <a:rPr b="0" i="1" lang="en-US" sz="2000" spc="-1" strike="noStrike">
                <a:solidFill>
                  <a:srgbClr val="000000"/>
                </a:solidFill>
                <a:uFill>
                  <a:solidFill>
                    <a:srgbClr val="ffffff"/>
                  </a:solidFill>
                </a:uFill>
                <a:latin typeface="Arial"/>
              </a:rPr>
              <a:t>…</a:t>
            </a:r>
            <a:r>
              <a:rPr b="0" lang="en-US" sz="2000" spc="-1" strike="noStrike">
                <a:solidFill>
                  <a:srgbClr val="000000"/>
                </a:solidFill>
                <a:uFill>
                  <a:solidFill>
                    <a:srgbClr val="ffffff"/>
                  </a:solidFill>
                </a:uFill>
                <a:latin typeface="Arial"/>
              </a:rPr>
              <a:t> (</a:t>
            </a:r>
            <a:r>
              <a:rPr b="1" lang="en-US" sz="2000" spc="-1" strike="noStrike">
                <a:solidFill>
                  <a:srgbClr val="d1282e"/>
                </a:solidFill>
                <a:uFill>
                  <a:solidFill>
                    <a:srgbClr val="ffffff"/>
                  </a:solidFill>
                </a:uFill>
                <a:latin typeface="Arial"/>
              </a:rPr>
              <a:t>Romans 1:20-29</a:t>
            </a:r>
            <a:r>
              <a:rPr b="0" lang="en-US" sz="20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320" name="TextShape 3"/>
          <p:cNvSpPr txBox="1"/>
          <p:nvPr/>
        </p:nvSpPr>
        <p:spPr>
          <a:xfrm rot="16200000">
            <a:off x="8391600" y="4368600"/>
            <a:ext cx="986400" cy="364680"/>
          </a:xfrm>
          <a:prstGeom prst="rect">
            <a:avLst/>
          </a:prstGeom>
          <a:noFill/>
          <a:ln>
            <a:noFill/>
          </a:ln>
        </p:spPr>
        <p:txBody>
          <a:bodyPr anchor="ctr"/>
          <a:p>
            <a:pPr>
              <a:lnSpc>
                <a:spcPct val="100000"/>
              </a:lnSpc>
            </a:pPr>
            <a:fld id="{919EDFD4-85FA-469B-AD5C-61CBAAB82DA0}"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504" dur="indefinite" restart="never" nodeType="tmRoot">
          <p:childTnLst>
            <p:seq>
              <p:cTn id="505" nodeType="mainSeq"/>
              <p:prevCondLst>
                <p:cond delay="0" evt="onPrev">
                  <p:tgtEl>
                    <p:sldTgt/>
                  </p:tgtEl>
                </p:cond>
              </p:prevCondLst>
              <p:nextCondLst>
                <p:cond delay="0" evt="onNext">
                  <p:tgtEl>
                    <p:sldTgt/>
                  </p:tgtEl>
                </p:cond>
              </p:nextCondLst>
            </p:seq>
          </p:childTnLst>
        </p:cTn>
      </p:par>
    </p:tnLst>
  </p:timing>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Bible on Man’s Nature</a:t>
            </a:r>
            <a:endParaRPr b="0" lang="en-US" sz="1800" spc="-1" strike="noStrike">
              <a:solidFill>
                <a:srgbClr val="000000"/>
              </a:solidFill>
              <a:uFill>
                <a:solidFill>
                  <a:srgbClr val="ffffff"/>
                </a:solidFill>
              </a:uFill>
              <a:latin typeface="Arial"/>
            </a:endParaRPr>
          </a:p>
        </p:txBody>
      </p:sp>
      <p:sp>
        <p:nvSpPr>
          <p:cNvPr id="322"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lphaUcPeriod"/>
            </a:pPr>
            <a:r>
              <a:rPr b="0" lang="en-US" sz="2400" spc="-1" strike="noStrike">
                <a:solidFill>
                  <a:srgbClr val="000000"/>
                </a:solidFill>
                <a:uFill>
                  <a:solidFill>
                    <a:srgbClr val="ffffff"/>
                  </a:solidFill>
                </a:uFill>
                <a:latin typeface="Arial"/>
              </a:rPr>
              <a:t>Everyone is born </a:t>
            </a:r>
            <a:r>
              <a:rPr b="1" i="1" lang="en-US" sz="2400" spc="-1" strike="noStrike">
                <a:solidFill>
                  <a:srgbClr val="000000"/>
                </a:solidFill>
                <a:uFill>
                  <a:solidFill>
                    <a:srgbClr val="ffffff"/>
                  </a:solidFill>
                </a:uFill>
                <a:latin typeface="Arial"/>
              </a:rPr>
              <a:t>innocent</a:t>
            </a:r>
            <a:r>
              <a:rPr b="0" lang="en-US" sz="2400" spc="-1" strike="noStrike">
                <a:solidFill>
                  <a:srgbClr val="000000"/>
                </a:solidFill>
                <a:uFill>
                  <a:solidFill>
                    <a:srgbClr val="ffffff"/>
                  </a:solidFill>
                </a:uFill>
                <a:latin typeface="Arial"/>
              </a:rPr>
              <a:t>, as were Adam and Eve before their sin.</a:t>
            </a:r>
            <a:endParaRPr b="1" lang="en-US" sz="2000" spc="-1" strike="noStrike">
              <a:solidFill>
                <a:srgbClr val="000000"/>
              </a:solidFill>
              <a:uFill>
                <a:solidFill>
                  <a:srgbClr val="ffffff"/>
                </a:solidFill>
              </a:uFill>
              <a:latin typeface="Arial"/>
            </a:endParaRPr>
          </a:p>
          <a:p>
            <a:pPr lvl="1" marL="800280" indent="-342720">
              <a:lnSpc>
                <a:spcPct val="100000"/>
              </a:lnSpc>
              <a:buClr>
                <a:srgbClr val="d1282e"/>
              </a:buClr>
              <a:buFont typeface="Arial"/>
              <a:buChar char="•"/>
            </a:pPr>
            <a:r>
              <a:rPr b="0" lang="en-US" sz="2400" spc="-1" strike="noStrike">
                <a:solidFill>
                  <a:srgbClr val="000000"/>
                </a:solidFill>
                <a:uFill>
                  <a:solidFill>
                    <a:srgbClr val="ffffff"/>
                  </a:solidFill>
                </a:uFill>
                <a:latin typeface="Arial"/>
              </a:rPr>
              <a:t>Israelites born innocent (</a:t>
            </a:r>
            <a:r>
              <a:rPr b="1" lang="en-US" sz="2400" spc="-1" strike="noStrike">
                <a:solidFill>
                  <a:srgbClr val="d1282e"/>
                </a:solidFill>
                <a:uFill>
                  <a:solidFill>
                    <a:srgbClr val="ffffff"/>
                  </a:solidFill>
                </a:uFill>
                <a:latin typeface="Arial"/>
              </a:rPr>
              <a:t>Deuteronomy 1:39</a:t>
            </a:r>
            <a:r>
              <a:rPr b="0" lang="en-US" sz="24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lvl="1" marL="800280" indent="-342720">
              <a:lnSpc>
                <a:spcPct val="100000"/>
              </a:lnSpc>
              <a:buClr>
                <a:srgbClr val="d1282e"/>
              </a:buClr>
              <a:buFont typeface="Arial"/>
              <a:buChar char="•"/>
            </a:pPr>
            <a:r>
              <a:rPr b="0" lang="en-US" sz="2400" spc="-1" strike="noStrike">
                <a:solidFill>
                  <a:srgbClr val="000000"/>
                </a:solidFill>
                <a:uFill>
                  <a:solidFill>
                    <a:srgbClr val="ffffff"/>
                  </a:solidFill>
                </a:uFill>
                <a:latin typeface="Arial"/>
              </a:rPr>
              <a:t>We are to be like little children (</a:t>
            </a:r>
            <a:r>
              <a:rPr b="1" lang="en-US" sz="2400" spc="-1" strike="noStrike">
                <a:solidFill>
                  <a:srgbClr val="d1282e"/>
                </a:solidFill>
                <a:uFill>
                  <a:solidFill>
                    <a:srgbClr val="ffffff"/>
                  </a:solidFill>
                </a:uFill>
                <a:latin typeface="Arial"/>
              </a:rPr>
              <a:t>Matthew 18:1-4</a:t>
            </a:r>
            <a:r>
              <a:rPr b="0" lang="en-US" sz="2400" spc="-1" strike="noStrike">
                <a:solidFill>
                  <a:srgbClr val="000000"/>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a:p>
            <a:pPr marL="457200" indent="-456840">
              <a:lnSpc>
                <a:spcPct val="100000"/>
              </a:lnSpc>
              <a:buClr>
                <a:srgbClr val="000000"/>
              </a:buClr>
              <a:buFont typeface="Arial Black"/>
              <a:buAutoNum type="alphaUcPeriod"/>
            </a:pPr>
            <a:r>
              <a:rPr b="0" lang="en-US" sz="2400" spc="-1" strike="noStrike">
                <a:solidFill>
                  <a:srgbClr val="000000"/>
                </a:solidFill>
                <a:uFill>
                  <a:solidFill>
                    <a:srgbClr val="ffffff"/>
                  </a:solidFill>
                </a:uFill>
                <a:latin typeface="Arial"/>
              </a:rPr>
              <a:t>Man is drawn away by his own desires (</a:t>
            </a:r>
            <a:r>
              <a:rPr b="1" lang="en-US" sz="2400" spc="-1" strike="noStrike">
                <a:solidFill>
                  <a:srgbClr val="d1282e"/>
                </a:solidFill>
                <a:uFill>
                  <a:solidFill>
                    <a:srgbClr val="ffffff"/>
                  </a:solidFill>
                </a:uFill>
                <a:latin typeface="Arial"/>
              </a:rPr>
              <a:t>Jms. 1:13-17</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Black"/>
              <a:buAutoNum type="alphaUcPeriod"/>
            </a:pPr>
            <a:r>
              <a:rPr b="0" lang="en-US" sz="2400" spc="-1" strike="noStrike">
                <a:solidFill>
                  <a:srgbClr val="000000"/>
                </a:solidFill>
                <a:uFill>
                  <a:solidFill>
                    <a:srgbClr val="ffffff"/>
                  </a:solidFill>
                </a:uFill>
                <a:latin typeface="Arial"/>
              </a:rPr>
              <a:t>Man gradually </a:t>
            </a:r>
            <a:r>
              <a:rPr b="1" i="1" lang="en-US" sz="2400" spc="-1" strike="noStrike">
                <a:solidFill>
                  <a:srgbClr val="000000"/>
                </a:solidFill>
                <a:uFill>
                  <a:solidFill>
                    <a:srgbClr val="ffffff"/>
                  </a:solidFill>
                </a:uFill>
                <a:latin typeface="Arial"/>
              </a:rPr>
              <a:t>becomes</a:t>
            </a:r>
            <a:r>
              <a:rPr b="0" lang="en-US" sz="2400" spc="-1" strike="noStrike">
                <a:solidFill>
                  <a:srgbClr val="000000"/>
                </a:solidFill>
                <a:uFill>
                  <a:solidFill>
                    <a:srgbClr val="ffffff"/>
                  </a:solidFill>
                </a:uFill>
                <a:latin typeface="Arial"/>
              </a:rPr>
              <a:t> hardened through rejection of God and repeated sin (</a:t>
            </a:r>
            <a:r>
              <a:rPr b="1" lang="en-US" sz="2400" spc="-1" strike="noStrike">
                <a:solidFill>
                  <a:srgbClr val="d1282e"/>
                </a:solidFill>
                <a:uFill>
                  <a:solidFill>
                    <a:srgbClr val="ffffff"/>
                  </a:solidFill>
                </a:uFill>
                <a:latin typeface="Arial"/>
              </a:rPr>
              <a:t>Romans 1:20-28</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Black"/>
              <a:buAutoNum type="alphaUcPeriod"/>
            </a:pPr>
            <a:r>
              <a:rPr b="0" lang="en-US" sz="2400" spc="-1" strike="noStrike">
                <a:solidFill>
                  <a:srgbClr val="000000"/>
                </a:solidFill>
                <a:uFill>
                  <a:solidFill>
                    <a:srgbClr val="ffffff"/>
                  </a:solidFill>
                </a:uFill>
                <a:latin typeface="Arial"/>
              </a:rPr>
              <a:t>In such state, man’s heart (conscience) is hardened </a:t>
            </a:r>
            <a:r>
              <a:rPr b="0" i="1" lang="en-US" sz="2400" spc="-1" strike="noStrike">
                <a:solidFill>
                  <a:srgbClr val="000000"/>
                </a:solidFill>
                <a:uFill>
                  <a:solidFill>
                    <a:srgbClr val="ffffff"/>
                  </a:solidFill>
                </a:uFill>
                <a:latin typeface="Arial"/>
              </a:rPr>
              <a:t>“past feeling”</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I Timothy 4:1-2; Ephesians 4:17-19</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Black"/>
              <a:buAutoNum type="alphaUcPeriod"/>
            </a:pPr>
            <a:r>
              <a:rPr b="0" lang="en-US" sz="2400" spc="-1" strike="noStrike">
                <a:solidFill>
                  <a:srgbClr val="000000"/>
                </a:solidFill>
                <a:uFill>
                  <a:solidFill>
                    <a:srgbClr val="ffffff"/>
                  </a:solidFill>
                </a:uFill>
                <a:latin typeface="Arial"/>
              </a:rPr>
              <a:t>God judges people based on their </a:t>
            </a:r>
            <a:r>
              <a:rPr b="1" i="1" lang="en-US" sz="2400" spc="-1" strike="noStrike">
                <a:solidFill>
                  <a:srgbClr val="000000"/>
                </a:solidFill>
                <a:uFill>
                  <a:solidFill>
                    <a:srgbClr val="ffffff"/>
                  </a:solidFill>
                </a:uFill>
                <a:latin typeface="Arial"/>
              </a:rPr>
              <a:t>own</a:t>
            </a:r>
            <a:r>
              <a:rPr b="0" lang="en-US" sz="2400" spc="-1" strike="noStrike">
                <a:solidFill>
                  <a:srgbClr val="000000"/>
                </a:solidFill>
                <a:uFill>
                  <a:solidFill>
                    <a:srgbClr val="ffffff"/>
                  </a:solidFill>
                </a:uFill>
                <a:latin typeface="Arial"/>
              </a:rPr>
              <a:t> deeds – not parents (</a:t>
            </a:r>
            <a:r>
              <a:rPr b="1" lang="en-US" sz="2400" spc="-1" strike="noStrike">
                <a:solidFill>
                  <a:srgbClr val="d1282e"/>
                </a:solidFill>
                <a:uFill>
                  <a:solidFill>
                    <a:srgbClr val="ffffff"/>
                  </a:solidFill>
                </a:uFill>
                <a:latin typeface="Arial"/>
              </a:rPr>
              <a:t>II Corinthians 5:10; Romans 14:12</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323" name="TextShape 3"/>
          <p:cNvSpPr txBox="1"/>
          <p:nvPr/>
        </p:nvSpPr>
        <p:spPr>
          <a:xfrm rot="16200000">
            <a:off x="8391600" y="4368600"/>
            <a:ext cx="986400" cy="364680"/>
          </a:xfrm>
          <a:prstGeom prst="rect">
            <a:avLst/>
          </a:prstGeom>
          <a:noFill/>
          <a:ln>
            <a:noFill/>
          </a:ln>
        </p:spPr>
        <p:txBody>
          <a:bodyPr anchor="ctr"/>
          <a:p>
            <a:pPr>
              <a:lnSpc>
                <a:spcPct val="100000"/>
              </a:lnSpc>
            </a:pPr>
            <a:fld id="{F37E0CAD-3D5B-4A42-8C61-AB9BBD756C6C}"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506" dur="indefinite" restart="never" nodeType="tmRoot">
          <p:childTnLst>
            <p:seq>
              <p:cTn id="507" dur="indefinite" nodeType="mainSeq">
                <p:childTnLst>
                  <p:par>
                    <p:cTn id="508" fill="hold">
                      <p:stCondLst>
                        <p:cond delay="indefinite"/>
                      </p:stCondLst>
                      <p:childTnLst>
                        <p:par>
                          <p:cTn id="509" fill="hold">
                            <p:stCondLst>
                              <p:cond delay="0"/>
                            </p:stCondLst>
                            <p:childTnLst>
                              <p:par>
                                <p:cTn id="510" nodeType="clickEffect" fill="hold" presetClass="entr" presetID="1">
                                  <p:stCondLst>
                                    <p:cond delay="0"/>
                                  </p:stCondLst>
                                  <p:childTnLst>
                                    <p:set>
                                      <p:cBhvr>
                                        <p:cTn id="511" dur="1" fill="hold">
                                          <p:stCondLst>
                                            <p:cond delay="0"/>
                                          </p:stCondLst>
                                        </p:cTn>
                                        <p:tgtEl>
                                          <p:spTgt spid="322">
                                            <p:txEl>
                                              <p:pRg st="0" end="66"/>
                                            </p:txEl>
                                          </p:spTgt>
                                        </p:tgtEl>
                                        <p:attrNameLst>
                                          <p:attrName>style.visibility</p:attrName>
                                        </p:attrNameLst>
                                      </p:cBhvr>
                                      <p:to>
                                        <p:strVal val="visible"/>
                                      </p:to>
                                    </p:set>
                                  </p:childTnLst>
                                </p:cTn>
                              </p:par>
                              <p:par>
                                <p:cTn id="512" nodeType="withEffect" fill="hold" presetClass="entr" presetID="1">
                                  <p:stCondLst>
                                    <p:cond delay="0"/>
                                  </p:stCondLst>
                                  <p:childTnLst>
                                    <p:set>
                                      <p:cBhvr>
                                        <p:cTn id="513" dur="1" fill="hold">
                                          <p:stCondLst>
                                            <p:cond delay="0"/>
                                          </p:stCondLst>
                                        </p:cTn>
                                        <p:tgtEl>
                                          <p:spTgt spid="322">
                                            <p:txEl>
                                              <p:pRg st="66" end="110"/>
                                            </p:txEl>
                                          </p:spTgt>
                                        </p:tgtEl>
                                        <p:attrNameLst>
                                          <p:attrName>style.visibility</p:attrName>
                                        </p:attrNameLst>
                                      </p:cBhvr>
                                      <p:to>
                                        <p:strVal val="visible"/>
                                      </p:to>
                                    </p:set>
                                  </p:childTnLst>
                                </p:cTn>
                              </p:par>
                              <p:par>
                                <p:cTn id="514" nodeType="withEffect" fill="hold" presetClass="entr" presetID="1">
                                  <p:stCondLst>
                                    <p:cond delay="0"/>
                                  </p:stCondLst>
                                  <p:childTnLst>
                                    <p:set>
                                      <p:cBhvr>
                                        <p:cTn id="515" dur="1" fill="hold">
                                          <p:stCondLst>
                                            <p:cond delay="0"/>
                                          </p:stCondLst>
                                        </p:cTn>
                                        <p:tgtEl>
                                          <p:spTgt spid="322">
                                            <p:txEl>
                                              <p:pRg st="110" end="161"/>
                                            </p:txEl>
                                          </p:spTgt>
                                        </p:tgtEl>
                                        <p:attrNameLst>
                                          <p:attrName>style.visibility</p:attrName>
                                        </p:attrNameLst>
                                      </p:cBhvr>
                                      <p:to>
                                        <p:strVal val="visible"/>
                                      </p:to>
                                    </p:set>
                                  </p:childTnLst>
                                </p:cTn>
                              </p:par>
                            </p:childTnLst>
                          </p:cTn>
                        </p:par>
                      </p:childTnLst>
                    </p:cTn>
                  </p:par>
                  <p:par>
                    <p:cTn id="516" fill="hold">
                      <p:stCondLst>
                        <p:cond delay="indefinite"/>
                      </p:stCondLst>
                      <p:childTnLst>
                        <p:par>
                          <p:cTn id="517" fill="hold">
                            <p:stCondLst>
                              <p:cond delay="0"/>
                            </p:stCondLst>
                            <p:childTnLst>
                              <p:par>
                                <p:cTn id="518" nodeType="clickEffect" fill="hold" presetClass="entr" presetID="1">
                                  <p:stCondLst>
                                    <p:cond delay="0"/>
                                  </p:stCondLst>
                                  <p:childTnLst>
                                    <p:set>
                                      <p:cBhvr>
                                        <p:cTn id="519" dur="1" fill="hold">
                                          <p:stCondLst>
                                            <p:cond delay="0"/>
                                          </p:stCondLst>
                                        </p:cTn>
                                        <p:tgtEl>
                                          <p:spTgt spid="322">
                                            <p:txEl>
                                              <p:pRg st="161" end="214"/>
                                            </p:txEl>
                                          </p:spTgt>
                                        </p:tgtEl>
                                        <p:attrNameLst>
                                          <p:attrName>style.visibility</p:attrName>
                                        </p:attrNameLst>
                                      </p:cBhvr>
                                      <p:to>
                                        <p:strVal val="visible"/>
                                      </p:to>
                                    </p:set>
                                  </p:childTnLst>
                                </p:cTn>
                              </p:par>
                            </p:childTnLst>
                          </p:cTn>
                        </p:par>
                      </p:childTnLst>
                    </p:cTn>
                  </p:par>
                  <p:par>
                    <p:cTn id="520" fill="hold">
                      <p:stCondLst>
                        <p:cond delay="indefinite"/>
                      </p:stCondLst>
                      <p:childTnLst>
                        <p:par>
                          <p:cTn id="521" fill="hold">
                            <p:stCondLst>
                              <p:cond delay="0"/>
                            </p:stCondLst>
                            <p:childTnLst>
                              <p:par>
                                <p:cTn id="522" nodeType="clickEffect" fill="hold" presetClass="entr" presetID="1">
                                  <p:stCondLst>
                                    <p:cond delay="0"/>
                                  </p:stCondLst>
                                  <p:childTnLst>
                                    <p:set>
                                      <p:cBhvr>
                                        <p:cTn id="523" dur="1" fill="hold">
                                          <p:stCondLst>
                                            <p:cond delay="0"/>
                                          </p:stCondLst>
                                        </p:cTn>
                                        <p:tgtEl>
                                          <p:spTgt spid="322">
                                            <p:txEl>
                                              <p:pRg st="214" end="305"/>
                                            </p:txEl>
                                          </p:spTgt>
                                        </p:tgtEl>
                                        <p:attrNameLst>
                                          <p:attrName>style.visibility</p:attrName>
                                        </p:attrNameLst>
                                      </p:cBhvr>
                                      <p:to>
                                        <p:strVal val="visible"/>
                                      </p:to>
                                    </p:set>
                                  </p:childTnLst>
                                </p:cTn>
                              </p:par>
                            </p:childTnLst>
                          </p:cTn>
                        </p:par>
                      </p:childTnLst>
                    </p:cTn>
                  </p:par>
                  <p:par>
                    <p:cTn id="524" fill="hold">
                      <p:stCondLst>
                        <p:cond delay="indefinite"/>
                      </p:stCondLst>
                      <p:childTnLst>
                        <p:par>
                          <p:cTn id="525" fill="hold">
                            <p:stCondLst>
                              <p:cond delay="0"/>
                            </p:stCondLst>
                            <p:childTnLst>
                              <p:par>
                                <p:cTn id="526" nodeType="clickEffect" fill="hold" presetClass="entr" presetID="1">
                                  <p:stCondLst>
                                    <p:cond delay="0"/>
                                  </p:stCondLst>
                                  <p:childTnLst>
                                    <p:set>
                                      <p:cBhvr>
                                        <p:cTn id="527" dur="1" fill="hold">
                                          <p:stCondLst>
                                            <p:cond delay="0"/>
                                          </p:stCondLst>
                                        </p:cTn>
                                        <p:tgtEl>
                                          <p:spTgt spid="322">
                                            <p:txEl>
                                              <p:pRg st="305" end="410"/>
                                            </p:txEl>
                                          </p:spTgt>
                                        </p:tgtEl>
                                        <p:attrNameLst>
                                          <p:attrName>style.visibility</p:attrName>
                                        </p:attrNameLst>
                                      </p:cBhvr>
                                      <p:to>
                                        <p:strVal val="visible"/>
                                      </p:to>
                                    </p:set>
                                  </p:childTnLst>
                                </p:cTn>
                              </p:par>
                            </p:childTnLst>
                          </p:cTn>
                        </p:par>
                      </p:childTnLst>
                    </p:cTn>
                  </p:par>
                  <p:par>
                    <p:cTn id="528" fill="hold">
                      <p:stCondLst>
                        <p:cond delay="indefinite"/>
                      </p:stCondLst>
                      <p:childTnLst>
                        <p:par>
                          <p:cTn id="529" fill="hold">
                            <p:stCondLst>
                              <p:cond delay="0"/>
                            </p:stCondLst>
                            <p:childTnLst>
                              <p:par>
                                <p:cTn id="530" nodeType="clickEffect" fill="hold" presetClass="entr" presetID="1">
                                  <p:stCondLst>
                                    <p:cond delay="0"/>
                                  </p:stCondLst>
                                  <p:childTnLst>
                                    <p:set>
                                      <p:cBhvr>
                                        <p:cTn id="531" dur="1" fill="hold">
                                          <p:stCondLst>
                                            <p:cond delay="0"/>
                                          </p:stCondLst>
                                        </p:cTn>
                                        <p:tgtEl>
                                          <p:spTgt spid="322">
                                            <p:txEl>
                                              <p:pRg st="410" end="50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Bible on  Man’s Nature</a:t>
            </a:r>
            <a:endParaRPr b="0" lang="en-US" sz="1800" spc="-1" strike="noStrike">
              <a:solidFill>
                <a:srgbClr val="000000"/>
              </a:solidFill>
              <a:uFill>
                <a:solidFill>
                  <a:srgbClr val="ffffff"/>
                </a:solidFill>
              </a:uFill>
              <a:latin typeface="Arial"/>
            </a:endParaRPr>
          </a:p>
        </p:txBody>
      </p:sp>
      <p:sp>
        <p:nvSpPr>
          <p:cNvPr id="325"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God specifically stated that he will not judge men based on the deeds of their fathers or children (</a:t>
            </a:r>
            <a:r>
              <a:rPr b="1" lang="en-US" sz="2400" spc="-1" strike="noStrike">
                <a:solidFill>
                  <a:srgbClr val="d1282e"/>
                </a:solidFill>
                <a:uFill>
                  <a:solidFill>
                    <a:srgbClr val="ffffff"/>
                  </a:solidFill>
                </a:uFill>
                <a:latin typeface="Arial"/>
              </a:rPr>
              <a:t>Ezekiel 18; Jeremiah 31:29-30</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326" name="TextShape 3"/>
          <p:cNvSpPr txBox="1"/>
          <p:nvPr/>
        </p:nvSpPr>
        <p:spPr>
          <a:xfrm rot="16200000">
            <a:off x="8391600" y="4368600"/>
            <a:ext cx="986400" cy="364680"/>
          </a:xfrm>
          <a:prstGeom prst="rect">
            <a:avLst/>
          </a:prstGeom>
          <a:noFill/>
          <a:ln>
            <a:noFill/>
          </a:ln>
        </p:spPr>
        <p:txBody>
          <a:bodyPr anchor="ctr"/>
          <a:p>
            <a:pPr>
              <a:lnSpc>
                <a:spcPct val="100000"/>
              </a:lnSpc>
            </a:pPr>
            <a:fld id="{E1D36C66-A99B-4545-AE2B-A0643E0538DA}"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532" dur="indefinite" restart="never" nodeType="tmRoot">
          <p:childTnLst>
            <p:seq>
              <p:cTn id="533" nodeType="mainSeq"/>
              <p:prevCondLst>
                <p:cond delay="0" evt="onPrev">
                  <p:tgtEl>
                    <p:sldTgt/>
                  </p:tgtEl>
                </p:cond>
              </p:prevCondLst>
              <p:nextCondLst>
                <p:cond delay="0" evt="onNext">
                  <p:tgtEl>
                    <p:sldTgt/>
                  </p:tgtEl>
                </p:cond>
              </p:nextCondLst>
            </p:seq>
          </p:childTnLst>
        </p:cTn>
      </p:par>
    </p:tnLst>
  </p:timing>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Son Not Bear Father’s Guilt</a:t>
            </a:r>
            <a:endParaRPr b="0" lang="en-US" sz="1800" spc="-1" strike="noStrike">
              <a:solidFill>
                <a:srgbClr val="000000"/>
              </a:solidFill>
              <a:uFill>
                <a:solidFill>
                  <a:srgbClr val="ffffff"/>
                </a:solidFill>
              </a:uFill>
              <a:latin typeface="Arial"/>
            </a:endParaRPr>
          </a:p>
        </p:txBody>
      </p:sp>
      <p:sp>
        <p:nvSpPr>
          <p:cNvPr id="328" name="TextShape 2"/>
          <p:cNvSpPr txBox="1"/>
          <p:nvPr/>
        </p:nvSpPr>
        <p:spPr>
          <a:xfrm>
            <a:off x="457200" y="617400"/>
            <a:ext cx="8229240" cy="4320360"/>
          </a:xfrm>
          <a:prstGeom prst="rect">
            <a:avLst/>
          </a:prstGeom>
          <a:noFill/>
          <a:ln>
            <a:noFill/>
          </a:ln>
        </p:spPr>
        <p:txBody>
          <a:bodyPr/>
          <a:p>
            <a:pPr>
              <a:lnSpc>
                <a:spcPct val="100000"/>
              </a:lnSpc>
            </a:pPr>
            <a:r>
              <a:rPr b="0" i="1" lang="en-US" sz="1500" spc="-1" strike="noStrike">
                <a:solidFill>
                  <a:srgbClr val="000000"/>
                </a:solidFill>
                <a:uFill>
                  <a:solidFill>
                    <a:srgbClr val="ffffff"/>
                  </a:solidFill>
                </a:uFill>
                <a:latin typeface="Arial"/>
              </a:rPr>
              <a:t>“</a:t>
            </a:r>
            <a:r>
              <a:rPr b="0" i="1" lang="en-US" sz="1500" spc="-1" strike="noStrike">
                <a:solidFill>
                  <a:srgbClr val="000000"/>
                </a:solidFill>
                <a:uFill>
                  <a:solidFill>
                    <a:srgbClr val="ffffff"/>
                  </a:solidFill>
                </a:uFill>
                <a:latin typeface="Arial"/>
              </a:rPr>
              <a:t>If, however, he begets a son Who </a:t>
            </a:r>
            <a:r>
              <a:rPr b="1" i="1" lang="en-US" sz="1500" spc="-1" strike="noStrike">
                <a:solidFill>
                  <a:srgbClr val="000000"/>
                </a:solidFill>
                <a:uFill>
                  <a:solidFill>
                    <a:srgbClr val="ffffff"/>
                  </a:solidFill>
                </a:uFill>
                <a:latin typeface="Arial"/>
              </a:rPr>
              <a:t>sees all the sins which his father has done, And </a:t>
            </a:r>
            <a:r>
              <a:rPr b="1" i="1" lang="en-US" sz="1500" spc="-1" strike="noStrike" u="sng">
                <a:solidFill>
                  <a:srgbClr val="000000"/>
                </a:solidFill>
                <a:uFill>
                  <a:solidFill>
                    <a:srgbClr val="ffffff"/>
                  </a:solidFill>
                </a:uFill>
                <a:latin typeface="Arial"/>
              </a:rPr>
              <a:t>considers but does not do likewise</a:t>
            </a:r>
            <a:r>
              <a:rPr b="0" i="1" lang="en-US" sz="1500" spc="-1" strike="noStrike">
                <a:solidFill>
                  <a:srgbClr val="000000"/>
                </a:solidFill>
                <a:uFill>
                  <a:solidFill>
                    <a:srgbClr val="ffffff"/>
                  </a:solidFill>
                </a:uFill>
                <a:latin typeface="Arial"/>
              </a:rPr>
              <a:t>; … But has executed My judgments And walked in My statutes – </a:t>
            </a:r>
            <a:r>
              <a:rPr b="1" i="1" lang="en-US" sz="1500" spc="-1" strike="noStrike">
                <a:solidFill>
                  <a:srgbClr val="000000"/>
                </a:solidFill>
                <a:uFill>
                  <a:solidFill>
                    <a:srgbClr val="ffffff"/>
                  </a:solidFill>
                </a:uFill>
                <a:latin typeface="Arial"/>
              </a:rPr>
              <a:t>He shall </a:t>
            </a:r>
            <a:r>
              <a:rPr b="1" i="1" lang="en-US" sz="1500" spc="-1" strike="noStrike" u="sng">
                <a:solidFill>
                  <a:srgbClr val="000000"/>
                </a:solidFill>
                <a:uFill>
                  <a:solidFill>
                    <a:srgbClr val="ffffff"/>
                  </a:solidFill>
                </a:uFill>
                <a:latin typeface="Arial"/>
              </a:rPr>
              <a:t>not die for the iniquity of his father</a:t>
            </a:r>
            <a:r>
              <a:rPr b="1" i="1" lang="en-US" sz="1500" spc="-1" strike="noStrike">
                <a:solidFill>
                  <a:srgbClr val="000000"/>
                </a:solidFill>
                <a:uFill>
                  <a:solidFill>
                    <a:srgbClr val="ffffff"/>
                  </a:solidFill>
                </a:uFill>
                <a:latin typeface="Arial"/>
              </a:rPr>
              <a:t>; He shall surely live!</a:t>
            </a:r>
            <a:r>
              <a:rPr b="0" i="1" lang="en-US" sz="1500" spc="-1" strike="noStrike">
                <a:solidFill>
                  <a:srgbClr val="000000"/>
                </a:solidFill>
                <a:uFill>
                  <a:solidFill>
                    <a:srgbClr val="ffffff"/>
                  </a:solidFill>
                </a:uFill>
                <a:latin typeface="Arial"/>
              </a:rPr>
              <a:t>  … </a:t>
            </a:r>
            <a:r>
              <a:rPr b="1" i="1" lang="en-US" sz="1500" spc="-1" strike="noStrike" u="sng">
                <a:solidFill>
                  <a:srgbClr val="d1282e"/>
                </a:solidFill>
                <a:uFill>
                  <a:solidFill>
                    <a:srgbClr val="ffffff"/>
                  </a:solidFill>
                </a:uFill>
                <a:latin typeface="Arial"/>
              </a:rPr>
              <a:t>Yet you say, ‘Why should the son not bear the guilt of the father?’</a:t>
            </a:r>
            <a:r>
              <a:rPr b="1" i="1" lang="en-US" sz="1500" spc="-1" strike="noStrike">
                <a:solidFill>
                  <a:srgbClr val="000000"/>
                </a:solidFill>
                <a:uFill>
                  <a:solidFill>
                    <a:srgbClr val="ffffff"/>
                  </a:solidFill>
                </a:uFill>
                <a:latin typeface="Arial"/>
              </a:rPr>
              <a:t> </a:t>
            </a:r>
            <a:r>
              <a:rPr b="0" i="1" lang="en-US" sz="1500" spc="-1" strike="noStrike">
                <a:solidFill>
                  <a:srgbClr val="000000"/>
                </a:solidFill>
                <a:uFill>
                  <a:solidFill>
                    <a:srgbClr val="ffffff"/>
                  </a:solidFill>
                </a:uFill>
                <a:latin typeface="Arial"/>
              </a:rPr>
              <a:t> </a:t>
            </a:r>
            <a:r>
              <a:rPr b="1" i="1" lang="en-US" sz="1500" spc="-1" strike="noStrike">
                <a:solidFill>
                  <a:srgbClr val="000000"/>
                </a:solidFill>
                <a:uFill>
                  <a:solidFill>
                    <a:srgbClr val="ffffff"/>
                  </a:solidFill>
                </a:uFill>
                <a:latin typeface="Arial"/>
              </a:rPr>
              <a:t>Because the son has done what is lawful and right</a:t>
            </a:r>
            <a:r>
              <a:rPr b="0" i="1" lang="en-US" sz="1500" spc="-1" strike="noStrike">
                <a:solidFill>
                  <a:srgbClr val="000000"/>
                </a:solidFill>
                <a:uFill>
                  <a:solidFill>
                    <a:srgbClr val="ffffff"/>
                  </a:solidFill>
                </a:uFill>
                <a:latin typeface="Arial"/>
              </a:rPr>
              <a:t>, and has kept all My statutes and observed them</a:t>
            </a:r>
            <a:r>
              <a:rPr b="1" i="1" lang="en-US" sz="1500" spc="-1" strike="noStrike">
                <a:solidFill>
                  <a:srgbClr val="000000"/>
                </a:solidFill>
                <a:uFill>
                  <a:solidFill>
                    <a:srgbClr val="ffffff"/>
                  </a:solidFill>
                </a:uFill>
                <a:latin typeface="Arial"/>
              </a:rPr>
              <a:t>, he shall surely live. </a:t>
            </a:r>
            <a:r>
              <a:rPr b="1" i="1" lang="en-US" sz="1500" spc="-1" strike="noStrike" u="sng">
                <a:solidFill>
                  <a:srgbClr val="000000"/>
                </a:solidFill>
                <a:uFill>
                  <a:solidFill>
                    <a:srgbClr val="ffffff"/>
                  </a:solidFill>
                </a:uFill>
                <a:latin typeface="Arial"/>
              </a:rPr>
              <a:t>The soul who sins shall die. The son shall not bear the guilt of the father</a:t>
            </a:r>
            <a:r>
              <a:rPr b="1" i="1" lang="en-US" sz="1500" spc="-1" strike="noStrike">
                <a:solidFill>
                  <a:srgbClr val="000000"/>
                </a:solidFill>
                <a:uFill>
                  <a:solidFill>
                    <a:srgbClr val="ffffff"/>
                  </a:solidFill>
                </a:uFill>
                <a:latin typeface="Arial"/>
              </a:rPr>
              <a:t>, nor the father bear the guilt of the son.</a:t>
            </a:r>
            <a:r>
              <a:rPr b="0" i="1" lang="en-US" sz="1500" spc="-1" strike="noStrike">
                <a:solidFill>
                  <a:srgbClr val="000000"/>
                </a:solidFill>
                <a:uFill>
                  <a:solidFill>
                    <a:srgbClr val="ffffff"/>
                  </a:solidFill>
                </a:uFill>
                <a:latin typeface="Arial"/>
              </a:rPr>
              <a:t> The righteousness of the righteous shall be upon himself, and the wickedness of the wicked shall be upon himself. But if a wicked man turns from all his sins which he has committed, keeps all My statutes, and does what is lawful and right, he shall surely live; he shall not die. None of the transgressions which he has committed shall be remembered against him; because of the righteousness which he has done, he shall live. </a:t>
            </a:r>
            <a:r>
              <a:rPr b="1" i="1" lang="en-US" sz="1500" spc="-1" strike="noStrike">
                <a:solidFill>
                  <a:srgbClr val="000000"/>
                </a:solidFill>
                <a:uFill>
                  <a:solidFill>
                    <a:srgbClr val="ffffff"/>
                  </a:solidFill>
                </a:uFill>
                <a:latin typeface="Arial"/>
              </a:rPr>
              <a:t>Do I have </a:t>
            </a:r>
            <a:r>
              <a:rPr b="1" i="1" lang="en-US" sz="1500" spc="-1" strike="noStrike" u="sng">
                <a:solidFill>
                  <a:srgbClr val="000000"/>
                </a:solidFill>
                <a:uFill>
                  <a:solidFill>
                    <a:srgbClr val="ffffff"/>
                  </a:solidFill>
                </a:uFill>
                <a:latin typeface="Arial"/>
              </a:rPr>
              <a:t>any pleasure</a:t>
            </a:r>
            <a:r>
              <a:rPr b="1" i="1" lang="en-US" sz="1500" spc="-1" strike="noStrike">
                <a:solidFill>
                  <a:srgbClr val="000000"/>
                </a:solidFill>
                <a:uFill>
                  <a:solidFill>
                    <a:srgbClr val="ffffff"/>
                  </a:solidFill>
                </a:uFill>
                <a:latin typeface="Arial"/>
              </a:rPr>
              <a:t> at all that the wicked should die</a:t>
            </a:r>
            <a:r>
              <a:rPr b="0" i="1" lang="en-US" sz="1500" spc="-1" strike="noStrike">
                <a:solidFill>
                  <a:srgbClr val="000000"/>
                </a:solidFill>
                <a:uFill>
                  <a:solidFill>
                    <a:srgbClr val="ffffff"/>
                  </a:solidFill>
                </a:uFill>
                <a:latin typeface="Arial"/>
              </a:rPr>
              <a:t>?” says the Lord GOD, “and not that he should turn from his ways and live?  …  Therefore I will judge you, O house of Israel, </a:t>
            </a:r>
            <a:r>
              <a:rPr b="1" i="1" lang="en-US" sz="1500" spc="-1" strike="noStrike">
                <a:solidFill>
                  <a:srgbClr val="000000"/>
                </a:solidFill>
                <a:uFill>
                  <a:solidFill>
                    <a:srgbClr val="ffffff"/>
                  </a:solidFill>
                </a:uFill>
                <a:latin typeface="Arial"/>
              </a:rPr>
              <a:t>every one </a:t>
            </a:r>
            <a:r>
              <a:rPr b="1" i="1" lang="en-US" sz="1500" spc="-1" strike="noStrike" u="sng">
                <a:solidFill>
                  <a:srgbClr val="000000"/>
                </a:solidFill>
                <a:uFill>
                  <a:solidFill>
                    <a:srgbClr val="ffffff"/>
                  </a:solidFill>
                </a:uFill>
                <a:latin typeface="Arial"/>
              </a:rPr>
              <a:t>according to his ways</a:t>
            </a:r>
            <a:r>
              <a:rPr b="0" i="1" lang="en-US" sz="1500" spc="-1" strike="noStrike">
                <a:solidFill>
                  <a:srgbClr val="000000"/>
                </a:solidFill>
                <a:uFill>
                  <a:solidFill>
                    <a:srgbClr val="ffffff"/>
                  </a:solidFill>
                </a:uFill>
                <a:latin typeface="Arial"/>
              </a:rPr>
              <a:t>,” says the Lord GOD. “</a:t>
            </a:r>
            <a:r>
              <a:rPr b="1" i="1" lang="en-US" sz="1500" spc="-1" strike="noStrike" u="sng">
                <a:solidFill>
                  <a:srgbClr val="000000"/>
                </a:solidFill>
                <a:uFill>
                  <a:solidFill>
                    <a:srgbClr val="ffffff"/>
                  </a:solidFill>
                </a:uFill>
                <a:latin typeface="Arial"/>
              </a:rPr>
              <a:t>Repent</a:t>
            </a:r>
            <a:r>
              <a:rPr b="1" i="1" lang="en-US" sz="1500" spc="-1" strike="noStrike">
                <a:solidFill>
                  <a:srgbClr val="000000"/>
                </a:solidFill>
                <a:uFill>
                  <a:solidFill>
                    <a:srgbClr val="ffffff"/>
                  </a:solidFill>
                </a:uFill>
                <a:latin typeface="Arial"/>
              </a:rPr>
              <a:t>, and Ufrom all your transgressions, so that iniquity will not be your ruin. Cast away from you all the transgressions</a:t>
            </a:r>
            <a:r>
              <a:rPr b="0" i="1" lang="en-US" sz="1500" spc="-1" strike="noStrike">
                <a:solidFill>
                  <a:srgbClr val="000000"/>
                </a:solidFill>
                <a:uFill>
                  <a:solidFill>
                    <a:srgbClr val="ffffff"/>
                  </a:solidFill>
                </a:uFill>
                <a:latin typeface="Arial"/>
              </a:rPr>
              <a:t> which you have committed, and </a:t>
            </a:r>
            <a:r>
              <a:rPr b="1" i="1" lang="en-US" sz="1500" spc="-1" strike="noStrike" u="sng">
                <a:solidFill>
                  <a:srgbClr val="000000"/>
                </a:solidFill>
                <a:uFill>
                  <a:solidFill>
                    <a:srgbClr val="ffffff"/>
                  </a:solidFill>
                </a:uFill>
                <a:latin typeface="Arial"/>
              </a:rPr>
              <a:t>get yourselves</a:t>
            </a:r>
            <a:r>
              <a:rPr b="1" i="1" lang="en-US" sz="1500" spc="-1" strike="noStrike">
                <a:solidFill>
                  <a:srgbClr val="000000"/>
                </a:solidFill>
                <a:uFill>
                  <a:solidFill>
                    <a:srgbClr val="ffffff"/>
                  </a:solidFill>
                </a:uFill>
                <a:latin typeface="Arial"/>
              </a:rPr>
              <a:t> a new heart and a new spirit</a:t>
            </a:r>
            <a:r>
              <a:rPr b="0" i="1" lang="en-US" sz="1500" spc="-1" strike="noStrike">
                <a:solidFill>
                  <a:srgbClr val="000000"/>
                </a:solidFill>
                <a:uFill>
                  <a:solidFill>
                    <a:srgbClr val="ffffff"/>
                  </a:solidFill>
                </a:uFill>
                <a:latin typeface="Arial"/>
              </a:rPr>
              <a:t>. For why should you die, O house of Israel? </a:t>
            </a:r>
            <a:r>
              <a:rPr b="1" i="1" lang="en-US" sz="1500" spc="-1" strike="noStrike">
                <a:solidFill>
                  <a:srgbClr val="000000"/>
                </a:solidFill>
                <a:uFill>
                  <a:solidFill>
                    <a:srgbClr val="ffffff"/>
                  </a:solidFill>
                </a:uFill>
                <a:latin typeface="Arial"/>
              </a:rPr>
              <a:t>For </a:t>
            </a:r>
            <a:r>
              <a:rPr b="1" i="1" lang="en-US" sz="1500" spc="-1" strike="noStrike" u="sng">
                <a:solidFill>
                  <a:srgbClr val="000000"/>
                </a:solidFill>
                <a:uFill>
                  <a:solidFill>
                    <a:srgbClr val="ffffff"/>
                  </a:solidFill>
                </a:uFill>
                <a:latin typeface="Arial"/>
              </a:rPr>
              <a:t>I have no pleasure in the death of one who dies</a:t>
            </a:r>
            <a:r>
              <a:rPr b="0" i="1" lang="en-US" sz="1500" spc="-1" strike="noStrike">
                <a:solidFill>
                  <a:srgbClr val="000000"/>
                </a:solidFill>
                <a:uFill>
                  <a:solidFill>
                    <a:srgbClr val="ffffff"/>
                  </a:solidFill>
                </a:uFill>
                <a:latin typeface="Arial"/>
              </a:rPr>
              <a:t>,” says the Lord GOD. “</a:t>
            </a:r>
            <a:r>
              <a:rPr b="1" i="1" lang="en-US" sz="1500" spc="-1" strike="noStrike">
                <a:solidFill>
                  <a:srgbClr val="000000"/>
                </a:solidFill>
                <a:uFill>
                  <a:solidFill>
                    <a:srgbClr val="ffffff"/>
                  </a:solidFill>
                </a:uFill>
                <a:latin typeface="Arial"/>
              </a:rPr>
              <a:t>Therefore turn and live</a:t>
            </a:r>
            <a:r>
              <a:rPr b="0" i="1" lang="en-US" sz="1500" spc="-1" strike="noStrike">
                <a:solidFill>
                  <a:srgbClr val="000000"/>
                </a:solidFill>
                <a:uFill>
                  <a:solidFill>
                    <a:srgbClr val="ffffff"/>
                  </a:solidFill>
                </a:uFill>
                <a:latin typeface="Arial"/>
              </a:rPr>
              <a:t>!” </a:t>
            </a:r>
            <a:r>
              <a:rPr b="0" lang="en-US" sz="1500" spc="-1" strike="noStrike">
                <a:solidFill>
                  <a:srgbClr val="000000"/>
                </a:solidFill>
                <a:uFill>
                  <a:solidFill>
                    <a:srgbClr val="ffffff"/>
                  </a:solidFill>
                </a:uFill>
                <a:latin typeface="Arial"/>
              </a:rPr>
              <a:t>(</a:t>
            </a:r>
            <a:r>
              <a:rPr b="1" lang="en-US" sz="1500" spc="-1" strike="noStrike">
                <a:solidFill>
                  <a:srgbClr val="d1282e"/>
                </a:solidFill>
                <a:uFill>
                  <a:solidFill>
                    <a:srgbClr val="ffffff"/>
                  </a:solidFill>
                </a:uFill>
                <a:latin typeface="Arial"/>
              </a:rPr>
              <a:t>Ezekiel 18:14-23, 30-32</a:t>
            </a:r>
            <a:r>
              <a:rPr b="0" lang="en-US" sz="15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329" name="TextShape 3"/>
          <p:cNvSpPr txBox="1"/>
          <p:nvPr/>
        </p:nvSpPr>
        <p:spPr>
          <a:xfrm rot="16200000">
            <a:off x="8391600" y="4368600"/>
            <a:ext cx="986400" cy="364680"/>
          </a:xfrm>
          <a:prstGeom prst="rect">
            <a:avLst/>
          </a:prstGeom>
          <a:noFill/>
          <a:ln>
            <a:noFill/>
          </a:ln>
        </p:spPr>
        <p:txBody>
          <a:bodyPr anchor="ctr"/>
          <a:p>
            <a:pPr>
              <a:lnSpc>
                <a:spcPct val="100000"/>
              </a:lnSpc>
            </a:pPr>
            <a:fld id="{B78294A6-34A0-4CDF-99DE-13921775B045}"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534" dur="indefinite" restart="never" nodeType="tmRoot">
          <p:childTnLst>
            <p:seq>
              <p:cTn id="535" nodeType="mainSeq"/>
              <p:prevCondLst>
                <p:cond delay="0" evt="onPrev">
                  <p:tgtEl>
                    <p:sldTgt/>
                  </p:tgtEl>
                </p:cond>
              </p:prevCondLst>
              <p:nextCondLst>
                <p:cond delay="0" evt="onNext">
                  <p:tgtEl>
                    <p:sldTgt/>
                  </p:tgtEl>
                </p:cond>
              </p:nextCondLst>
            </p:seq>
          </p:childTnLst>
        </p:cTn>
      </p:par>
    </p:tnLst>
  </p:timing>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Bible on  Man’s Nature</a:t>
            </a:r>
            <a:endParaRPr b="0" lang="en-US" sz="1800" spc="-1" strike="noStrike">
              <a:solidFill>
                <a:srgbClr val="000000"/>
              </a:solidFill>
              <a:uFill>
                <a:solidFill>
                  <a:srgbClr val="ffffff"/>
                </a:solidFill>
              </a:uFill>
              <a:latin typeface="Arial"/>
            </a:endParaRPr>
          </a:p>
        </p:txBody>
      </p:sp>
      <p:sp>
        <p:nvSpPr>
          <p:cNvPr id="331"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God specifically stated that he will not judge men based on the deeds of their fathers or children (</a:t>
            </a:r>
            <a:r>
              <a:rPr b="1" lang="en-US" sz="2400" spc="-1" strike="noStrike">
                <a:solidFill>
                  <a:srgbClr val="d1282e"/>
                </a:solidFill>
                <a:uFill>
                  <a:solidFill>
                    <a:srgbClr val="ffffff"/>
                  </a:solidFill>
                </a:uFill>
                <a:latin typeface="Arial"/>
              </a:rPr>
              <a:t>Ezekiel 18; Jeremiah 31:29-30</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God condemns punishment of children based on their father’s sins (</a:t>
            </a:r>
            <a:r>
              <a:rPr b="1" lang="en-US" sz="2400" spc="-1" strike="noStrike">
                <a:solidFill>
                  <a:srgbClr val="d1282e"/>
                </a:solidFill>
                <a:uFill>
                  <a:solidFill>
                    <a:srgbClr val="ffffff"/>
                  </a:solidFill>
                </a:uFill>
                <a:latin typeface="Arial"/>
              </a:rPr>
              <a:t>Deuteronomy 24:16; II Chronicles 25:2-4</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Fathers shall not be put to death for their children, </a:t>
            </a:r>
            <a:r>
              <a:rPr b="1" i="1" lang="en-US" sz="2400" spc="-1" strike="noStrike">
                <a:solidFill>
                  <a:srgbClr val="000000"/>
                </a:solidFill>
                <a:uFill>
                  <a:solidFill>
                    <a:srgbClr val="ffffff"/>
                  </a:solidFill>
                </a:uFill>
                <a:latin typeface="Arial"/>
              </a:rPr>
              <a:t>nor</a:t>
            </a:r>
            <a:r>
              <a:rPr b="0" i="1" lang="en-US" sz="2400" spc="-1" strike="noStrike">
                <a:solidFill>
                  <a:srgbClr val="000000"/>
                </a:solidFill>
                <a:uFill>
                  <a:solidFill>
                    <a:srgbClr val="ffffff"/>
                  </a:solidFill>
                </a:uFill>
                <a:latin typeface="Arial"/>
              </a:rPr>
              <a:t> shall the </a:t>
            </a:r>
            <a:r>
              <a:rPr b="1" i="1" lang="en-US" sz="2400" spc="-1" strike="noStrike">
                <a:solidFill>
                  <a:srgbClr val="000000"/>
                </a:solidFill>
                <a:uFill>
                  <a:solidFill>
                    <a:srgbClr val="ffffff"/>
                  </a:solidFill>
                </a:uFill>
                <a:latin typeface="Arial"/>
              </a:rPr>
              <a:t>children be put to death for their fathers; a person shall be put to death for </a:t>
            </a:r>
            <a:r>
              <a:rPr b="1" i="1" lang="en-US" sz="2400" spc="-1" strike="noStrike" u="sng">
                <a:solidFill>
                  <a:srgbClr val="000000"/>
                </a:solidFill>
                <a:uFill>
                  <a:solidFill>
                    <a:srgbClr val="ffffff"/>
                  </a:solidFill>
                </a:uFill>
                <a:latin typeface="Arial"/>
              </a:rPr>
              <a:t>his own sin</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Deuteronomy 24:16</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332" name="TextShape 3"/>
          <p:cNvSpPr txBox="1"/>
          <p:nvPr/>
        </p:nvSpPr>
        <p:spPr>
          <a:xfrm rot="16200000">
            <a:off x="8391600" y="4368600"/>
            <a:ext cx="986400" cy="364680"/>
          </a:xfrm>
          <a:prstGeom prst="rect">
            <a:avLst/>
          </a:prstGeom>
          <a:noFill/>
          <a:ln>
            <a:noFill/>
          </a:ln>
        </p:spPr>
        <p:txBody>
          <a:bodyPr anchor="ctr"/>
          <a:p>
            <a:pPr>
              <a:lnSpc>
                <a:spcPct val="100000"/>
              </a:lnSpc>
            </a:pPr>
            <a:fld id="{DD093542-FF02-40B5-85A0-D9FAF3FD95AE}"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536" dur="indefinite" restart="never" nodeType="tmRoot">
          <p:childTnLst>
            <p:seq>
              <p:cTn id="537" dur="indefinite" nodeType="mainSeq">
                <p:childTnLst>
                  <p:par>
                    <p:cTn id="538" fill="hold">
                      <p:stCondLst>
                        <p:cond delay="indefinite"/>
                      </p:stCondLst>
                      <p:childTnLst>
                        <p:par>
                          <p:cTn id="539" fill="hold">
                            <p:stCondLst>
                              <p:cond delay="0"/>
                            </p:stCondLst>
                            <p:childTnLst>
                              <p:par>
                                <p:cTn id="540" nodeType="clickEffect" fill="hold" presetClass="entr" presetID="1">
                                  <p:stCondLst>
                                    <p:cond delay="0"/>
                                  </p:stCondLst>
                                  <p:childTnLst>
                                    <p:set>
                                      <p:cBhvr>
                                        <p:cTn id="541" dur="1" fill="hold">
                                          <p:stCondLst>
                                            <p:cond delay="0"/>
                                          </p:stCondLst>
                                        </p:cTn>
                                        <p:tgtEl>
                                          <p:spTgt spid="331">
                                            <p:txEl>
                                              <p:pRg st="131" end="239"/>
                                            </p:txEl>
                                          </p:spTgt>
                                        </p:tgtEl>
                                        <p:attrNameLst>
                                          <p:attrName>style.visibility</p:attrName>
                                        </p:attrNameLst>
                                      </p:cBhvr>
                                      <p:to>
                                        <p:strVal val="visible"/>
                                      </p:to>
                                    </p:set>
                                  </p:childTnLst>
                                </p:cTn>
                              </p:par>
                            </p:childTnLst>
                          </p:cTn>
                        </p:par>
                        <p:par>
                          <p:cTn id="542" fill="hold">
                            <p:stCondLst>
                              <p:cond delay="0"/>
                            </p:stCondLst>
                            <p:childTnLst>
                              <p:par>
                                <p:cTn id="543" nodeType="afterEffect" fill="hold" presetClass="entr" presetID="1">
                                  <p:stCondLst>
                                    <p:cond delay="3000"/>
                                  </p:stCondLst>
                                  <p:childTnLst>
                                    <p:set>
                                      <p:cBhvr>
                                        <p:cTn id="544" dur="1" fill="hold">
                                          <p:stCondLst>
                                            <p:cond delay="0"/>
                                          </p:stCondLst>
                                        </p:cTn>
                                        <p:tgtEl>
                                          <p:spTgt spid="331">
                                            <p:txEl>
                                              <p:pRg st="239" end="42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Desperately Wicked?</a:t>
            </a:r>
            <a:endParaRPr b="0" lang="en-US" sz="1800" spc="-1" strike="noStrike">
              <a:solidFill>
                <a:srgbClr val="000000"/>
              </a:solidFill>
              <a:uFill>
                <a:solidFill>
                  <a:srgbClr val="ffffff"/>
                </a:solidFill>
              </a:uFill>
              <a:latin typeface="Arial"/>
            </a:endParaRPr>
          </a:p>
        </p:txBody>
      </p:sp>
      <p:sp>
        <p:nvSpPr>
          <p:cNvPr id="334"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arabicPeriod" startAt="8"/>
            </a:pP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Jeremiah 17:9</a:t>
            </a:r>
            <a:r>
              <a:rPr b="0" lang="en-US" sz="2400" spc="-1" strike="noStrike">
                <a:solidFill>
                  <a:srgbClr val="000000"/>
                </a:solidFill>
                <a:uFill>
                  <a:solidFill>
                    <a:srgbClr val="ffffff"/>
                  </a:solidFill>
                </a:uFill>
                <a:latin typeface="Arial"/>
              </a:rPr>
              <a:t> says that man’s heart is </a:t>
            </a:r>
            <a:r>
              <a:rPr b="0" i="1" lang="en-US" sz="2400" spc="-1" strike="noStrike">
                <a:solidFill>
                  <a:srgbClr val="000000"/>
                </a:solidFill>
                <a:uFill>
                  <a:solidFill>
                    <a:srgbClr val="ffffff"/>
                  </a:solidFill>
                </a:uFill>
                <a:latin typeface="Arial"/>
              </a:rPr>
              <a:t>‘deceitful above all, and desperately wicked’</a:t>
            </a:r>
            <a:r>
              <a:rPr b="0" lang="en-US" sz="2400" spc="-1" strike="noStrike">
                <a:solidFill>
                  <a:srgbClr val="000000"/>
                </a:solidFill>
                <a:uFill>
                  <a:solidFill>
                    <a:srgbClr val="ffffff"/>
                  </a:solidFill>
                </a:uFill>
                <a:latin typeface="Arial"/>
              </a:rPr>
              <a:t>.  So, how can you say we have the ability to choose that which is good?”</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The heart is deceitful above all things, And </a:t>
            </a:r>
            <a:r>
              <a:rPr b="1" i="1" lang="en-US" sz="2400" spc="-1" strike="noStrike">
                <a:solidFill>
                  <a:srgbClr val="000000"/>
                </a:solidFill>
                <a:uFill>
                  <a:solidFill>
                    <a:srgbClr val="ffffff"/>
                  </a:solidFill>
                </a:uFill>
                <a:latin typeface="Arial"/>
              </a:rPr>
              <a:t>desperately wicked</a:t>
            </a:r>
            <a:r>
              <a:rPr b="0" i="1" lang="en-US" sz="2400" spc="-1" strike="noStrike">
                <a:solidFill>
                  <a:srgbClr val="000000"/>
                </a:solidFill>
                <a:uFill>
                  <a:solidFill>
                    <a:srgbClr val="ffffff"/>
                  </a:solidFill>
                </a:uFill>
                <a:latin typeface="Arial"/>
              </a:rPr>
              <a:t>; Who can know it? I, the LORD, search the heart, I test the mind, Even to give every man </a:t>
            </a:r>
            <a:r>
              <a:rPr b="1" i="1" lang="en-US" sz="2400" spc="-1" strike="noStrike" u="sng">
                <a:solidFill>
                  <a:srgbClr val="000000"/>
                </a:solidFill>
                <a:uFill>
                  <a:solidFill>
                    <a:srgbClr val="ffffff"/>
                  </a:solidFill>
                </a:uFill>
                <a:latin typeface="Arial"/>
              </a:rPr>
              <a:t>according</a:t>
            </a:r>
            <a:r>
              <a:rPr b="1" i="1" lang="en-US" sz="2400" spc="-1" strike="noStrike">
                <a:solidFill>
                  <a:srgbClr val="000000"/>
                </a:solidFill>
                <a:uFill>
                  <a:solidFill>
                    <a:srgbClr val="ffffff"/>
                  </a:solidFill>
                </a:uFill>
                <a:latin typeface="Arial"/>
              </a:rPr>
              <a:t> to </a:t>
            </a:r>
            <a:r>
              <a:rPr b="1" i="1" lang="en-US" sz="2400" spc="-1" strike="noStrike" u="sng">
                <a:solidFill>
                  <a:srgbClr val="000000"/>
                </a:solidFill>
                <a:uFill>
                  <a:solidFill>
                    <a:srgbClr val="ffffff"/>
                  </a:solidFill>
                </a:uFill>
                <a:latin typeface="Arial"/>
              </a:rPr>
              <a:t>his ways</a:t>
            </a:r>
            <a:r>
              <a:rPr b="1" i="1" lang="en-US" sz="2400" spc="-1" strike="noStrike">
                <a:solidFill>
                  <a:srgbClr val="000000"/>
                </a:solidFill>
                <a:uFill>
                  <a:solidFill>
                    <a:srgbClr val="ffffff"/>
                  </a:solidFill>
                </a:uFill>
                <a:latin typeface="Arial"/>
              </a:rPr>
              <a:t>, According to the </a:t>
            </a:r>
            <a:r>
              <a:rPr b="1" i="1" lang="en-US" sz="2400" spc="-1" strike="noStrike" u="sng">
                <a:solidFill>
                  <a:srgbClr val="000000"/>
                </a:solidFill>
                <a:uFill>
                  <a:solidFill>
                    <a:srgbClr val="ffffff"/>
                  </a:solidFill>
                </a:uFill>
                <a:latin typeface="Arial"/>
              </a:rPr>
              <a:t>fruit of his doings</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Jeremiah 17:9-10</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i="1" lang="en-US" sz="2400" spc="-1" strike="noStrike" u="sng">
                <a:solidFill>
                  <a:srgbClr val="d1282e"/>
                </a:solidFill>
                <a:uFill>
                  <a:solidFill>
                    <a:srgbClr val="ffffff"/>
                  </a:solidFill>
                </a:uFill>
                <a:latin typeface="Arial"/>
              </a:rPr>
              <a:t>Not</a:t>
            </a:r>
            <a:r>
              <a:rPr b="1" i="1" lang="en-US" sz="2400" spc="-1" strike="noStrike">
                <a:solidFill>
                  <a:srgbClr val="d1282e"/>
                </a:solidFill>
                <a:uFill>
                  <a:solidFill>
                    <a:srgbClr val="ffffff"/>
                  </a:solidFill>
                </a:uFill>
                <a:latin typeface="Arial"/>
              </a:rPr>
              <a:t> </a:t>
            </a:r>
            <a:r>
              <a:rPr b="1" i="1" lang="en-US" sz="2400" spc="-1" strike="noStrike">
                <a:solidFill>
                  <a:srgbClr val="000000"/>
                </a:solidFill>
                <a:uFill>
                  <a:solidFill>
                    <a:srgbClr val="ffffff"/>
                  </a:solidFill>
                </a:uFill>
                <a:latin typeface="Arial"/>
              </a:rPr>
              <a:t>Issue:</a:t>
            </a:r>
            <a:r>
              <a:rPr b="0" lang="en-US" sz="2400" spc="-1" strike="noStrike">
                <a:solidFill>
                  <a:srgbClr val="000000"/>
                </a:solidFill>
                <a:uFill>
                  <a:solidFill>
                    <a:srgbClr val="ffffff"/>
                  </a:solidFill>
                </a:uFill>
                <a:latin typeface="Arial"/>
              </a:rPr>
              <a:t>  Man can </a:t>
            </a:r>
            <a:r>
              <a:rPr b="1" i="1" lang="en-US" sz="2400" spc="-1" strike="noStrike" u="sng">
                <a:solidFill>
                  <a:srgbClr val="000000"/>
                </a:solidFill>
                <a:uFill>
                  <a:solidFill>
                    <a:srgbClr val="ffffff"/>
                  </a:solidFill>
                </a:uFill>
                <a:latin typeface="Arial"/>
              </a:rPr>
              <a:t>become</a:t>
            </a:r>
            <a:r>
              <a:rPr b="0" lang="en-US" sz="2400" spc="-1" strike="noStrike">
                <a:solidFill>
                  <a:srgbClr val="000000"/>
                </a:solidFill>
                <a:uFill>
                  <a:solidFill>
                    <a:srgbClr val="ffffff"/>
                  </a:solidFill>
                </a:uFill>
                <a:latin typeface="Arial"/>
              </a:rPr>
              <a:t> depraved of conscience.</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i="1" lang="en-US" sz="2400" spc="-1" strike="noStrike">
                <a:solidFill>
                  <a:srgbClr val="d1282e"/>
                </a:solidFill>
                <a:uFill>
                  <a:solidFill>
                    <a:srgbClr val="ffffff"/>
                  </a:solidFill>
                </a:uFill>
                <a:latin typeface="Arial"/>
              </a:rPr>
              <a:t>Issue</a:t>
            </a:r>
            <a:r>
              <a:rPr b="1"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Man is </a:t>
            </a:r>
            <a:r>
              <a:rPr b="1" i="1" lang="en-US" sz="2400" spc="-1" strike="noStrike" u="sng">
                <a:solidFill>
                  <a:srgbClr val="000000"/>
                </a:solidFill>
                <a:uFill>
                  <a:solidFill>
                    <a:srgbClr val="ffffff"/>
                  </a:solidFill>
                </a:uFill>
                <a:latin typeface="Arial"/>
              </a:rPr>
              <a:t>born</a:t>
            </a:r>
            <a:r>
              <a:rPr b="0" lang="en-US" sz="2400" spc="-1" strike="noStrike">
                <a:solidFill>
                  <a:srgbClr val="000000"/>
                </a:solidFill>
                <a:uFill>
                  <a:solidFill>
                    <a:srgbClr val="ffffff"/>
                  </a:solidFill>
                </a:uFill>
                <a:latin typeface="Arial"/>
              </a:rPr>
              <a:t> depraved of conscience.</a:t>
            </a:r>
            <a:endParaRPr b="1" lang="en-US" sz="2000" spc="-1" strike="noStrike">
              <a:solidFill>
                <a:srgbClr val="000000"/>
              </a:solidFill>
              <a:uFill>
                <a:solidFill>
                  <a:srgbClr val="ffffff"/>
                </a:solidFill>
              </a:uFill>
              <a:latin typeface="Arial"/>
            </a:endParaRPr>
          </a:p>
        </p:txBody>
      </p:sp>
      <p:sp>
        <p:nvSpPr>
          <p:cNvPr id="335" name="TextShape 3"/>
          <p:cNvSpPr txBox="1"/>
          <p:nvPr/>
        </p:nvSpPr>
        <p:spPr>
          <a:xfrm rot="16200000">
            <a:off x="8391600" y="4368600"/>
            <a:ext cx="986400" cy="364680"/>
          </a:xfrm>
          <a:prstGeom prst="rect">
            <a:avLst/>
          </a:prstGeom>
          <a:noFill/>
          <a:ln>
            <a:noFill/>
          </a:ln>
        </p:spPr>
        <p:txBody>
          <a:bodyPr anchor="ctr"/>
          <a:p>
            <a:pPr>
              <a:lnSpc>
                <a:spcPct val="100000"/>
              </a:lnSpc>
            </a:pPr>
            <a:fld id="{C4180E3C-53C2-4368-B136-EAE7453A4BA4}"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545" dur="indefinite" restart="never" nodeType="tmRoot">
          <p:childTnLst>
            <p:seq>
              <p:cTn id="546" dur="indefinite" nodeType="mainSeq">
                <p:childTnLst>
                  <p:par>
                    <p:cTn id="547" fill="hold">
                      <p:stCondLst>
                        <p:cond delay="indefinite"/>
                      </p:stCondLst>
                      <p:childTnLst>
                        <p:par>
                          <p:cTn id="548" fill="hold">
                            <p:stCondLst>
                              <p:cond delay="0"/>
                            </p:stCondLst>
                            <p:childTnLst>
                              <p:par>
                                <p:cTn id="549" nodeType="clickEffect" fill="hold" presetClass="entr" presetID="1">
                                  <p:stCondLst>
                                    <p:cond delay="0"/>
                                  </p:stCondLst>
                                  <p:childTnLst>
                                    <p:set>
                                      <p:cBhvr>
                                        <p:cTn id="550" dur="1" fill="hold">
                                          <p:stCondLst>
                                            <p:cond delay="0"/>
                                          </p:stCondLst>
                                        </p:cTn>
                                        <p:tgtEl>
                                          <p:spTgt spid="334">
                                            <p:txEl>
                                              <p:pRg st="159" end="394"/>
                                            </p:txEl>
                                          </p:spTgt>
                                        </p:tgtEl>
                                        <p:attrNameLst>
                                          <p:attrName>style.visibility</p:attrName>
                                        </p:attrNameLst>
                                      </p:cBhvr>
                                      <p:to>
                                        <p:strVal val="visible"/>
                                      </p:to>
                                    </p:set>
                                  </p:childTnLst>
                                </p:cTn>
                              </p:par>
                            </p:childTnLst>
                          </p:cTn>
                        </p:par>
                      </p:childTnLst>
                    </p:cTn>
                  </p:par>
                  <p:par>
                    <p:cTn id="551" fill="hold">
                      <p:stCondLst>
                        <p:cond delay="indefinite"/>
                      </p:stCondLst>
                      <p:childTnLst>
                        <p:par>
                          <p:cTn id="552" fill="hold">
                            <p:stCondLst>
                              <p:cond delay="0"/>
                            </p:stCondLst>
                            <p:childTnLst>
                              <p:par>
                                <p:cTn id="553" nodeType="clickEffect" fill="hold" presetClass="entr" presetID="1">
                                  <p:stCondLst>
                                    <p:cond delay="0"/>
                                  </p:stCondLst>
                                  <p:childTnLst>
                                    <p:set>
                                      <p:cBhvr>
                                        <p:cTn id="554" dur="1" fill="hold">
                                          <p:stCondLst>
                                            <p:cond delay="0"/>
                                          </p:stCondLst>
                                        </p:cTn>
                                        <p:tgtEl>
                                          <p:spTgt spid="334">
                                            <p:txEl>
                                              <p:pRg st="394" end="445"/>
                                            </p:txEl>
                                          </p:spTgt>
                                        </p:tgtEl>
                                        <p:attrNameLst>
                                          <p:attrName>style.visibility</p:attrName>
                                        </p:attrNameLst>
                                      </p:cBhvr>
                                      <p:to>
                                        <p:strVal val="visible"/>
                                      </p:to>
                                    </p:set>
                                  </p:childTnLst>
                                </p:cTn>
                              </p:par>
                            </p:childTnLst>
                          </p:cTn>
                        </p:par>
                        <p:par>
                          <p:cTn id="555" fill="hold">
                            <p:stCondLst>
                              <p:cond delay="0"/>
                            </p:stCondLst>
                            <p:childTnLst>
                              <p:par>
                                <p:cTn id="556" nodeType="afterEffect" fill="hold" presetClass="entr" presetID="1">
                                  <p:stCondLst>
                                    <p:cond delay="3000"/>
                                  </p:stCondLst>
                                  <p:childTnLst>
                                    <p:set>
                                      <p:cBhvr>
                                        <p:cTn id="557" dur="1" fill="hold">
                                          <p:stCondLst>
                                            <p:cond delay="0"/>
                                          </p:stCondLst>
                                        </p:cTn>
                                        <p:tgtEl>
                                          <p:spTgt spid="334">
                                            <p:txEl>
                                              <p:pRg st="445" end="48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Augustine of Hippo</a:t>
            </a:r>
            <a:endParaRPr b="0" lang="en-US" sz="1800" spc="-1" strike="noStrike">
              <a:solidFill>
                <a:srgbClr val="000000"/>
              </a:solidFill>
              <a:uFill>
                <a:solidFill>
                  <a:srgbClr val="ffffff"/>
                </a:solidFill>
              </a:uFill>
              <a:latin typeface="Arial"/>
            </a:endParaRPr>
          </a:p>
        </p:txBody>
      </p:sp>
      <p:sp>
        <p:nvSpPr>
          <p:cNvPr id="143" name="TextShape 2"/>
          <p:cNvSpPr txBox="1"/>
          <p:nvPr/>
        </p:nvSpPr>
        <p:spPr>
          <a:xfrm>
            <a:off x="457200" y="617400"/>
            <a:ext cx="5257440" cy="4320360"/>
          </a:xfrm>
          <a:prstGeom prst="rect">
            <a:avLst/>
          </a:prstGeom>
          <a:noFill/>
          <a:ln>
            <a:noFill/>
          </a:ln>
        </p:spPr>
        <p:txBody>
          <a:bodyPr/>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Bishop of North African city, Hippo</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Lived 354 – 430 A.D. (75-years)</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Raised Christian, lived pagan, converted to Manichaeism, and finally Catholic Christianity, 387</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Saint, pillar, and doctor of the Catholic Church.</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Original sin, man’s depravity, infant baptism, efficacious grace, predestination, and God’s Supremacy.</a:t>
            </a:r>
            <a:endParaRPr b="1" lang="en-US" sz="2000" spc="-1" strike="noStrike">
              <a:solidFill>
                <a:srgbClr val="000000"/>
              </a:solidFill>
              <a:uFill>
                <a:solidFill>
                  <a:srgbClr val="ffffff"/>
                </a:solidFill>
              </a:uFill>
              <a:latin typeface="Arial"/>
            </a:endParaRPr>
          </a:p>
        </p:txBody>
      </p:sp>
      <p:sp>
        <p:nvSpPr>
          <p:cNvPr id="144" name="TextShape 3"/>
          <p:cNvSpPr txBox="1"/>
          <p:nvPr/>
        </p:nvSpPr>
        <p:spPr>
          <a:xfrm rot="16200000">
            <a:off x="8391600" y="4368600"/>
            <a:ext cx="986400" cy="364680"/>
          </a:xfrm>
          <a:prstGeom prst="rect">
            <a:avLst/>
          </a:prstGeom>
          <a:noFill/>
          <a:ln>
            <a:noFill/>
          </a:ln>
        </p:spPr>
        <p:txBody>
          <a:bodyPr anchor="ctr"/>
          <a:p>
            <a:pPr>
              <a:lnSpc>
                <a:spcPct val="100000"/>
              </a:lnSpc>
            </a:pPr>
            <a:fld id="{DAABAF27-E82C-4D55-904C-6F8E2582F9AB}"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pic>
        <p:nvPicPr>
          <p:cNvPr id="145" name="Picture 4" descr=""/>
          <p:cNvPicPr/>
          <p:nvPr/>
        </p:nvPicPr>
        <p:blipFill>
          <a:blip r:embed="rId1"/>
          <a:stretch/>
        </p:blipFill>
        <p:spPr>
          <a:xfrm>
            <a:off x="5791320" y="731160"/>
            <a:ext cx="3200040" cy="4354920"/>
          </a:xfrm>
          <a:prstGeom prst="rect">
            <a:avLst/>
          </a:prstGeom>
          <a:ln>
            <a:noFill/>
          </a:ln>
        </p:spPr>
      </p:pic>
    </p:spTree>
  </p:cSld>
  <p:timing>
    <p:tnLst>
      <p:par>
        <p:cTn id="38" dur="indefinite" restart="never" nodeType="tmRoot">
          <p:childTnLst>
            <p:seq>
              <p:cTn id="39" dur="indefinite" nodeType="mainSeq">
                <p:childTnLst>
                  <p:par>
                    <p:cTn id="40" fill="hold">
                      <p:stCondLst>
                        <p:cond delay="indefinite"/>
                      </p:stCondLst>
                      <p:childTnLst>
                        <p:par>
                          <p:cTn id="41" fill="hold">
                            <p:stCondLst>
                              <p:cond delay="0"/>
                            </p:stCondLst>
                            <p:childTnLst>
                              <p:par>
                                <p:cTn id="42" nodeType="clickEffect" fill="hold" presetClass="entr" presetID="1">
                                  <p:stCondLst>
                                    <p:cond delay="0"/>
                                  </p:stCondLst>
                                  <p:childTnLst>
                                    <p:set>
                                      <p:cBhvr>
                                        <p:cTn id="43" dur="1" fill="hold">
                                          <p:stCondLst>
                                            <p:cond delay="0"/>
                                          </p:stCondLst>
                                        </p:cTn>
                                        <p:tgtEl>
                                          <p:spTgt spid="143">
                                            <p:txEl>
                                              <p:pRg st="164" end="214"/>
                                            </p:txEl>
                                          </p:spTgt>
                                        </p:tgtEl>
                                        <p:attrNameLst>
                                          <p:attrName>style.visibility</p:attrName>
                                        </p:attrNameLst>
                                      </p:cBhvr>
                                      <p:to>
                                        <p:strVal val="visible"/>
                                      </p:to>
                                    </p:set>
                                  </p:childTnLst>
                                </p:cTn>
                              </p:par>
                              <p:par>
                                <p:cTn id="44" nodeType="withEffect" fill="hold" presetClass="entr" presetID="1">
                                  <p:stCondLst>
                                    <p:cond delay="0"/>
                                  </p:stCondLst>
                                  <p:childTnLst>
                                    <p:set>
                                      <p:cBhvr>
                                        <p:cTn id="45" dur="1" fill="hold">
                                          <p:stCondLst>
                                            <p:cond delay="0"/>
                                          </p:stCondLst>
                                        </p:cTn>
                                        <p:tgtEl>
                                          <p:spTgt spid="143">
                                            <p:txEl>
                                              <p:pRg st="214" end="31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TextShape 1"/>
          <p:cNvSpPr txBox="1"/>
          <p:nvPr/>
        </p:nvSpPr>
        <p:spPr>
          <a:xfrm>
            <a:off x="457200" y="68760"/>
            <a:ext cx="8229240" cy="548280"/>
          </a:xfrm>
          <a:prstGeom prst="rect">
            <a:avLst/>
          </a:prstGeom>
          <a:noFill/>
          <a:ln>
            <a:noFill/>
          </a:ln>
        </p:spPr>
        <p:txBody>
          <a:bodyPr anchor="ctr"/>
          <a:p>
            <a:pPr>
              <a:lnSpc>
                <a:spcPct val="100000"/>
              </a:lnSpc>
            </a:pPr>
            <a:r>
              <a:rPr b="0" i="1" lang="en-US" sz="3600" spc="-58" strike="noStrike" cap="all">
                <a:solidFill>
                  <a:srgbClr val="d1282e"/>
                </a:solidFill>
                <a:uFill>
                  <a:solidFill>
                    <a:srgbClr val="ffffff"/>
                  </a:solidFill>
                </a:uFill>
                <a:latin typeface="Arial Black"/>
              </a:rPr>
              <a:t>“</a:t>
            </a:r>
            <a:r>
              <a:rPr b="0" i="1" lang="en-US" sz="3600" spc="-58" strike="noStrike" cap="all">
                <a:solidFill>
                  <a:srgbClr val="d1282e"/>
                </a:solidFill>
                <a:uFill>
                  <a:solidFill>
                    <a:srgbClr val="ffffff"/>
                  </a:solidFill>
                </a:uFill>
                <a:latin typeface="Arial Black"/>
              </a:rPr>
              <a:t>None Seek After God”</a:t>
            </a:r>
            <a:r>
              <a:rPr b="0" lang="en-US" sz="3600" spc="-58" strike="noStrike" cap="all">
                <a:solidFill>
                  <a:srgbClr val="d1282e"/>
                </a:solidFill>
                <a:uFill>
                  <a:solidFill>
                    <a:srgbClr val="ffffff"/>
                  </a:solidFill>
                </a:uFill>
                <a:latin typeface="Arial Black"/>
              </a:rPr>
              <a:t> ?</a:t>
            </a:r>
            <a:endParaRPr b="0" lang="en-US" sz="1800" spc="-1" strike="noStrike">
              <a:solidFill>
                <a:srgbClr val="000000"/>
              </a:solidFill>
              <a:uFill>
                <a:solidFill>
                  <a:srgbClr val="ffffff"/>
                </a:solidFill>
              </a:uFill>
              <a:latin typeface="Arial"/>
            </a:endParaRPr>
          </a:p>
        </p:txBody>
      </p:sp>
      <p:sp>
        <p:nvSpPr>
          <p:cNvPr id="337" name="TextShape 2"/>
          <p:cNvSpPr txBox="1"/>
          <p:nvPr/>
        </p:nvSpPr>
        <p:spPr>
          <a:xfrm>
            <a:off x="457200" y="617400"/>
            <a:ext cx="8229240" cy="4320360"/>
          </a:xfrm>
          <a:prstGeom prst="rect">
            <a:avLst/>
          </a:prstGeom>
          <a:noFill/>
          <a:ln>
            <a:noFill/>
          </a:ln>
        </p:spPr>
        <p:txBody>
          <a:bodyPr/>
          <a:p>
            <a:pPr marL="345960" indent="-345600">
              <a:lnSpc>
                <a:spcPct val="100000"/>
              </a:lnSpc>
              <a:buClr>
                <a:srgbClr val="000000"/>
              </a:buClr>
              <a:buFont typeface="Arial Black"/>
              <a:buAutoNum type="arabicPeriod" startAt="9"/>
            </a:pP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Romans 3:10-12 </a:t>
            </a:r>
            <a:r>
              <a:rPr b="0" lang="en-US" sz="2400" spc="-1" strike="noStrike">
                <a:solidFill>
                  <a:srgbClr val="000000"/>
                </a:solidFill>
                <a:uFill>
                  <a:solidFill>
                    <a:srgbClr val="ffffff"/>
                  </a:solidFill>
                </a:uFill>
                <a:latin typeface="Arial"/>
              </a:rPr>
              <a:t>clearly says, </a:t>
            </a:r>
            <a:r>
              <a:rPr b="0" i="1" lang="en-US" sz="2400" spc="-1" strike="noStrike">
                <a:solidFill>
                  <a:srgbClr val="000000"/>
                </a:solidFill>
                <a:uFill>
                  <a:solidFill>
                    <a:srgbClr val="ffffff"/>
                  </a:solidFill>
                </a:uFill>
                <a:latin typeface="Arial"/>
              </a:rPr>
              <a:t>‘There is none who understands; There is none who seeks after God’</a:t>
            </a:r>
            <a:r>
              <a:rPr b="0" lang="en-US" sz="2400" spc="-1" strike="noStrike">
                <a:solidFill>
                  <a:srgbClr val="000000"/>
                </a:solidFill>
                <a:uFill>
                  <a:solidFill>
                    <a:srgbClr val="ffffff"/>
                  </a:solidFill>
                </a:uFill>
                <a:latin typeface="Arial"/>
              </a:rPr>
              <a:t>.  So, who does that leave available with the ability to look for God, much less choose to follow Him?”</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As it is written: “There is </a:t>
            </a:r>
            <a:r>
              <a:rPr b="1" i="1" lang="en-US" sz="2400" spc="-1" strike="noStrike">
                <a:solidFill>
                  <a:srgbClr val="000000"/>
                </a:solidFill>
                <a:uFill>
                  <a:solidFill>
                    <a:srgbClr val="ffffff"/>
                  </a:solidFill>
                </a:uFill>
                <a:latin typeface="Arial"/>
              </a:rPr>
              <a:t>none righteous, no, not one</a:t>
            </a:r>
            <a:r>
              <a:rPr b="0" i="1" lang="en-US" sz="2400" spc="-1" strike="noStrike">
                <a:solidFill>
                  <a:srgbClr val="000000"/>
                </a:solidFill>
                <a:uFill>
                  <a:solidFill>
                    <a:srgbClr val="ffffff"/>
                  </a:solidFill>
                </a:uFill>
                <a:latin typeface="Arial"/>
              </a:rPr>
              <a:t>; There is </a:t>
            </a:r>
            <a:r>
              <a:rPr b="1" i="1" lang="en-US" sz="2400" spc="-1" strike="noStrike">
                <a:solidFill>
                  <a:srgbClr val="000000"/>
                </a:solidFill>
                <a:uFill>
                  <a:solidFill>
                    <a:srgbClr val="ffffff"/>
                  </a:solidFill>
                </a:uFill>
                <a:latin typeface="Arial"/>
              </a:rPr>
              <a:t>none who understands</a:t>
            </a:r>
            <a:r>
              <a:rPr b="0" i="1" lang="en-US" sz="2400" spc="-1" strike="noStrike">
                <a:solidFill>
                  <a:srgbClr val="000000"/>
                </a:solidFill>
                <a:uFill>
                  <a:solidFill>
                    <a:srgbClr val="ffffff"/>
                  </a:solidFill>
                </a:uFill>
                <a:latin typeface="Arial"/>
              </a:rPr>
              <a:t>; There is </a:t>
            </a:r>
            <a:r>
              <a:rPr b="1" i="1" lang="en-US" sz="2400" spc="-1" strike="noStrike">
                <a:solidFill>
                  <a:srgbClr val="000000"/>
                </a:solidFill>
                <a:uFill>
                  <a:solidFill>
                    <a:srgbClr val="ffffff"/>
                  </a:solidFill>
                </a:uFill>
                <a:latin typeface="Arial"/>
              </a:rPr>
              <a:t>none who seeks</a:t>
            </a:r>
            <a:r>
              <a:rPr b="0" i="1" lang="en-US" sz="2400" spc="-1" strike="noStrike">
                <a:solidFill>
                  <a:srgbClr val="000000"/>
                </a:solidFill>
                <a:uFill>
                  <a:solidFill>
                    <a:srgbClr val="ffffff"/>
                  </a:solidFill>
                </a:uFill>
                <a:latin typeface="Arial"/>
              </a:rPr>
              <a:t> after God. </a:t>
            </a:r>
            <a:r>
              <a:rPr b="1" i="1" lang="en-US" sz="2400" spc="-1" strike="noStrike">
                <a:solidFill>
                  <a:srgbClr val="000000"/>
                </a:solidFill>
                <a:uFill>
                  <a:solidFill>
                    <a:srgbClr val="ffffff"/>
                  </a:solidFill>
                </a:uFill>
                <a:latin typeface="Arial"/>
              </a:rPr>
              <a:t>They have </a:t>
            </a:r>
            <a:r>
              <a:rPr b="1" i="1" lang="en-US" sz="2400" spc="-1" strike="noStrike" u="sng">
                <a:solidFill>
                  <a:srgbClr val="000000"/>
                </a:solidFill>
                <a:uFill>
                  <a:solidFill>
                    <a:srgbClr val="ffffff"/>
                  </a:solidFill>
                </a:uFill>
                <a:latin typeface="Arial"/>
              </a:rPr>
              <a:t>all turned aside</a:t>
            </a:r>
            <a:r>
              <a:rPr b="0" i="1" lang="en-US" sz="2400" spc="-1" strike="noStrike">
                <a:solidFill>
                  <a:srgbClr val="000000"/>
                </a:solidFill>
                <a:uFill>
                  <a:solidFill>
                    <a:srgbClr val="ffffff"/>
                  </a:solidFill>
                </a:uFill>
                <a:latin typeface="Arial"/>
              </a:rPr>
              <a:t>; They </a:t>
            </a:r>
            <a:r>
              <a:rPr b="1" i="1" lang="en-US" sz="2400" spc="-1" strike="noStrike">
                <a:solidFill>
                  <a:srgbClr val="000000"/>
                </a:solidFill>
                <a:uFill>
                  <a:solidFill>
                    <a:srgbClr val="ffffff"/>
                  </a:solidFill>
                </a:uFill>
                <a:latin typeface="Arial"/>
              </a:rPr>
              <a:t>have together </a:t>
            </a:r>
            <a:r>
              <a:rPr b="1" i="1" lang="en-US" sz="2400" spc="-1" strike="noStrike" u="sng">
                <a:solidFill>
                  <a:srgbClr val="000000"/>
                </a:solidFill>
                <a:uFill>
                  <a:solidFill>
                    <a:srgbClr val="ffffff"/>
                  </a:solidFill>
                </a:uFill>
                <a:latin typeface="Arial"/>
              </a:rPr>
              <a:t>become unprofitable</a:t>
            </a:r>
            <a:r>
              <a:rPr b="0" i="1" lang="en-US" sz="2400" spc="-1" strike="noStrike">
                <a:solidFill>
                  <a:srgbClr val="000000"/>
                </a:solidFill>
                <a:uFill>
                  <a:solidFill>
                    <a:srgbClr val="ffffff"/>
                  </a:solidFill>
                </a:uFill>
                <a:latin typeface="Arial"/>
              </a:rPr>
              <a:t>; There is none who does good, no, not one.”</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Romans 3:10-12</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Question is </a:t>
            </a:r>
            <a:r>
              <a:rPr b="1" i="1" lang="en-US" sz="2400" spc="-1" strike="noStrike" u="sng">
                <a:solidFill>
                  <a:srgbClr val="000000"/>
                </a:solidFill>
                <a:uFill>
                  <a:solidFill>
                    <a:srgbClr val="ffffff"/>
                  </a:solidFill>
                </a:uFill>
                <a:latin typeface="Arial"/>
              </a:rPr>
              <a:t>not</a:t>
            </a:r>
            <a:r>
              <a:rPr b="0" lang="en-US" sz="2400" spc="-1" strike="noStrike">
                <a:solidFill>
                  <a:srgbClr val="000000"/>
                </a:solidFill>
                <a:uFill>
                  <a:solidFill>
                    <a:srgbClr val="ffffff"/>
                  </a:solidFill>
                </a:uFill>
                <a:latin typeface="Arial"/>
              </a:rPr>
              <a:t> </a:t>
            </a:r>
            <a:r>
              <a:rPr b="1" i="1" lang="en-US" sz="2400" spc="-1" strike="noStrike">
                <a:solidFill>
                  <a:srgbClr val="000000"/>
                </a:solidFill>
                <a:uFill>
                  <a:solidFill>
                    <a:srgbClr val="ffffff"/>
                  </a:solidFill>
                </a:uFill>
                <a:latin typeface="Arial"/>
              </a:rPr>
              <a:t>possibility</a:t>
            </a:r>
            <a:r>
              <a:rPr b="0" lang="en-US" sz="2400" spc="-1" strike="noStrike">
                <a:solidFill>
                  <a:srgbClr val="000000"/>
                </a:solidFill>
                <a:uFill>
                  <a:solidFill>
                    <a:srgbClr val="ffffff"/>
                  </a:solidFill>
                </a:uFill>
                <a:latin typeface="Arial"/>
              </a:rPr>
              <a:t> of depravity, but </a:t>
            </a:r>
            <a:r>
              <a:rPr b="1" i="1" lang="en-US" sz="2400" spc="-1" strike="noStrike">
                <a:solidFill>
                  <a:srgbClr val="000000"/>
                </a:solidFill>
                <a:uFill>
                  <a:solidFill>
                    <a:srgbClr val="ffffff"/>
                  </a:solidFill>
                </a:uFill>
                <a:latin typeface="Arial"/>
              </a:rPr>
              <a:t>from birth</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338" name="TextShape 3"/>
          <p:cNvSpPr txBox="1"/>
          <p:nvPr/>
        </p:nvSpPr>
        <p:spPr>
          <a:xfrm rot="16200000">
            <a:off x="8391600" y="4368600"/>
            <a:ext cx="986400" cy="364680"/>
          </a:xfrm>
          <a:prstGeom prst="rect">
            <a:avLst/>
          </a:prstGeom>
          <a:noFill/>
          <a:ln>
            <a:noFill/>
          </a:ln>
        </p:spPr>
        <p:txBody>
          <a:bodyPr anchor="ctr"/>
          <a:p>
            <a:pPr>
              <a:lnSpc>
                <a:spcPct val="100000"/>
              </a:lnSpc>
            </a:pPr>
            <a:fld id="{8A58F948-4573-48BA-BC36-BEBB65FB6416}"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558" dur="indefinite" restart="never" nodeType="tmRoot">
          <p:childTnLst>
            <p:seq>
              <p:cTn id="559" dur="indefinite" nodeType="mainSeq">
                <p:childTnLst>
                  <p:par>
                    <p:cTn id="560" fill="hold">
                      <p:stCondLst>
                        <p:cond delay="indefinite"/>
                      </p:stCondLst>
                      <p:childTnLst>
                        <p:par>
                          <p:cTn id="561" fill="hold">
                            <p:stCondLst>
                              <p:cond delay="0"/>
                            </p:stCondLst>
                            <p:childTnLst>
                              <p:par>
                                <p:cTn id="562" nodeType="clickEffect" fill="hold" presetClass="entr" presetID="1">
                                  <p:stCondLst>
                                    <p:cond delay="0"/>
                                  </p:stCondLst>
                                  <p:childTnLst>
                                    <p:set>
                                      <p:cBhvr>
                                        <p:cTn id="563" dur="1" fill="hold">
                                          <p:stCondLst>
                                            <p:cond delay="0"/>
                                          </p:stCondLst>
                                        </p:cTn>
                                        <p:tgtEl>
                                          <p:spTgt spid="337">
                                            <p:txEl>
                                              <p:pRg st="200" end="451"/>
                                            </p:txEl>
                                          </p:spTgt>
                                        </p:tgtEl>
                                        <p:attrNameLst>
                                          <p:attrName>style.visibility</p:attrName>
                                        </p:attrNameLst>
                                      </p:cBhvr>
                                      <p:to>
                                        <p:strVal val="visible"/>
                                      </p:to>
                                    </p:set>
                                  </p:childTnLst>
                                </p:cTn>
                              </p:par>
                            </p:childTnLst>
                          </p:cTn>
                        </p:par>
                      </p:childTnLst>
                    </p:cTn>
                  </p:par>
                  <p:par>
                    <p:cTn id="564" fill="hold">
                      <p:stCondLst>
                        <p:cond delay="indefinite"/>
                      </p:stCondLst>
                      <p:childTnLst>
                        <p:par>
                          <p:cTn id="565" fill="hold">
                            <p:stCondLst>
                              <p:cond delay="0"/>
                            </p:stCondLst>
                            <p:childTnLst>
                              <p:par>
                                <p:cTn id="566" nodeType="clickEffect" fill="hold" presetClass="entr" presetID="1">
                                  <p:stCondLst>
                                    <p:cond delay="0"/>
                                  </p:stCondLst>
                                  <p:childTnLst>
                                    <p:set>
                                      <p:cBhvr>
                                        <p:cTn id="567" dur="1" fill="hold">
                                          <p:stCondLst>
                                            <p:cond delay="0"/>
                                          </p:stCondLst>
                                        </p:cTn>
                                        <p:tgtEl>
                                          <p:spTgt spid="337">
                                            <p:txEl>
                                              <p:pRg st="451" end="50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Sinful From Conception?</a:t>
            </a:r>
            <a:endParaRPr b="0" lang="en-US" sz="1800" spc="-1" strike="noStrike">
              <a:solidFill>
                <a:srgbClr val="000000"/>
              </a:solidFill>
              <a:uFill>
                <a:solidFill>
                  <a:srgbClr val="ffffff"/>
                </a:solidFill>
              </a:uFill>
              <a:latin typeface="Arial"/>
            </a:endParaRPr>
          </a:p>
        </p:txBody>
      </p:sp>
      <p:sp>
        <p:nvSpPr>
          <p:cNvPr id="340"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10"/>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The Psalmist plainly declares that he was born sinful, </a:t>
            </a:r>
            <a:r>
              <a:rPr b="0" i="1" lang="en-US" sz="2400" spc="-1" strike="noStrike">
                <a:solidFill>
                  <a:srgbClr val="000000"/>
                </a:solidFill>
                <a:uFill>
                  <a:solidFill>
                    <a:srgbClr val="ffffff"/>
                  </a:solidFill>
                </a:uFill>
                <a:latin typeface="Arial"/>
              </a:rPr>
              <a:t>‘Surely I was </a:t>
            </a:r>
            <a:r>
              <a:rPr b="1" i="1" lang="en-US" sz="2400" spc="-1" strike="noStrike" u="sng">
                <a:solidFill>
                  <a:srgbClr val="000000"/>
                </a:solidFill>
                <a:uFill>
                  <a:solidFill>
                    <a:srgbClr val="ffffff"/>
                  </a:solidFill>
                </a:uFill>
                <a:latin typeface="Arial"/>
              </a:rPr>
              <a:t>sinful</a:t>
            </a:r>
            <a:r>
              <a:rPr b="1" i="1" lang="en-US" sz="2400" spc="-1" strike="noStrike">
                <a:solidFill>
                  <a:srgbClr val="000000"/>
                </a:solidFill>
                <a:uFill>
                  <a:solidFill>
                    <a:srgbClr val="ffffff"/>
                  </a:solidFill>
                </a:uFill>
                <a:latin typeface="Arial"/>
              </a:rPr>
              <a:t> at birth</a:t>
            </a:r>
            <a:r>
              <a:rPr b="0" i="1" lang="en-US" sz="2400" spc="-1" strike="noStrike">
                <a:solidFill>
                  <a:srgbClr val="000000"/>
                </a:solidFill>
                <a:uFill>
                  <a:solidFill>
                    <a:srgbClr val="ffffff"/>
                  </a:solidFill>
                </a:uFill>
                <a:latin typeface="Arial"/>
              </a:rPr>
              <a:t>, </a:t>
            </a:r>
            <a:r>
              <a:rPr b="1" i="1" lang="en-US" sz="2400" spc="-1" strike="noStrike" u="sng">
                <a:solidFill>
                  <a:srgbClr val="000000"/>
                </a:solidFill>
                <a:uFill>
                  <a:solidFill>
                    <a:srgbClr val="ffffff"/>
                  </a:solidFill>
                </a:uFill>
                <a:latin typeface="Arial"/>
              </a:rPr>
              <a:t>sinful</a:t>
            </a:r>
            <a:r>
              <a:rPr b="1" i="1" lang="en-US" sz="2400" spc="-1" strike="noStrike">
                <a:solidFill>
                  <a:srgbClr val="000000"/>
                </a:solidFill>
                <a:uFill>
                  <a:solidFill>
                    <a:srgbClr val="ffffff"/>
                  </a:solidFill>
                </a:uFill>
                <a:latin typeface="Arial"/>
              </a:rPr>
              <a:t> from the time </a:t>
            </a:r>
            <a:r>
              <a:rPr b="0" i="1" lang="en-US" sz="2400" spc="-1" strike="noStrike">
                <a:solidFill>
                  <a:srgbClr val="000000"/>
                </a:solidFill>
                <a:uFill>
                  <a:solidFill>
                    <a:srgbClr val="ffffff"/>
                  </a:solidFill>
                </a:uFill>
                <a:latin typeface="Arial"/>
              </a:rPr>
              <a:t>my mother </a:t>
            </a:r>
            <a:r>
              <a:rPr b="1" i="1" lang="en-US" sz="2400" spc="-1" strike="noStrike" u="sng">
                <a:solidFill>
                  <a:srgbClr val="000000"/>
                </a:solidFill>
                <a:uFill>
                  <a:solidFill>
                    <a:srgbClr val="ffffff"/>
                  </a:solidFill>
                </a:uFill>
                <a:latin typeface="Arial"/>
              </a:rPr>
              <a:t>conceived</a:t>
            </a:r>
            <a:r>
              <a:rPr b="1" i="1" lang="en-US" sz="2400" spc="-1" strike="noStrike">
                <a:solidFill>
                  <a:srgbClr val="000000"/>
                </a:solidFill>
                <a:uFill>
                  <a:solidFill>
                    <a:srgbClr val="ffffff"/>
                  </a:solidFill>
                </a:uFill>
                <a:latin typeface="Arial"/>
              </a:rPr>
              <a:t> me</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Psalm 51:5</a:t>
            </a:r>
            <a:r>
              <a:rPr b="0" lang="en-US" sz="2400" spc="-1" strike="noStrike">
                <a:solidFill>
                  <a:srgbClr val="000000"/>
                </a:solidFill>
                <a:uFill>
                  <a:solidFill>
                    <a:srgbClr val="ffffff"/>
                  </a:solidFill>
                </a:uFill>
                <a:latin typeface="Arial"/>
              </a:rPr>
              <a:t>, NIV).  How can you say we were born otherwise?”</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Behold, I was </a:t>
            </a:r>
            <a:r>
              <a:rPr b="1" i="1" lang="en-US" sz="2400" spc="-1" strike="noStrike" u="sng">
                <a:solidFill>
                  <a:srgbClr val="000000"/>
                </a:solidFill>
                <a:uFill>
                  <a:solidFill>
                    <a:srgbClr val="ffffff"/>
                  </a:solidFill>
                </a:uFill>
                <a:latin typeface="Arial"/>
              </a:rPr>
              <a:t>brought forth</a:t>
            </a:r>
            <a:r>
              <a:rPr b="1" i="1" lang="en-US" sz="2400" spc="-1" strike="noStrike">
                <a:solidFill>
                  <a:srgbClr val="000000"/>
                </a:solidFill>
                <a:uFill>
                  <a:solidFill>
                    <a:srgbClr val="ffffff"/>
                  </a:solidFill>
                </a:uFill>
                <a:latin typeface="Arial"/>
              </a:rPr>
              <a:t> in iniquity</a:t>
            </a:r>
            <a:r>
              <a:rPr b="0" i="1" lang="en-US" sz="2400" spc="-1" strike="noStrike">
                <a:solidFill>
                  <a:srgbClr val="000000"/>
                </a:solidFill>
                <a:uFill>
                  <a:solidFill>
                    <a:srgbClr val="ffffff"/>
                  </a:solidFill>
                </a:uFill>
                <a:latin typeface="Arial"/>
              </a:rPr>
              <a:t>, And </a:t>
            </a:r>
            <a:r>
              <a:rPr b="1" i="1" lang="en-US" sz="2400" spc="-1" strike="noStrike">
                <a:solidFill>
                  <a:srgbClr val="000000"/>
                </a:solidFill>
                <a:uFill>
                  <a:solidFill>
                    <a:srgbClr val="ffffff"/>
                  </a:solidFill>
                </a:uFill>
                <a:latin typeface="Arial"/>
              </a:rPr>
              <a:t>in sin my mother conceived</a:t>
            </a:r>
            <a:r>
              <a:rPr b="0" i="1" lang="en-US" sz="2400" spc="-1" strike="noStrike">
                <a:solidFill>
                  <a:srgbClr val="000000"/>
                </a:solidFill>
                <a:uFill>
                  <a:solidFill>
                    <a:srgbClr val="ffffff"/>
                  </a:solidFill>
                </a:uFill>
                <a:latin typeface="Arial"/>
              </a:rPr>
              <a:t> me.”</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NKJ</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Behold, I was </a:t>
            </a:r>
            <a:r>
              <a:rPr b="1" i="1" lang="en-US" sz="2400" spc="-1" strike="noStrike" u="sng">
                <a:solidFill>
                  <a:srgbClr val="000000"/>
                </a:solidFill>
                <a:uFill>
                  <a:solidFill>
                    <a:srgbClr val="ffffff"/>
                  </a:solidFill>
                </a:uFill>
                <a:latin typeface="Arial"/>
              </a:rPr>
              <a:t>brought forth</a:t>
            </a:r>
            <a:r>
              <a:rPr b="1" i="1" lang="en-US" sz="2400" spc="-1" strike="noStrike">
                <a:solidFill>
                  <a:srgbClr val="000000"/>
                </a:solidFill>
                <a:uFill>
                  <a:solidFill>
                    <a:srgbClr val="ffffff"/>
                  </a:solidFill>
                </a:uFill>
                <a:latin typeface="Arial"/>
              </a:rPr>
              <a:t> in iniquity</a:t>
            </a:r>
            <a:r>
              <a:rPr b="0" i="1" lang="en-US" sz="2400" spc="-1" strike="noStrike">
                <a:solidFill>
                  <a:srgbClr val="000000"/>
                </a:solidFill>
                <a:uFill>
                  <a:solidFill>
                    <a:srgbClr val="ffffff"/>
                  </a:solidFill>
                </a:uFill>
                <a:latin typeface="Arial"/>
              </a:rPr>
              <a:t>; And </a:t>
            </a:r>
            <a:r>
              <a:rPr b="1" i="1" lang="en-US" sz="2400" spc="-1" strike="noStrike">
                <a:solidFill>
                  <a:srgbClr val="000000"/>
                </a:solidFill>
                <a:uFill>
                  <a:solidFill>
                    <a:srgbClr val="ffffff"/>
                  </a:solidFill>
                </a:uFill>
                <a:latin typeface="Arial"/>
              </a:rPr>
              <a:t>in sin did my mother conceive</a:t>
            </a:r>
            <a:r>
              <a:rPr b="0" i="1" lang="en-US" sz="2400" spc="-1" strike="noStrike">
                <a:solidFill>
                  <a:srgbClr val="000000"/>
                </a:solidFill>
                <a:uFill>
                  <a:solidFill>
                    <a:srgbClr val="ffffff"/>
                  </a:solidFill>
                </a:uFill>
                <a:latin typeface="Arial"/>
              </a:rPr>
              <a:t> me.” </a:t>
            </a:r>
            <a:r>
              <a:rPr b="1" lang="en-US" sz="2400" spc="-1" strike="noStrike">
                <a:solidFill>
                  <a:srgbClr val="d1282e"/>
                </a:solidFill>
                <a:uFill>
                  <a:solidFill>
                    <a:srgbClr val="ffffff"/>
                  </a:solidFill>
                </a:uFill>
                <a:latin typeface="Arial"/>
              </a:rPr>
              <a:t>ASV</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Behold, I was </a:t>
            </a:r>
            <a:r>
              <a:rPr b="1" i="1" lang="en-US" sz="2400" spc="-1" strike="noStrike" u="sng">
                <a:solidFill>
                  <a:srgbClr val="000000"/>
                </a:solidFill>
                <a:uFill>
                  <a:solidFill>
                    <a:srgbClr val="ffffff"/>
                  </a:solidFill>
                </a:uFill>
                <a:latin typeface="Arial"/>
              </a:rPr>
              <a:t>brought forth</a:t>
            </a:r>
            <a:r>
              <a:rPr b="1" i="1" lang="en-US" sz="2400" spc="-1" strike="noStrike">
                <a:solidFill>
                  <a:srgbClr val="000000"/>
                </a:solidFill>
                <a:uFill>
                  <a:solidFill>
                    <a:srgbClr val="ffffff"/>
                  </a:solidFill>
                </a:uFill>
                <a:latin typeface="Arial"/>
              </a:rPr>
              <a:t> in iniquity</a:t>
            </a:r>
            <a:r>
              <a:rPr b="0" i="1" lang="en-US" sz="2400" spc="-1" strike="noStrike">
                <a:solidFill>
                  <a:srgbClr val="000000"/>
                </a:solidFill>
                <a:uFill>
                  <a:solidFill>
                    <a:srgbClr val="ffffff"/>
                  </a:solidFill>
                </a:uFill>
                <a:latin typeface="Arial"/>
              </a:rPr>
              <a:t>, And </a:t>
            </a:r>
            <a:r>
              <a:rPr b="1" i="1" lang="en-US" sz="2400" spc="-1" strike="noStrike">
                <a:solidFill>
                  <a:srgbClr val="000000"/>
                </a:solidFill>
                <a:uFill>
                  <a:solidFill>
                    <a:srgbClr val="ffffff"/>
                  </a:solidFill>
                </a:uFill>
                <a:latin typeface="Arial"/>
              </a:rPr>
              <a:t>in sin my mother conceived</a:t>
            </a:r>
            <a:r>
              <a:rPr b="0" i="1" lang="en-US" sz="2400" spc="-1" strike="noStrike">
                <a:solidFill>
                  <a:srgbClr val="000000"/>
                </a:solidFill>
                <a:uFill>
                  <a:solidFill>
                    <a:srgbClr val="ffffff"/>
                  </a:solidFill>
                </a:uFill>
                <a:latin typeface="Arial"/>
              </a:rPr>
              <a:t> me.” </a:t>
            </a:r>
            <a:r>
              <a:rPr b="1" lang="en-US" sz="2400" spc="-1" strike="noStrike">
                <a:solidFill>
                  <a:srgbClr val="d1282e"/>
                </a:solidFill>
                <a:uFill>
                  <a:solidFill>
                    <a:srgbClr val="ffffff"/>
                  </a:solidFill>
                </a:uFill>
                <a:latin typeface="Arial"/>
              </a:rPr>
              <a:t>NAS</a:t>
            </a:r>
            <a:endParaRPr b="1" lang="en-US" sz="2000" spc="-1" strike="noStrike">
              <a:solidFill>
                <a:srgbClr val="000000"/>
              </a:solidFill>
              <a:uFill>
                <a:solidFill>
                  <a:srgbClr val="ffffff"/>
                </a:solidFill>
              </a:uFill>
              <a:latin typeface="Arial"/>
            </a:endParaRPr>
          </a:p>
        </p:txBody>
      </p:sp>
      <p:sp>
        <p:nvSpPr>
          <p:cNvPr id="341" name="TextShape 3"/>
          <p:cNvSpPr txBox="1"/>
          <p:nvPr/>
        </p:nvSpPr>
        <p:spPr>
          <a:xfrm rot="16200000">
            <a:off x="8391600" y="4368600"/>
            <a:ext cx="986400" cy="364680"/>
          </a:xfrm>
          <a:prstGeom prst="rect">
            <a:avLst/>
          </a:prstGeom>
          <a:noFill/>
          <a:ln>
            <a:noFill/>
          </a:ln>
        </p:spPr>
        <p:txBody>
          <a:bodyPr anchor="ctr"/>
          <a:p>
            <a:pPr>
              <a:lnSpc>
                <a:spcPct val="100000"/>
              </a:lnSpc>
            </a:pPr>
            <a:fld id="{9B56B484-94AA-418D-96B6-8738F7C7B644}"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568" dur="indefinite" restart="never" nodeType="tmRoot">
          <p:childTnLst>
            <p:seq>
              <p:cTn id="569" dur="indefinite" nodeType="mainSeq">
                <p:childTnLst>
                  <p:par>
                    <p:cTn id="570" fill="hold">
                      <p:stCondLst>
                        <p:cond delay="indefinite"/>
                      </p:stCondLst>
                      <p:childTnLst>
                        <p:par>
                          <p:cTn id="571" fill="hold">
                            <p:stCondLst>
                              <p:cond delay="0"/>
                            </p:stCondLst>
                            <p:childTnLst>
                              <p:par>
                                <p:cTn id="572" nodeType="clickEffect" fill="hold" presetClass="entr" presetID="10">
                                  <p:stCondLst>
                                    <p:cond delay="0"/>
                                  </p:stCondLst>
                                  <p:childTnLst>
                                    <p:set>
                                      <p:cBhvr>
                                        <p:cTn id="573" dur="1" fill="hold">
                                          <p:stCondLst>
                                            <p:cond delay="0"/>
                                          </p:stCondLst>
                                        </p:cTn>
                                        <p:tgtEl>
                                          <p:spTgt spid="340">
                                            <p:txEl>
                                              <p:pRg st="193" end="275"/>
                                            </p:txEl>
                                          </p:spTgt>
                                        </p:tgtEl>
                                        <p:attrNameLst>
                                          <p:attrName>style.visibility</p:attrName>
                                        </p:attrNameLst>
                                      </p:cBhvr>
                                      <p:to>
                                        <p:strVal val="visible"/>
                                      </p:to>
                                    </p:set>
                                    <p:animEffect filter="fade" transition="in">
                                      <p:cBhvr additive="repl">
                                        <p:cTn id="574" dur="500"/>
                                        <p:tgtEl>
                                          <p:spTgt spid="340">
                                            <p:txEl>
                                              <p:pRg st="193" end="275"/>
                                            </p:txEl>
                                          </p:spTgt>
                                        </p:tgtEl>
                                      </p:cBhvr>
                                    </p:animEffect>
                                  </p:childTnLst>
                                </p:cTn>
                              </p:par>
                            </p:childTnLst>
                          </p:cTn>
                        </p:par>
                        <p:par>
                          <p:cTn id="575" fill="hold">
                            <p:stCondLst>
                              <p:cond delay="500"/>
                            </p:stCondLst>
                            <p:childTnLst>
                              <p:par>
                                <p:cTn id="576" nodeType="afterEffect" fill="hold" presetClass="entr" presetID="10">
                                  <p:stCondLst>
                                    <p:cond delay="1000"/>
                                  </p:stCondLst>
                                  <p:childTnLst>
                                    <p:set>
                                      <p:cBhvr>
                                        <p:cTn id="577" dur="1" fill="hold">
                                          <p:stCondLst>
                                            <p:cond delay="0"/>
                                          </p:stCondLst>
                                        </p:cTn>
                                        <p:tgtEl>
                                          <p:spTgt spid="340">
                                            <p:txEl>
                                              <p:pRg st="275" end="360"/>
                                            </p:txEl>
                                          </p:spTgt>
                                        </p:tgtEl>
                                        <p:attrNameLst>
                                          <p:attrName>style.visibility</p:attrName>
                                        </p:attrNameLst>
                                      </p:cBhvr>
                                      <p:to>
                                        <p:strVal val="visible"/>
                                      </p:to>
                                    </p:set>
                                    <p:animEffect filter="fade" transition="in">
                                      <p:cBhvr additive="repl">
                                        <p:cTn id="578" dur="500"/>
                                        <p:tgtEl>
                                          <p:spTgt spid="340">
                                            <p:txEl>
                                              <p:pRg st="275" end="360"/>
                                            </p:txEl>
                                          </p:spTgt>
                                        </p:tgtEl>
                                      </p:cBhvr>
                                    </p:animEffect>
                                  </p:childTnLst>
                                </p:cTn>
                              </p:par>
                            </p:childTnLst>
                          </p:cTn>
                        </p:par>
                        <p:par>
                          <p:cTn id="579" fill="hold">
                            <p:stCondLst>
                              <p:cond delay="2000"/>
                            </p:stCondLst>
                            <p:childTnLst>
                              <p:par>
                                <p:cTn id="580" nodeType="afterEffect" fill="hold" presetClass="entr" presetID="10">
                                  <p:stCondLst>
                                    <p:cond delay="1000"/>
                                  </p:stCondLst>
                                  <p:childTnLst>
                                    <p:set>
                                      <p:cBhvr>
                                        <p:cTn id="581" dur="1" fill="hold">
                                          <p:stCondLst>
                                            <p:cond delay="0"/>
                                          </p:stCondLst>
                                        </p:cTn>
                                        <p:tgtEl>
                                          <p:spTgt spid="340">
                                            <p:txEl>
                                              <p:pRg st="360" end="442"/>
                                            </p:txEl>
                                          </p:spTgt>
                                        </p:tgtEl>
                                        <p:attrNameLst>
                                          <p:attrName>style.visibility</p:attrName>
                                        </p:attrNameLst>
                                      </p:cBhvr>
                                      <p:to>
                                        <p:strVal val="visible"/>
                                      </p:to>
                                    </p:set>
                                    <p:animEffect filter="fade" transition="in">
                                      <p:cBhvr additive="repl">
                                        <p:cTn id="582" dur="500"/>
                                        <p:tgtEl>
                                          <p:spTgt spid="340">
                                            <p:txEl>
                                              <p:pRg st="360" end="44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Bad Translation!</a:t>
            </a:r>
            <a:endParaRPr b="0" lang="en-US" sz="1800" spc="-1" strike="noStrike">
              <a:solidFill>
                <a:srgbClr val="000000"/>
              </a:solidFill>
              <a:uFill>
                <a:solidFill>
                  <a:srgbClr val="ffffff"/>
                </a:solidFill>
              </a:uFill>
              <a:latin typeface="Arial"/>
            </a:endParaRPr>
          </a:p>
        </p:txBody>
      </p:sp>
      <p:sp>
        <p:nvSpPr>
          <p:cNvPr id="343"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10"/>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The Psalmist plainly declares that he was born sinful, </a:t>
            </a:r>
            <a:r>
              <a:rPr b="0" i="1" lang="en-US" sz="2400" spc="-1" strike="noStrike">
                <a:solidFill>
                  <a:srgbClr val="000000"/>
                </a:solidFill>
                <a:uFill>
                  <a:solidFill>
                    <a:srgbClr val="ffffff"/>
                  </a:solidFill>
                </a:uFill>
                <a:latin typeface="Arial"/>
              </a:rPr>
              <a:t>‘Surely I was </a:t>
            </a:r>
            <a:r>
              <a:rPr b="1" i="1" lang="en-US" sz="2400" spc="-1" strike="noStrike" u="sng">
                <a:solidFill>
                  <a:srgbClr val="000000"/>
                </a:solidFill>
                <a:uFill>
                  <a:solidFill>
                    <a:srgbClr val="ffffff"/>
                  </a:solidFill>
                </a:uFill>
                <a:latin typeface="Arial"/>
              </a:rPr>
              <a:t>sinful</a:t>
            </a:r>
            <a:r>
              <a:rPr b="1" i="1" lang="en-US" sz="2400" spc="-1" strike="noStrike">
                <a:solidFill>
                  <a:srgbClr val="000000"/>
                </a:solidFill>
                <a:uFill>
                  <a:solidFill>
                    <a:srgbClr val="ffffff"/>
                  </a:solidFill>
                </a:uFill>
                <a:latin typeface="Arial"/>
              </a:rPr>
              <a:t> at birth</a:t>
            </a:r>
            <a:r>
              <a:rPr b="0" i="1" lang="en-US" sz="2400" spc="-1" strike="noStrike">
                <a:solidFill>
                  <a:srgbClr val="000000"/>
                </a:solidFill>
                <a:uFill>
                  <a:solidFill>
                    <a:srgbClr val="ffffff"/>
                  </a:solidFill>
                </a:uFill>
                <a:latin typeface="Arial"/>
              </a:rPr>
              <a:t>, </a:t>
            </a:r>
            <a:r>
              <a:rPr b="1" i="1" lang="en-US" sz="2400" spc="-1" strike="noStrike" u="sng">
                <a:solidFill>
                  <a:srgbClr val="000000"/>
                </a:solidFill>
                <a:uFill>
                  <a:solidFill>
                    <a:srgbClr val="ffffff"/>
                  </a:solidFill>
                </a:uFill>
                <a:latin typeface="Arial"/>
              </a:rPr>
              <a:t>sinful</a:t>
            </a:r>
            <a:r>
              <a:rPr b="1" i="1" lang="en-US" sz="2400" spc="-1" strike="noStrike">
                <a:solidFill>
                  <a:srgbClr val="000000"/>
                </a:solidFill>
                <a:uFill>
                  <a:solidFill>
                    <a:srgbClr val="ffffff"/>
                  </a:solidFill>
                </a:uFill>
                <a:latin typeface="Arial"/>
              </a:rPr>
              <a:t> from the time </a:t>
            </a:r>
            <a:r>
              <a:rPr b="0" i="1" lang="en-US" sz="2400" spc="-1" strike="noStrike">
                <a:solidFill>
                  <a:srgbClr val="000000"/>
                </a:solidFill>
                <a:uFill>
                  <a:solidFill>
                    <a:srgbClr val="ffffff"/>
                  </a:solidFill>
                </a:uFill>
                <a:latin typeface="Arial"/>
              </a:rPr>
              <a:t>my mother </a:t>
            </a:r>
            <a:r>
              <a:rPr b="1" i="1" lang="en-US" sz="2400" spc="-1" strike="noStrike" u="sng">
                <a:solidFill>
                  <a:srgbClr val="000000"/>
                </a:solidFill>
                <a:uFill>
                  <a:solidFill>
                    <a:srgbClr val="ffffff"/>
                  </a:solidFill>
                </a:uFill>
                <a:latin typeface="Arial"/>
              </a:rPr>
              <a:t>conceived</a:t>
            </a:r>
            <a:r>
              <a:rPr b="1" i="1" lang="en-US" sz="2400" spc="-1" strike="noStrike">
                <a:solidFill>
                  <a:srgbClr val="000000"/>
                </a:solidFill>
                <a:uFill>
                  <a:solidFill>
                    <a:srgbClr val="ffffff"/>
                  </a:solidFill>
                </a:uFill>
                <a:latin typeface="Arial"/>
              </a:rPr>
              <a:t> me</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Psalm 51:5</a:t>
            </a:r>
            <a:r>
              <a:rPr b="0" lang="en-US" sz="2400" spc="-1" strike="noStrike">
                <a:solidFill>
                  <a:srgbClr val="000000"/>
                </a:solidFill>
                <a:uFill>
                  <a:solidFill>
                    <a:srgbClr val="ffffff"/>
                  </a:solidFill>
                </a:uFill>
                <a:latin typeface="Arial"/>
              </a:rPr>
              <a:t>, NIV).  How can you say we were born otherwise?”</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Behold, I was </a:t>
            </a:r>
            <a:r>
              <a:rPr b="1" i="1" lang="en-US" sz="2400" spc="-1" strike="noStrike" u="sng">
                <a:solidFill>
                  <a:srgbClr val="000000"/>
                </a:solidFill>
                <a:uFill>
                  <a:solidFill>
                    <a:srgbClr val="ffffff"/>
                  </a:solidFill>
                </a:uFill>
                <a:latin typeface="Arial"/>
              </a:rPr>
              <a:t>brought forth</a:t>
            </a:r>
            <a:r>
              <a:rPr b="1" i="1" lang="en-US" sz="2400" spc="-1" strike="noStrike">
                <a:solidFill>
                  <a:srgbClr val="000000"/>
                </a:solidFill>
                <a:uFill>
                  <a:solidFill>
                    <a:srgbClr val="ffffff"/>
                  </a:solidFill>
                </a:uFill>
                <a:latin typeface="Arial"/>
              </a:rPr>
              <a:t> in iniquity</a:t>
            </a:r>
            <a:r>
              <a:rPr b="0" i="1" lang="en-US" sz="2400" spc="-1" strike="noStrike">
                <a:solidFill>
                  <a:srgbClr val="000000"/>
                </a:solidFill>
                <a:uFill>
                  <a:solidFill>
                    <a:srgbClr val="ffffff"/>
                  </a:solidFill>
                </a:uFill>
                <a:latin typeface="Arial"/>
              </a:rPr>
              <a:t>, and </a:t>
            </a:r>
            <a:r>
              <a:rPr b="1" i="1" lang="en-US" sz="2400" spc="-1" strike="noStrike">
                <a:solidFill>
                  <a:srgbClr val="000000"/>
                </a:solidFill>
                <a:uFill>
                  <a:solidFill>
                    <a:srgbClr val="ffffff"/>
                  </a:solidFill>
                </a:uFill>
                <a:latin typeface="Arial"/>
              </a:rPr>
              <a:t>in sin did my mother conceive</a:t>
            </a:r>
            <a:r>
              <a:rPr b="0" i="1" lang="en-US" sz="2400" spc="-1" strike="noStrike">
                <a:solidFill>
                  <a:srgbClr val="000000"/>
                </a:solidFill>
                <a:uFill>
                  <a:solidFill>
                    <a:srgbClr val="ffffff"/>
                  </a:solidFill>
                </a:uFill>
                <a:latin typeface="Arial"/>
              </a:rPr>
              <a:t> me.”</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ESV</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Behold, I was </a:t>
            </a:r>
            <a:r>
              <a:rPr b="1" i="1" lang="en-US" sz="2400" spc="-1" strike="noStrike" u="sng">
                <a:solidFill>
                  <a:srgbClr val="000000"/>
                </a:solidFill>
                <a:uFill>
                  <a:solidFill>
                    <a:srgbClr val="ffffff"/>
                  </a:solidFill>
                </a:uFill>
                <a:latin typeface="Arial"/>
              </a:rPr>
              <a:t>brought forth</a:t>
            </a:r>
            <a:r>
              <a:rPr b="1" i="1" lang="en-US" sz="2400" spc="-1" strike="noStrike">
                <a:solidFill>
                  <a:srgbClr val="000000"/>
                </a:solidFill>
                <a:uFill>
                  <a:solidFill>
                    <a:srgbClr val="ffffff"/>
                  </a:solidFill>
                </a:uFill>
                <a:latin typeface="Arial"/>
              </a:rPr>
              <a:t> in iniquity</a:t>
            </a:r>
            <a:r>
              <a:rPr b="0" i="1" lang="en-US" sz="2400" spc="-1" strike="noStrike">
                <a:solidFill>
                  <a:srgbClr val="000000"/>
                </a:solidFill>
                <a:uFill>
                  <a:solidFill>
                    <a:srgbClr val="ffffff"/>
                  </a:solidFill>
                </a:uFill>
                <a:latin typeface="Arial"/>
              </a:rPr>
              <a:t>, and </a:t>
            </a:r>
            <a:r>
              <a:rPr b="1" i="1" lang="en-US" sz="2400" spc="-1" strike="noStrike">
                <a:solidFill>
                  <a:srgbClr val="000000"/>
                </a:solidFill>
                <a:uFill>
                  <a:solidFill>
                    <a:srgbClr val="ffffff"/>
                  </a:solidFill>
                </a:uFill>
                <a:latin typeface="Arial"/>
              </a:rPr>
              <a:t>in sin did my mother conceive</a:t>
            </a:r>
            <a:r>
              <a:rPr b="0" i="1" lang="en-US" sz="2400" spc="-1" strike="noStrike">
                <a:solidFill>
                  <a:srgbClr val="000000"/>
                </a:solidFill>
                <a:uFill>
                  <a:solidFill>
                    <a:srgbClr val="ffffff"/>
                  </a:solidFill>
                </a:uFill>
                <a:latin typeface="Arial"/>
              </a:rPr>
              <a:t> me.” </a:t>
            </a:r>
            <a:r>
              <a:rPr b="1" lang="en-US" sz="2400" spc="-1" strike="noStrike">
                <a:solidFill>
                  <a:srgbClr val="d1282e"/>
                </a:solidFill>
                <a:uFill>
                  <a:solidFill>
                    <a:srgbClr val="ffffff"/>
                  </a:solidFill>
                </a:uFill>
                <a:latin typeface="Arial"/>
              </a:rPr>
              <a:t>RSV</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Lo, </a:t>
            </a:r>
            <a:r>
              <a:rPr b="1" i="1" lang="en-US" sz="2400" spc="-1" strike="noStrike">
                <a:solidFill>
                  <a:srgbClr val="000000"/>
                </a:solidFill>
                <a:uFill>
                  <a:solidFill>
                    <a:srgbClr val="ffffff"/>
                  </a:solidFill>
                </a:uFill>
                <a:latin typeface="Arial"/>
              </a:rPr>
              <a:t>in iniquity I have been brought forth</a:t>
            </a:r>
            <a:r>
              <a:rPr b="0" i="1" lang="en-US" sz="2400" spc="-1" strike="noStrike">
                <a:solidFill>
                  <a:srgbClr val="000000"/>
                </a:solidFill>
                <a:uFill>
                  <a:solidFill>
                    <a:srgbClr val="ffffff"/>
                  </a:solidFill>
                </a:uFill>
                <a:latin typeface="Arial"/>
              </a:rPr>
              <a:t>, And </a:t>
            </a:r>
            <a:r>
              <a:rPr b="1" i="1" lang="en-US" sz="2400" spc="-1" strike="noStrike">
                <a:solidFill>
                  <a:srgbClr val="000000"/>
                </a:solidFill>
                <a:uFill>
                  <a:solidFill>
                    <a:srgbClr val="ffffff"/>
                  </a:solidFill>
                </a:uFill>
                <a:latin typeface="Arial"/>
              </a:rPr>
              <a:t>in sin doth my mother conceive</a:t>
            </a:r>
            <a:r>
              <a:rPr b="0" i="1" lang="en-US" sz="2400" spc="-1" strike="noStrike">
                <a:solidFill>
                  <a:srgbClr val="000000"/>
                </a:solidFill>
                <a:uFill>
                  <a:solidFill>
                    <a:srgbClr val="ffffff"/>
                  </a:solidFill>
                </a:uFill>
                <a:latin typeface="Arial"/>
              </a:rPr>
              <a:t> me.” </a:t>
            </a:r>
            <a:r>
              <a:rPr b="1" lang="en-US" sz="2400" spc="-1" strike="noStrike">
                <a:solidFill>
                  <a:srgbClr val="d1282e"/>
                </a:solidFill>
                <a:uFill>
                  <a:solidFill>
                    <a:srgbClr val="ffffff"/>
                  </a:solidFill>
                </a:uFill>
                <a:latin typeface="Arial"/>
              </a:rPr>
              <a:t>YLT</a:t>
            </a:r>
            <a:endParaRPr b="1" lang="en-US" sz="2000" spc="-1" strike="noStrike">
              <a:solidFill>
                <a:srgbClr val="000000"/>
              </a:solidFill>
              <a:uFill>
                <a:solidFill>
                  <a:srgbClr val="ffffff"/>
                </a:solidFill>
              </a:uFill>
              <a:latin typeface="Arial"/>
            </a:endParaRPr>
          </a:p>
        </p:txBody>
      </p:sp>
      <p:sp>
        <p:nvSpPr>
          <p:cNvPr id="344" name="TextShape 3"/>
          <p:cNvSpPr txBox="1"/>
          <p:nvPr/>
        </p:nvSpPr>
        <p:spPr>
          <a:xfrm rot="16200000">
            <a:off x="8391600" y="4368600"/>
            <a:ext cx="986400" cy="364680"/>
          </a:xfrm>
          <a:prstGeom prst="rect">
            <a:avLst/>
          </a:prstGeom>
          <a:noFill/>
          <a:ln>
            <a:noFill/>
          </a:ln>
        </p:spPr>
        <p:txBody>
          <a:bodyPr anchor="ctr"/>
          <a:p>
            <a:pPr>
              <a:lnSpc>
                <a:spcPct val="100000"/>
              </a:lnSpc>
            </a:pPr>
            <a:fld id="{613444F6-11AF-4969-96F9-0F0EA094852F}"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583" dur="indefinite" restart="never" nodeType="tmRoot">
          <p:childTnLst>
            <p:seq>
              <p:cTn id="584" dur="indefinite" nodeType="mainSeq">
                <p:childTnLst>
                  <p:par>
                    <p:cTn id="585" fill="hold">
                      <p:stCondLst>
                        <p:cond delay="0"/>
                      </p:stCondLst>
                      <p:childTnLst>
                        <p:par>
                          <p:cTn id="586" fill="hold">
                            <p:stCondLst>
                              <p:cond delay="0"/>
                            </p:stCondLst>
                            <p:childTnLst>
                              <p:par>
                                <p:cTn id="587" nodeType="afterEffect" fill="hold" presetClass="entr" presetID="10">
                                  <p:stCondLst>
                                    <p:cond delay="1000"/>
                                  </p:stCondLst>
                                  <p:childTnLst>
                                    <p:set>
                                      <p:cBhvr>
                                        <p:cTn id="588" dur="1" fill="hold">
                                          <p:stCondLst>
                                            <p:cond delay="0"/>
                                          </p:stCondLst>
                                        </p:cTn>
                                        <p:tgtEl>
                                          <p:spTgt spid="343">
                                            <p:txEl>
                                              <p:pRg st="193" end="278"/>
                                            </p:txEl>
                                          </p:spTgt>
                                        </p:tgtEl>
                                        <p:attrNameLst>
                                          <p:attrName>style.visibility</p:attrName>
                                        </p:attrNameLst>
                                      </p:cBhvr>
                                      <p:to>
                                        <p:strVal val="visible"/>
                                      </p:to>
                                    </p:set>
                                    <p:animEffect filter="fade" transition="in">
                                      <p:cBhvr additive="repl">
                                        <p:cTn id="589" dur="500"/>
                                        <p:tgtEl>
                                          <p:spTgt spid="343">
                                            <p:txEl>
                                              <p:pRg st="193" end="278"/>
                                            </p:txEl>
                                          </p:spTgt>
                                        </p:tgtEl>
                                      </p:cBhvr>
                                    </p:animEffect>
                                  </p:childTnLst>
                                </p:cTn>
                              </p:par>
                            </p:childTnLst>
                          </p:cTn>
                        </p:par>
                        <p:par>
                          <p:cTn id="590" fill="hold">
                            <p:stCondLst>
                              <p:cond delay="1500"/>
                            </p:stCondLst>
                            <p:childTnLst>
                              <p:par>
                                <p:cTn id="591" nodeType="afterEffect" fill="hold" presetClass="entr" presetID="10">
                                  <p:stCondLst>
                                    <p:cond delay="1000"/>
                                  </p:stCondLst>
                                  <p:childTnLst>
                                    <p:set>
                                      <p:cBhvr>
                                        <p:cTn id="592" dur="1" fill="hold">
                                          <p:stCondLst>
                                            <p:cond delay="0"/>
                                          </p:stCondLst>
                                        </p:cTn>
                                        <p:tgtEl>
                                          <p:spTgt spid="343">
                                            <p:txEl>
                                              <p:pRg st="278" end="363"/>
                                            </p:txEl>
                                          </p:spTgt>
                                        </p:tgtEl>
                                        <p:attrNameLst>
                                          <p:attrName>style.visibility</p:attrName>
                                        </p:attrNameLst>
                                      </p:cBhvr>
                                      <p:to>
                                        <p:strVal val="visible"/>
                                      </p:to>
                                    </p:set>
                                    <p:animEffect filter="fade" transition="in">
                                      <p:cBhvr additive="repl">
                                        <p:cTn id="593" dur="500"/>
                                        <p:tgtEl>
                                          <p:spTgt spid="343">
                                            <p:txEl>
                                              <p:pRg st="278" end="363"/>
                                            </p:txEl>
                                          </p:spTgt>
                                        </p:tgtEl>
                                      </p:cBhvr>
                                    </p:animEffect>
                                  </p:childTnLst>
                                </p:cTn>
                              </p:par>
                            </p:childTnLst>
                          </p:cTn>
                        </p:par>
                        <p:par>
                          <p:cTn id="594" fill="hold">
                            <p:stCondLst>
                              <p:cond delay="3000"/>
                            </p:stCondLst>
                            <p:childTnLst>
                              <p:par>
                                <p:cTn id="595" nodeType="afterEffect" fill="hold" presetClass="entr" presetID="10">
                                  <p:stCondLst>
                                    <p:cond delay="1000"/>
                                  </p:stCondLst>
                                  <p:childTnLst>
                                    <p:set>
                                      <p:cBhvr>
                                        <p:cTn id="596" dur="1" fill="hold">
                                          <p:stCondLst>
                                            <p:cond delay="0"/>
                                          </p:stCondLst>
                                        </p:cTn>
                                        <p:tgtEl>
                                          <p:spTgt spid="343">
                                            <p:txEl>
                                              <p:pRg st="363" end="451"/>
                                            </p:txEl>
                                          </p:spTgt>
                                        </p:tgtEl>
                                        <p:attrNameLst>
                                          <p:attrName>style.visibility</p:attrName>
                                        </p:attrNameLst>
                                      </p:cBhvr>
                                      <p:to>
                                        <p:strVal val="visible"/>
                                      </p:to>
                                    </p:set>
                                    <p:animEffect filter="fade" transition="in">
                                      <p:cBhvr additive="repl">
                                        <p:cTn id="597" dur="500"/>
                                        <p:tgtEl>
                                          <p:spTgt spid="343">
                                            <p:txEl>
                                              <p:pRg st="363" end="45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Sinful </a:t>
            </a:r>
            <a:r>
              <a:rPr b="0" i="1" lang="en-US" sz="3600" spc="-58" strike="noStrike" u="sng" cap="all">
                <a:solidFill>
                  <a:srgbClr val="d1282e"/>
                </a:solidFill>
                <a:uFill>
                  <a:solidFill>
                    <a:srgbClr val="ffffff"/>
                  </a:solidFill>
                </a:uFill>
                <a:latin typeface="Arial Black"/>
              </a:rPr>
              <a:t>Nature</a:t>
            </a:r>
            <a:r>
              <a:rPr b="0" lang="en-US" sz="3600" spc="-58" strike="noStrike" cap="all">
                <a:solidFill>
                  <a:srgbClr val="d1282e"/>
                </a:solidFill>
                <a:uFill>
                  <a:solidFill>
                    <a:srgbClr val="ffffff"/>
                  </a:solidFill>
                </a:uFill>
                <a:latin typeface="Arial Black"/>
              </a:rPr>
              <a:t> Only?</a:t>
            </a:r>
            <a:endParaRPr b="0" lang="en-US" sz="1800" spc="-1" strike="noStrike">
              <a:solidFill>
                <a:srgbClr val="000000"/>
              </a:solidFill>
              <a:uFill>
                <a:solidFill>
                  <a:srgbClr val="ffffff"/>
                </a:solidFill>
              </a:uFill>
              <a:latin typeface="Arial"/>
            </a:endParaRPr>
          </a:p>
        </p:txBody>
      </p:sp>
      <p:sp>
        <p:nvSpPr>
          <p:cNvPr id="346"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11"/>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No, you misunderstand.  I do not believe that I am born a </a:t>
            </a:r>
            <a:r>
              <a:rPr b="1" i="1" lang="en-US" sz="2400" spc="-1" strike="noStrike">
                <a:solidFill>
                  <a:srgbClr val="000000"/>
                </a:solidFill>
                <a:uFill>
                  <a:solidFill>
                    <a:srgbClr val="ffffff"/>
                  </a:solidFill>
                </a:uFill>
                <a:latin typeface="Arial"/>
              </a:rPr>
              <a:t>sinner</a:t>
            </a:r>
            <a:r>
              <a:rPr b="0" lang="en-US" sz="2400" spc="-1" strike="noStrike">
                <a:solidFill>
                  <a:srgbClr val="000000"/>
                </a:solidFill>
                <a:uFill>
                  <a:solidFill>
                    <a:srgbClr val="ffffff"/>
                  </a:solidFill>
                </a:uFill>
                <a:latin typeface="Arial"/>
              </a:rPr>
              <a:t> – only </a:t>
            </a:r>
            <a:r>
              <a:rPr b="1" i="1" lang="en-US" sz="2400" spc="-1" strike="noStrike">
                <a:solidFill>
                  <a:srgbClr val="000000"/>
                </a:solidFill>
                <a:uFill>
                  <a:solidFill>
                    <a:srgbClr val="ffffff"/>
                  </a:solidFill>
                </a:uFill>
                <a:latin typeface="Arial"/>
              </a:rPr>
              <a:t>sinful</a:t>
            </a:r>
            <a:r>
              <a:rPr b="0" lang="en-US" sz="2400" spc="-1" strike="noStrike">
                <a:solidFill>
                  <a:srgbClr val="000000"/>
                </a:solidFill>
                <a:uFill>
                  <a:solidFill>
                    <a:srgbClr val="ffffff"/>
                  </a:solidFill>
                </a:uFill>
                <a:latin typeface="Arial"/>
              </a:rPr>
              <a:t>.  I was not born </a:t>
            </a:r>
            <a:r>
              <a:rPr b="1" i="1" lang="en-US" sz="2400" spc="-1" strike="noStrike">
                <a:solidFill>
                  <a:srgbClr val="000000"/>
                </a:solidFill>
                <a:uFill>
                  <a:solidFill>
                    <a:srgbClr val="ffffff"/>
                  </a:solidFill>
                </a:uFill>
                <a:latin typeface="Arial"/>
              </a:rPr>
              <a:t>guilty</a:t>
            </a:r>
            <a:r>
              <a:rPr b="0" lang="en-US" sz="2400" spc="-1" strike="noStrike">
                <a:solidFill>
                  <a:srgbClr val="000000"/>
                </a:solidFill>
                <a:uFill>
                  <a:solidFill>
                    <a:srgbClr val="ffffff"/>
                  </a:solidFill>
                </a:uFill>
                <a:latin typeface="Arial"/>
              </a:rPr>
              <a:t> of sin – only </a:t>
            </a:r>
            <a:r>
              <a:rPr b="1" i="1" lang="en-US" sz="2400" spc="-1" strike="noStrike">
                <a:solidFill>
                  <a:srgbClr val="000000"/>
                </a:solidFill>
                <a:uFill>
                  <a:solidFill>
                    <a:srgbClr val="ffffff"/>
                  </a:solidFill>
                </a:uFill>
                <a:latin typeface="Arial"/>
              </a:rPr>
              <a:t>predisposed, conditioned </a:t>
            </a:r>
            <a:r>
              <a:rPr b="0" lang="en-US" sz="2400" spc="-1" strike="noStrike">
                <a:solidFill>
                  <a:srgbClr val="000000"/>
                </a:solidFill>
                <a:uFill>
                  <a:solidFill>
                    <a:srgbClr val="ffffff"/>
                  </a:solidFill>
                </a:uFill>
                <a:latin typeface="Arial"/>
              </a:rPr>
              <a:t>to sin.”</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Where is the Bible proof?  Please justify claim.”</a:t>
            </a:r>
            <a:r>
              <a:rPr b="0"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 </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Temporary dodge.  Language is prettier – more subtle.</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Acknowledges initial innocence.</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Spares babies from hell – but not adults.</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Takes away </a:t>
            </a:r>
            <a:r>
              <a:rPr b="1" i="1" lang="en-US" sz="2400" spc="-1" strike="noStrike">
                <a:solidFill>
                  <a:srgbClr val="000000"/>
                </a:solidFill>
                <a:uFill>
                  <a:solidFill>
                    <a:srgbClr val="ffffff"/>
                  </a:solidFill>
                </a:uFill>
                <a:latin typeface="Arial"/>
              </a:rPr>
              <a:t>adult’s</a:t>
            </a:r>
            <a:r>
              <a:rPr b="0" lang="en-US" sz="2400" spc="-1" strike="noStrike">
                <a:solidFill>
                  <a:srgbClr val="000000"/>
                </a:solidFill>
                <a:uFill>
                  <a:solidFill>
                    <a:srgbClr val="ffffff"/>
                  </a:solidFill>
                </a:uFill>
                <a:latin typeface="Arial"/>
              </a:rPr>
              <a:t> will by God’s design and decree.</a:t>
            </a:r>
            <a:endParaRPr b="1" lang="en-US" sz="2000" spc="-1" strike="noStrike">
              <a:solidFill>
                <a:srgbClr val="000000"/>
              </a:solidFill>
              <a:uFill>
                <a:solidFill>
                  <a:srgbClr val="ffffff"/>
                </a:solidFill>
              </a:uFill>
              <a:latin typeface="Arial"/>
            </a:endParaRPr>
          </a:p>
        </p:txBody>
      </p:sp>
      <p:sp>
        <p:nvSpPr>
          <p:cNvPr id="347" name="TextShape 3"/>
          <p:cNvSpPr txBox="1"/>
          <p:nvPr/>
        </p:nvSpPr>
        <p:spPr>
          <a:xfrm rot="16200000">
            <a:off x="8391600" y="4368600"/>
            <a:ext cx="986400" cy="364680"/>
          </a:xfrm>
          <a:prstGeom prst="rect">
            <a:avLst/>
          </a:prstGeom>
          <a:noFill/>
          <a:ln>
            <a:noFill/>
          </a:ln>
        </p:spPr>
        <p:txBody>
          <a:bodyPr anchor="ctr"/>
          <a:p>
            <a:pPr>
              <a:lnSpc>
                <a:spcPct val="100000"/>
              </a:lnSpc>
            </a:pPr>
            <a:fld id="{7706BE68-4329-483E-8C81-1F4D638A89B6}"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598" dur="indefinite" restart="never" nodeType="tmRoot">
          <p:childTnLst>
            <p:seq>
              <p:cTn id="599" dur="indefinite" nodeType="mainSeq">
                <p:childTnLst>
                  <p:par>
                    <p:cTn id="600" fill="hold">
                      <p:stCondLst>
                        <p:cond delay="indefinite"/>
                      </p:stCondLst>
                      <p:childTnLst>
                        <p:par>
                          <p:cTn id="601" fill="hold">
                            <p:stCondLst>
                              <p:cond delay="0"/>
                            </p:stCondLst>
                            <p:childTnLst>
                              <p:par>
                                <p:cTn id="602" nodeType="clickEffect" fill="hold" presetClass="entr" presetID="1">
                                  <p:stCondLst>
                                    <p:cond delay="0"/>
                                  </p:stCondLst>
                                  <p:childTnLst>
                                    <p:set>
                                      <p:cBhvr>
                                        <p:cTn id="603" dur="1" fill="hold">
                                          <p:stCondLst>
                                            <p:cond delay="0"/>
                                          </p:stCondLst>
                                        </p:cTn>
                                        <p:tgtEl>
                                          <p:spTgt spid="346">
                                            <p:txEl>
                                              <p:pRg st="153" end="205"/>
                                            </p:txEl>
                                          </p:spTgt>
                                        </p:tgtEl>
                                        <p:attrNameLst>
                                          <p:attrName>style.visibility</p:attrName>
                                        </p:attrNameLst>
                                      </p:cBhvr>
                                      <p:to>
                                        <p:strVal val="visible"/>
                                      </p:to>
                                    </p:set>
                                  </p:childTnLst>
                                </p:cTn>
                              </p:par>
                            </p:childTnLst>
                          </p:cTn>
                        </p:par>
                      </p:childTnLst>
                    </p:cTn>
                  </p:par>
                  <p:par>
                    <p:cTn id="604" fill="hold">
                      <p:stCondLst>
                        <p:cond delay="indefinite"/>
                      </p:stCondLst>
                      <p:childTnLst>
                        <p:par>
                          <p:cTn id="605" fill="hold">
                            <p:stCondLst>
                              <p:cond delay="0"/>
                            </p:stCondLst>
                            <p:childTnLst>
                              <p:par>
                                <p:cTn id="606" nodeType="clickEffect" fill="hold" presetClass="entr" presetID="1">
                                  <p:stCondLst>
                                    <p:cond delay="0"/>
                                  </p:stCondLst>
                                  <p:childTnLst>
                                    <p:set>
                                      <p:cBhvr>
                                        <p:cTn id="607" dur="1" fill="hold">
                                          <p:stCondLst>
                                            <p:cond delay="0"/>
                                          </p:stCondLst>
                                        </p:cTn>
                                        <p:tgtEl>
                                          <p:spTgt spid="346">
                                            <p:txEl>
                                              <p:pRg st="205" end="259"/>
                                            </p:txEl>
                                          </p:spTgt>
                                        </p:tgtEl>
                                        <p:attrNameLst>
                                          <p:attrName>style.visibility</p:attrName>
                                        </p:attrNameLst>
                                      </p:cBhvr>
                                      <p:to>
                                        <p:strVal val="visible"/>
                                      </p:to>
                                    </p:set>
                                  </p:childTnLst>
                                </p:cTn>
                              </p:par>
                            </p:childTnLst>
                          </p:cTn>
                        </p:par>
                        <p:par>
                          <p:cTn id="608" fill="hold">
                            <p:stCondLst>
                              <p:cond delay="0"/>
                            </p:stCondLst>
                            <p:childTnLst>
                              <p:par>
                                <p:cTn id="609" nodeType="afterEffect" fill="hold" presetClass="entr" presetID="10">
                                  <p:stCondLst>
                                    <p:cond delay="1000"/>
                                  </p:stCondLst>
                                  <p:childTnLst>
                                    <p:set>
                                      <p:cBhvr>
                                        <p:cTn id="610" dur="1" fill="hold">
                                          <p:stCondLst>
                                            <p:cond delay="0"/>
                                          </p:stCondLst>
                                        </p:cTn>
                                        <p:tgtEl>
                                          <p:spTgt spid="346">
                                            <p:txEl>
                                              <p:pRg st="259" end="291"/>
                                            </p:txEl>
                                          </p:spTgt>
                                        </p:tgtEl>
                                        <p:attrNameLst>
                                          <p:attrName>style.visibility</p:attrName>
                                        </p:attrNameLst>
                                      </p:cBhvr>
                                      <p:to>
                                        <p:strVal val="visible"/>
                                      </p:to>
                                    </p:set>
                                    <p:animEffect filter="fade" transition="in">
                                      <p:cBhvr additive="repl">
                                        <p:cTn id="611" dur="500"/>
                                        <p:tgtEl>
                                          <p:spTgt spid="346">
                                            <p:txEl>
                                              <p:pRg st="259" end="291"/>
                                            </p:txEl>
                                          </p:spTgt>
                                        </p:tgtEl>
                                      </p:cBhvr>
                                    </p:animEffect>
                                  </p:childTnLst>
                                </p:cTn>
                              </p:par>
                            </p:childTnLst>
                          </p:cTn>
                        </p:par>
                        <p:par>
                          <p:cTn id="612" fill="hold">
                            <p:stCondLst>
                              <p:cond delay="1500"/>
                            </p:stCondLst>
                            <p:childTnLst>
                              <p:par>
                                <p:cTn id="613" nodeType="afterEffect" fill="hold" presetClass="entr" presetID="10">
                                  <p:stCondLst>
                                    <p:cond delay="1000"/>
                                  </p:stCondLst>
                                  <p:childTnLst>
                                    <p:set>
                                      <p:cBhvr>
                                        <p:cTn id="614" dur="1" fill="hold">
                                          <p:stCondLst>
                                            <p:cond delay="0"/>
                                          </p:stCondLst>
                                        </p:cTn>
                                        <p:tgtEl>
                                          <p:spTgt spid="346">
                                            <p:txEl>
                                              <p:pRg st="291" end="333"/>
                                            </p:txEl>
                                          </p:spTgt>
                                        </p:tgtEl>
                                        <p:attrNameLst>
                                          <p:attrName>style.visibility</p:attrName>
                                        </p:attrNameLst>
                                      </p:cBhvr>
                                      <p:to>
                                        <p:strVal val="visible"/>
                                      </p:to>
                                    </p:set>
                                    <p:animEffect filter="fade" transition="in">
                                      <p:cBhvr additive="repl">
                                        <p:cTn id="615" dur="500"/>
                                        <p:tgtEl>
                                          <p:spTgt spid="346">
                                            <p:txEl>
                                              <p:pRg st="291" end="333"/>
                                            </p:txEl>
                                          </p:spTgt>
                                        </p:tgtEl>
                                      </p:cBhvr>
                                    </p:animEffect>
                                  </p:childTnLst>
                                </p:cTn>
                              </p:par>
                            </p:childTnLst>
                          </p:cTn>
                        </p:par>
                      </p:childTnLst>
                    </p:cTn>
                  </p:par>
                  <p:par>
                    <p:cTn id="616" fill="hold">
                      <p:stCondLst>
                        <p:cond delay="indefinite"/>
                      </p:stCondLst>
                      <p:childTnLst>
                        <p:par>
                          <p:cTn id="617" fill="hold">
                            <p:stCondLst>
                              <p:cond delay="0"/>
                            </p:stCondLst>
                            <p:childTnLst>
                              <p:par>
                                <p:cTn id="618" nodeType="clickEffect" fill="hold" presetClass="entr" presetID="1">
                                  <p:stCondLst>
                                    <p:cond delay="0"/>
                                  </p:stCondLst>
                                  <p:childTnLst>
                                    <p:set>
                                      <p:cBhvr>
                                        <p:cTn id="619" dur="1" fill="hold">
                                          <p:stCondLst>
                                            <p:cond delay="0"/>
                                          </p:stCondLst>
                                        </p:cTn>
                                        <p:tgtEl>
                                          <p:spTgt spid="346">
                                            <p:txEl>
                                              <p:pRg st="333" end="38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TextShape 1"/>
          <p:cNvSpPr txBox="1"/>
          <p:nvPr/>
        </p:nvSpPr>
        <p:spPr>
          <a:xfrm>
            <a:off x="457200" y="1085760"/>
            <a:ext cx="7772040" cy="3240360"/>
          </a:xfrm>
          <a:prstGeom prst="rect">
            <a:avLst/>
          </a:prstGeom>
          <a:noFill/>
          <a:ln>
            <a:noFill/>
          </a:ln>
        </p:spPr>
        <p:txBody>
          <a:bodyPr anchor="ctr"/>
          <a:p>
            <a:pPr>
              <a:lnSpc>
                <a:spcPct val="100000"/>
              </a:lnSpc>
            </a:pPr>
            <a:r>
              <a:rPr b="0" i="1" lang="en-US" sz="8000" spc="-77" strike="noStrike" cap="all">
                <a:solidFill>
                  <a:srgbClr val="d1282e"/>
                </a:solidFill>
                <a:uFill>
                  <a:solidFill>
                    <a:srgbClr val="ffffff"/>
                  </a:solidFill>
                </a:uFill>
                <a:latin typeface="Arial Black"/>
              </a:rPr>
              <a:t>U</a:t>
            </a:r>
            <a:r>
              <a:rPr b="0" i="1" lang="en-US" sz="6000" spc="-77" strike="noStrike" cap="all">
                <a:solidFill>
                  <a:srgbClr val="000000"/>
                </a:solidFill>
                <a:uFill>
                  <a:solidFill>
                    <a:srgbClr val="ffffff"/>
                  </a:solidFill>
                </a:uFill>
                <a:latin typeface="Arial Black"/>
              </a:rPr>
              <a:t>nconditional Election</a:t>
            </a:r>
            <a:endParaRPr b="0" lang="en-US" sz="1800" spc="-1" strike="noStrike">
              <a:solidFill>
                <a:srgbClr val="000000"/>
              </a:solidFill>
              <a:uFill>
                <a:solidFill>
                  <a:srgbClr val="ffffff"/>
                </a:solidFill>
              </a:uFill>
              <a:latin typeface="Arial"/>
            </a:endParaRPr>
          </a:p>
        </p:txBody>
      </p:sp>
      <p:sp>
        <p:nvSpPr>
          <p:cNvPr id="349" name="TextShape 2"/>
          <p:cNvSpPr txBox="1"/>
          <p:nvPr/>
        </p:nvSpPr>
        <p:spPr>
          <a:xfrm>
            <a:off x="457200" y="171360"/>
            <a:ext cx="7772040" cy="799920"/>
          </a:xfrm>
          <a:prstGeom prst="rect">
            <a:avLst/>
          </a:prstGeom>
          <a:noFill/>
          <a:ln>
            <a:noFill/>
          </a:ln>
        </p:spPr>
        <p:txBody>
          <a:bodyPr anchor="b"/>
          <a:p>
            <a:pPr>
              <a:lnSpc>
                <a:spcPct val="100000"/>
              </a:lnSpc>
            </a:pPr>
            <a:r>
              <a:rPr b="0" lang="en-US" sz="3600" spc="117" strike="noStrike" cap="all">
                <a:solidFill>
                  <a:srgbClr val="d1282e"/>
                </a:solidFill>
                <a:uFill>
                  <a:solidFill>
                    <a:srgbClr val="ffffff"/>
                  </a:solidFill>
                </a:uFill>
                <a:latin typeface="Arial Black"/>
              </a:rPr>
              <a:t>Calvinism</a:t>
            </a:r>
            <a:endParaRPr b="1" lang="en-US" sz="2000" spc="-1" strike="noStrike">
              <a:solidFill>
                <a:srgbClr val="000000"/>
              </a:solidFill>
              <a:uFill>
                <a:solidFill>
                  <a:srgbClr val="ffffff"/>
                </a:solidFill>
              </a:uFill>
              <a:latin typeface="Arial"/>
            </a:endParaRPr>
          </a:p>
        </p:txBody>
      </p:sp>
      <p:sp>
        <p:nvSpPr>
          <p:cNvPr id="350" name="TextShape 3"/>
          <p:cNvSpPr txBox="1"/>
          <p:nvPr/>
        </p:nvSpPr>
        <p:spPr>
          <a:xfrm rot="16200000">
            <a:off x="8391600" y="4368600"/>
            <a:ext cx="986400" cy="364680"/>
          </a:xfrm>
          <a:prstGeom prst="rect">
            <a:avLst/>
          </a:prstGeom>
          <a:noFill/>
          <a:ln>
            <a:noFill/>
          </a:ln>
        </p:spPr>
        <p:txBody>
          <a:bodyPr anchor="ctr"/>
          <a:p>
            <a:pPr>
              <a:lnSpc>
                <a:spcPct val="100000"/>
              </a:lnSpc>
            </a:pPr>
            <a:fld id="{347AEDF0-A0C9-41F4-99D0-E321772E10A1}"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620" dur="indefinite" restart="never" nodeType="tmRoot">
          <p:childTnLst>
            <p:seq>
              <p:cTn id="621" nodeType="mainSeq"/>
              <p:prevCondLst>
                <p:cond delay="0" evt="onPrev">
                  <p:tgtEl>
                    <p:sldTgt/>
                  </p:tgtEl>
                </p:cond>
              </p:prevCondLst>
              <p:nextCondLst>
                <p:cond delay="0" evt="onNext">
                  <p:tgtEl>
                    <p:sldTgt/>
                  </p:tgtEl>
                </p:cond>
              </p:nextCondLst>
            </p:seq>
          </p:childTnLst>
        </p:cTn>
      </p:par>
    </p:tnLst>
  </p:timing>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u="sng" cap="all">
                <a:solidFill>
                  <a:srgbClr val="d1282e"/>
                </a:solidFill>
                <a:uFill>
                  <a:solidFill>
                    <a:srgbClr val="ffffff"/>
                  </a:solidFill>
                </a:uFill>
                <a:latin typeface="Arial Black"/>
              </a:rPr>
              <a:t>U</a:t>
            </a:r>
            <a:r>
              <a:rPr b="0" lang="en-US" sz="3600" spc="-58" strike="noStrike" cap="all">
                <a:solidFill>
                  <a:srgbClr val="d1282e"/>
                </a:solidFill>
                <a:uFill>
                  <a:solidFill>
                    <a:srgbClr val="ffffff"/>
                  </a:solidFill>
                </a:uFill>
                <a:latin typeface="Arial Black"/>
              </a:rPr>
              <a:t>nconditional Election</a:t>
            </a:r>
            <a:endParaRPr b="0" lang="en-US" sz="1800" spc="-1" strike="noStrike">
              <a:solidFill>
                <a:srgbClr val="000000"/>
              </a:solidFill>
              <a:uFill>
                <a:solidFill>
                  <a:srgbClr val="ffffff"/>
                </a:solidFill>
              </a:uFill>
              <a:latin typeface="Arial"/>
            </a:endParaRPr>
          </a:p>
        </p:txBody>
      </p:sp>
      <p:sp>
        <p:nvSpPr>
          <p:cNvPr id="352" name="TextShape 2"/>
          <p:cNvSpPr txBox="1"/>
          <p:nvPr/>
        </p:nvSpPr>
        <p:spPr>
          <a:xfrm>
            <a:off x="457200" y="617400"/>
            <a:ext cx="8229240" cy="4320360"/>
          </a:xfrm>
          <a:prstGeom prst="rect">
            <a:avLst/>
          </a:prstGeom>
          <a:noFill/>
          <a:ln>
            <a:noFill/>
          </a:ln>
        </p:spPr>
        <p:txBody>
          <a:bodyPr/>
          <a:p>
            <a:pPr>
              <a:lnSpc>
                <a:spcPct val="100000"/>
              </a:lnSpc>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I again ask how it is that the fall of Adam involves so many nations with their infant children in eternal death without remedy, unless that </a:t>
            </a:r>
            <a:r>
              <a:rPr b="1" i="1" lang="en-US" sz="2400" spc="-1" strike="noStrike">
                <a:solidFill>
                  <a:srgbClr val="000000"/>
                </a:solidFill>
                <a:uFill>
                  <a:solidFill>
                    <a:srgbClr val="ffffff"/>
                  </a:solidFill>
                </a:uFill>
                <a:latin typeface="Arial"/>
              </a:rPr>
              <a:t>it so seemed meet to God</a:t>
            </a:r>
            <a:r>
              <a:rPr b="0" lang="en-US" sz="2400" spc="-1" strike="noStrike">
                <a:solidFill>
                  <a:srgbClr val="000000"/>
                </a:solidFill>
                <a:uFill>
                  <a:solidFill>
                    <a:srgbClr val="ffffff"/>
                  </a:solidFill>
                </a:uFill>
                <a:latin typeface="Arial"/>
              </a:rPr>
              <a:t>? Here the most loquacious tongues must be dumb. The decree, I admit, is dreadful; and yet it is impossible to deny that God foreknew what the end of man was to be before he made him, and </a:t>
            </a:r>
            <a:r>
              <a:rPr b="1" i="1" lang="en-US" sz="2400" spc="-1" strike="noStrike">
                <a:solidFill>
                  <a:srgbClr val="000000"/>
                </a:solidFill>
                <a:uFill>
                  <a:solidFill>
                    <a:srgbClr val="ffffff"/>
                  </a:solidFill>
                </a:uFill>
                <a:latin typeface="Arial"/>
              </a:rPr>
              <a:t>foreknew, </a:t>
            </a:r>
            <a:r>
              <a:rPr b="1" i="1" lang="en-US" sz="2400" spc="-1" strike="noStrike" u="sng">
                <a:solidFill>
                  <a:srgbClr val="000000"/>
                </a:solidFill>
                <a:uFill>
                  <a:solidFill>
                    <a:srgbClr val="ffffff"/>
                  </a:solidFill>
                </a:uFill>
                <a:latin typeface="Arial"/>
              </a:rPr>
              <a:t>because</a:t>
            </a:r>
            <a:r>
              <a:rPr b="1" i="1" lang="en-US" sz="2400" spc="-1" strike="noStrike">
                <a:solidFill>
                  <a:srgbClr val="000000"/>
                </a:solidFill>
                <a:uFill>
                  <a:solidFill>
                    <a:srgbClr val="ffffff"/>
                  </a:solidFill>
                </a:uFill>
                <a:latin typeface="Arial"/>
              </a:rPr>
              <a:t> he had </a:t>
            </a:r>
            <a:r>
              <a:rPr b="1" i="1" lang="en-US" sz="2400" spc="-1" strike="noStrike" u="sng">
                <a:solidFill>
                  <a:srgbClr val="000000"/>
                </a:solidFill>
                <a:uFill>
                  <a:solidFill>
                    <a:srgbClr val="ffffff"/>
                  </a:solidFill>
                </a:uFill>
                <a:latin typeface="Arial"/>
              </a:rPr>
              <a:t>so ordained by his decree</a:t>
            </a:r>
            <a:r>
              <a:rPr b="0" lang="en-US" sz="2400" spc="-1" strike="noStrike">
                <a:solidFill>
                  <a:srgbClr val="000000"/>
                </a:solidFill>
                <a:uFill>
                  <a:solidFill>
                    <a:srgbClr val="ffffff"/>
                  </a:solidFill>
                </a:uFill>
                <a:latin typeface="Arial"/>
              </a:rPr>
              <a:t>.” (</a:t>
            </a:r>
            <a:r>
              <a:rPr b="1" i="1" lang="en-US" sz="2400" spc="-1" strike="noStrike">
                <a:solidFill>
                  <a:srgbClr val="000000"/>
                </a:solidFill>
                <a:uFill>
                  <a:solidFill>
                    <a:srgbClr val="ffffff"/>
                  </a:solidFill>
                </a:uFill>
                <a:latin typeface="Arial"/>
              </a:rPr>
              <a:t>Institutes</a:t>
            </a:r>
            <a:r>
              <a:rPr b="0" lang="en-US" sz="2400" spc="-1" strike="noStrike">
                <a:solidFill>
                  <a:srgbClr val="000000"/>
                </a:solidFill>
                <a:uFill>
                  <a:solidFill>
                    <a:srgbClr val="ffffff"/>
                  </a:solidFill>
                </a:uFill>
                <a:latin typeface="Arial"/>
              </a:rPr>
              <a:t>, Book III, chap. 23, para. 7)</a:t>
            </a:r>
            <a:endParaRPr b="1" lang="en-US" sz="2000" spc="-1" strike="noStrike">
              <a:solidFill>
                <a:srgbClr val="000000"/>
              </a:solidFill>
              <a:uFill>
                <a:solidFill>
                  <a:srgbClr val="ffffff"/>
                </a:solidFill>
              </a:uFill>
              <a:latin typeface="Arial"/>
            </a:endParaRPr>
          </a:p>
        </p:txBody>
      </p:sp>
      <p:sp>
        <p:nvSpPr>
          <p:cNvPr id="353" name="TextShape 3"/>
          <p:cNvSpPr txBox="1"/>
          <p:nvPr/>
        </p:nvSpPr>
        <p:spPr>
          <a:xfrm rot="16200000">
            <a:off x="8391600" y="4368600"/>
            <a:ext cx="986400" cy="364680"/>
          </a:xfrm>
          <a:prstGeom prst="rect">
            <a:avLst/>
          </a:prstGeom>
          <a:noFill/>
          <a:ln>
            <a:noFill/>
          </a:ln>
        </p:spPr>
        <p:txBody>
          <a:bodyPr anchor="ctr"/>
          <a:p>
            <a:pPr>
              <a:lnSpc>
                <a:spcPct val="100000"/>
              </a:lnSpc>
            </a:pPr>
            <a:fld id="{90D1A6FD-8E94-4314-9E86-DA1967BCCD78}"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622" dur="indefinite" restart="never" nodeType="tmRoot">
          <p:childTnLst>
            <p:seq>
              <p:cTn id="623" nodeType="mainSeq"/>
              <p:prevCondLst>
                <p:cond delay="0" evt="onPrev">
                  <p:tgtEl>
                    <p:sldTgt/>
                  </p:tgtEl>
                </p:cond>
              </p:prevCondLst>
              <p:nextCondLst>
                <p:cond delay="0" evt="onNext">
                  <p:tgtEl>
                    <p:sldTgt/>
                  </p:tgtEl>
                </p:cond>
              </p:nextCondLst>
            </p:seq>
          </p:childTnLst>
        </p:cTn>
      </p:par>
    </p:tnLst>
  </p:timing>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u="sng" cap="all">
                <a:solidFill>
                  <a:srgbClr val="d1282e"/>
                </a:solidFill>
                <a:uFill>
                  <a:solidFill>
                    <a:srgbClr val="ffffff"/>
                  </a:solidFill>
                </a:uFill>
                <a:latin typeface="Arial Black"/>
              </a:rPr>
              <a:t>U</a:t>
            </a:r>
            <a:r>
              <a:rPr b="0" lang="en-US" sz="3600" spc="-58" strike="noStrike" cap="all">
                <a:solidFill>
                  <a:srgbClr val="d1282e"/>
                </a:solidFill>
                <a:uFill>
                  <a:solidFill>
                    <a:srgbClr val="ffffff"/>
                  </a:solidFill>
                </a:uFill>
                <a:latin typeface="Arial Black"/>
              </a:rPr>
              <a:t>nconditional Election</a:t>
            </a:r>
            <a:endParaRPr b="0" lang="en-US" sz="1800" spc="-1" strike="noStrike">
              <a:solidFill>
                <a:srgbClr val="000000"/>
              </a:solidFill>
              <a:uFill>
                <a:solidFill>
                  <a:srgbClr val="ffffff"/>
                </a:solidFill>
              </a:uFill>
              <a:latin typeface="Arial"/>
            </a:endParaRPr>
          </a:p>
        </p:txBody>
      </p:sp>
      <p:sp>
        <p:nvSpPr>
          <p:cNvPr id="355" name="TextShape 2"/>
          <p:cNvSpPr txBox="1"/>
          <p:nvPr/>
        </p:nvSpPr>
        <p:spPr>
          <a:xfrm>
            <a:off x="457200" y="617400"/>
            <a:ext cx="8229240" cy="4320360"/>
          </a:xfrm>
          <a:prstGeom prst="rect">
            <a:avLst/>
          </a:prstGeom>
          <a:noFill/>
          <a:ln>
            <a:noFill/>
          </a:ln>
        </p:spPr>
        <p:txBody>
          <a:bodyPr/>
          <a:p>
            <a:pPr>
              <a:lnSpc>
                <a:spcPct val="100000"/>
              </a:lnSpc>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All are </a:t>
            </a:r>
            <a:r>
              <a:rPr b="1" i="1" lang="en-US" sz="2400" spc="-1" strike="noStrike" u="sng">
                <a:solidFill>
                  <a:srgbClr val="000000"/>
                </a:solidFill>
                <a:uFill>
                  <a:solidFill>
                    <a:srgbClr val="ffffff"/>
                  </a:solidFill>
                </a:uFill>
                <a:latin typeface="Arial"/>
              </a:rPr>
              <a:t>not</a:t>
            </a:r>
            <a:r>
              <a:rPr b="1" i="1" lang="en-US" sz="2400" spc="-1" strike="noStrike">
                <a:solidFill>
                  <a:srgbClr val="000000"/>
                </a:solidFill>
                <a:uFill>
                  <a:solidFill>
                    <a:srgbClr val="ffffff"/>
                  </a:solidFill>
                </a:uFill>
                <a:latin typeface="Arial"/>
              </a:rPr>
              <a:t> created on equal terms, but </a:t>
            </a:r>
            <a:r>
              <a:rPr b="1" i="1" lang="en-US" sz="2400" spc="-1" strike="noStrike" u="sng">
                <a:solidFill>
                  <a:srgbClr val="000000"/>
                </a:solidFill>
                <a:uFill>
                  <a:solidFill>
                    <a:srgbClr val="ffffff"/>
                  </a:solidFill>
                </a:uFill>
                <a:latin typeface="Arial"/>
              </a:rPr>
              <a:t>some</a:t>
            </a:r>
            <a:r>
              <a:rPr b="1" i="1" lang="en-US" sz="2400" spc="-1" strike="noStrike">
                <a:solidFill>
                  <a:srgbClr val="000000"/>
                </a:solidFill>
                <a:uFill>
                  <a:solidFill>
                    <a:srgbClr val="ffffff"/>
                  </a:solidFill>
                </a:uFill>
                <a:latin typeface="Arial"/>
              </a:rPr>
              <a:t> are </a:t>
            </a:r>
            <a:r>
              <a:rPr b="1" i="1" lang="en-US" sz="2400" spc="-1" strike="noStrike" u="sng">
                <a:solidFill>
                  <a:srgbClr val="000000"/>
                </a:solidFill>
                <a:uFill>
                  <a:solidFill>
                    <a:srgbClr val="ffffff"/>
                  </a:solidFill>
                </a:uFill>
                <a:latin typeface="Arial"/>
              </a:rPr>
              <a:t>preordained to eternal life</a:t>
            </a:r>
            <a:r>
              <a:rPr b="1" i="1" lang="en-US" sz="2400" spc="-1" strike="noStrike">
                <a:solidFill>
                  <a:srgbClr val="000000"/>
                </a:solidFill>
                <a:uFill>
                  <a:solidFill>
                    <a:srgbClr val="ffffff"/>
                  </a:solidFill>
                </a:uFill>
                <a:latin typeface="Arial"/>
              </a:rPr>
              <a:t>, others to </a:t>
            </a:r>
            <a:r>
              <a:rPr b="1" i="1" lang="en-US" sz="2400" spc="-1" strike="noStrike" u="sng">
                <a:solidFill>
                  <a:srgbClr val="000000"/>
                </a:solidFill>
                <a:uFill>
                  <a:solidFill>
                    <a:srgbClr val="ffffff"/>
                  </a:solidFill>
                </a:uFill>
                <a:latin typeface="Arial"/>
              </a:rPr>
              <a:t>eternal damnation</a:t>
            </a:r>
            <a:r>
              <a:rPr b="0" lang="en-US" sz="2400" spc="-1" strike="noStrike">
                <a:solidFill>
                  <a:srgbClr val="000000"/>
                </a:solidFill>
                <a:uFill>
                  <a:solidFill>
                    <a:srgbClr val="ffffff"/>
                  </a:solidFill>
                </a:uFill>
                <a:latin typeface="Arial"/>
              </a:rPr>
              <a:t>; and, accordingly, as each has been created for one or other of these ends, we say that he has been </a:t>
            </a:r>
            <a:r>
              <a:rPr b="1" i="1" lang="en-US" sz="2400" spc="-1" strike="noStrike">
                <a:solidFill>
                  <a:srgbClr val="000000"/>
                </a:solidFill>
                <a:uFill>
                  <a:solidFill>
                    <a:srgbClr val="ffffff"/>
                  </a:solidFill>
                </a:uFill>
                <a:latin typeface="Arial"/>
              </a:rPr>
              <a:t>predestinated to life or to death</a:t>
            </a:r>
            <a:r>
              <a:rPr b="0" lang="en-US" sz="2400" spc="-1" strike="noStrike">
                <a:solidFill>
                  <a:srgbClr val="000000"/>
                </a:solidFill>
                <a:uFill>
                  <a:solidFill>
                    <a:srgbClr val="ffffff"/>
                  </a:solidFill>
                </a:uFill>
                <a:latin typeface="Arial"/>
              </a:rPr>
              <a:t>.” (</a:t>
            </a:r>
            <a:r>
              <a:rPr b="1" i="1" lang="en-US" sz="2400" spc="-1" strike="noStrike">
                <a:solidFill>
                  <a:srgbClr val="000000"/>
                </a:solidFill>
                <a:uFill>
                  <a:solidFill>
                    <a:srgbClr val="ffffff"/>
                  </a:solidFill>
                </a:uFill>
                <a:latin typeface="Arial"/>
              </a:rPr>
              <a:t>Institutes</a:t>
            </a:r>
            <a:r>
              <a:rPr b="0" lang="en-US" sz="2400" spc="-1" strike="noStrike">
                <a:solidFill>
                  <a:srgbClr val="000000"/>
                </a:solidFill>
                <a:uFill>
                  <a:solidFill>
                    <a:srgbClr val="ffffff"/>
                  </a:solidFill>
                </a:uFill>
                <a:latin typeface="Arial"/>
              </a:rPr>
              <a:t>, Book III, chapter 21, para. 5)</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Nor ought it to seem absurd when I say, that God not only foresaw the fall of the first man, and in him the ruin of his posterity; but also </a:t>
            </a:r>
            <a:r>
              <a:rPr b="1" i="1" lang="en-US" sz="2400" spc="-1" strike="noStrike">
                <a:solidFill>
                  <a:srgbClr val="000000"/>
                </a:solidFill>
                <a:uFill>
                  <a:solidFill>
                    <a:srgbClr val="ffffff"/>
                  </a:solidFill>
                </a:uFill>
                <a:latin typeface="Arial"/>
              </a:rPr>
              <a:t>at His own pleasure </a:t>
            </a:r>
            <a:r>
              <a:rPr b="1" i="1" lang="en-US" sz="2400" spc="-1" strike="noStrike" u="sng">
                <a:solidFill>
                  <a:srgbClr val="000000"/>
                </a:solidFill>
                <a:uFill>
                  <a:solidFill>
                    <a:srgbClr val="ffffff"/>
                  </a:solidFill>
                </a:uFill>
                <a:latin typeface="Arial"/>
              </a:rPr>
              <a:t>arranged</a:t>
            </a:r>
            <a:r>
              <a:rPr b="1" i="1" lang="en-US" sz="2400" spc="-1" strike="noStrike">
                <a:solidFill>
                  <a:srgbClr val="000000"/>
                </a:solidFill>
                <a:uFill>
                  <a:solidFill>
                    <a:srgbClr val="ffffff"/>
                  </a:solidFill>
                </a:uFill>
                <a:latin typeface="Arial"/>
              </a:rPr>
              <a:t> it</a:t>
            </a:r>
            <a:r>
              <a:rPr b="0" lang="en-US" sz="2400" spc="-1" strike="noStrike">
                <a:solidFill>
                  <a:srgbClr val="000000"/>
                </a:solidFill>
                <a:uFill>
                  <a:solidFill>
                    <a:srgbClr val="ffffff"/>
                  </a:solidFill>
                </a:uFill>
                <a:latin typeface="Arial"/>
              </a:rPr>
              <a:t>.” (</a:t>
            </a:r>
            <a:r>
              <a:rPr b="1" i="1" lang="en-US" sz="2400" spc="-1" strike="noStrike">
                <a:solidFill>
                  <a:srgbClr val="000000"/>
                </a:solidFill>
                <a:uFill>
                  <a:solidFill>
                    <a:srgbClr val="ffffff"/>
                  </a:solidFill>
                </a:uFill>
                <a:latin typeface="Arial"/>
              </a:rPr>
              <a:t>Institutes</a:t>
            </a:r>
            <a:r>
              <a:rPr b="0" lang="en-US" sz="2400" spc="-1" strike="noStrike">
                <a:solidFill>
                  <a:srgbClr val="000000"/>
                </a:solidFill>
                <a:uFill>
                  <a:solidFill>
                    <a:srgbClr val="ffffff"/>
                  </a:solidFill>
                </a:uFill>
                <a:latin typeface="Arial"/>
              </a:rPr>
              <a:t>, Book III, chapter 32, p. 232)</a:t>
            </a:r>
            <a:endParaRPr b="1" lang="en-US" sz="2000" spc="-1" strike="noStrike">
              <a:solidFill>
                <a:srgbClr val="000000"/>
              </a:solidFill>
              <a:uFill>
                <a:solidFill>
                  <a:srgbClr val="ffffff"/>
                </a:solidFill>
              </a:uFill>
              <a:latin typeface="Arial"/>
            </a:endParaRPr>
          </a:p>
        </p:txBody>
      </p:sp>
      <p:sp>
        <p:nvSpPr>
          <p:cNvPr id="356" name="TextShape 3"/>
          <p:cNvSpPr txBox="1"/>
          <p:nvPr/>
        </p:nvSpPr>
        <p:spPr>
          <a:xfrm rot="16200000">
            <a:off x="8391600" y="4368600"/>
            <a:ext cx="986400" cy="364680"/>
          </a:xfrm>
          <a:prstGeom prst="rect">
            <a:avLst/>
          </a:prstGeom>
          <a:noFill/>
          <a:ln>
            <a:noFill/>
          </a:ln>
        </p:spPr>
        <p:txBody>
          <a:bodyPr anchor="ctr"/>
          <a:p>
            <a:pPr>
              <a:lnSpc>
                <a:spcPct val="100000"/>
              </a:lnSpc>
            </a:pPr>
            <a:fld id="{B40AF4E3-EED9-4082-8AAE-A7269B798B1B}"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624" dur="indefinite" restart="never" nodeType="tmRoot">
          <p:childTnLst>
            <p:seq>
              <p:cTn id="625" dur="indefinite" nodeType="mainSeq">
                <p:childTnLst>
                  <p:par>
                    <p:cTn id="626" fill="hold">
                      <p:stCondLst>
                        <p:cond delay="indefinite"/>
                      </p:stCondLst>
                      <p:childTnLst>
                        <p:par>
                          <p:cTn id="627" fill="hold">
                            <p:stCondLst>
                              <p:cond delay="0"/>
                            </p:stCondLst>
                            <p:childTnLst>
                              <p:par>
                                <p:cTn id="628" nodeType="clickEffect" fill="hold" presetClass="entr" presetID="1">
                                  <p:stCondLst>
                                    <p:cond delay="0"/>
                                  </p:stCondLst>
                                  <p:childTnLst>
                                    <p:set>
                                      <p:cBhvr>
                                        <p:cTn id="629" dur="1" fill="hold">
                                          <p:stCondLst>
                                            <p:cond delay="0"/>
                                          </p:stCondLst>
                                        </p:cTn>
                                        <p:tgtEl>
                                          <p:spTgt spid="355">
                                            <p:txEl>
                                              <p:pRg st="288" end="50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u="sng" cap="all">
                <a:solidFill>
                  <a:srgbClr val="d1282e"/>
                </a:solidFill>
                <a:uFill>
                  <a:solidFill>
                    <a:srgbClr val="ffffff"/>
                  </a:solidFill>
                </a:uFill>
                <a:latin typeface="Arial Black"/>
              </a:rPr>
              <a:t>U</a:t>
            </a:r>
            <a:r>
              <a:rPr b="0" lang="en-US" sz="3600" spc="-58" strike="noStrike" cap="all">
                <a:solidFill>
                  <a:srgbClr val="d1282e"/>
                </a:solidFill>
                <a:uFill>
                  <a:solidFill>
                    <a:srgbClr val="ffffff"/>
                  </a:solidFill>
                </a:uFill>
                <a:latin typeface="Arial Black"/>
              </a:rPr>
              <a:t>nconditional Election</a:t>
            </a:r>
            <a:endParaRPr b="0" lang="en-US" sz="1800" spc="-1" strike="noStrike">
              <a:solidFill>
                <a:srgbClr val="000000"/>
              </a:solidFill>
              <a:uFill>
                <a:solidFill>
                  <a:srgbClr val="ffffff"/>
                </a:solidFill>
              </a:uFill>
              <a:latin typeface="Arial"/>
            </a:endParaRPr>
          </a:p>
        </p:txBody>
      </p:sp>
      <p:sp>
        <p:nvSpPr>
          <p:cNvPr id="358" name="TextShape 2"/>
          <p:cNvSpPr txBox="1"/>
          <p:nvPr/>
        </p:nvSpPr>
        <p:spPr>
          <a:xfrm>
            <a:off x="457200" y="617400"/>
            <a:ext cx="8229240" cy="4320360"/>
          </a:xfrm>
          <a:prstGeom prst="rect">
            <a:avLst/>
          </a:prstGeom>
          <a:noFill/>
          <a:ln>
            <a:noFill/>
          </a:ln>
        </p:spPr>
        <p:txBody>
          <a:bodyPr/>
          <a:p>
            <a:pPr>
              <a:lnSpc>
                <a:spcPct val="100000"/>
              </a:lnSpc>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Those of mankind that are </a:t>
            </a:r>
            <a:r>
              <a:rPr b="1" i="1" lang="en-US" sz="2400" spc="-1" strike="noStrike">
                <a:solidFill>
                  <a:srgbClr val="000000"/>
                </a:solidFill>
                <a:uFill>
                  <a:solidFill>
                    <a:srgbClr val="ffffff"/>
                  </a:solidFill>
                </a:uFill>
                <a:latin typeface="Arial"/>
              </a:rPr>
              <a:t>predestinated unto life, God, before the foundation of the world was laid</a:t>
            </a:r>
            <a:r>
              <a:rPr b="0" lang="en-US" sz="2400" spc="-1" strike="noStrike">
                <a:solidFill>
                  <a:srgbClr val="000000"/>
                </a:solidFill>
                <a:uFill>
                  <a:solidFill>
                    <a:srgbClr val="ffffff"/>
                  </a:solidFill>
                </a:uFill>
                <a:latin typeface="Arial"/>
              </a:rPr>
              <a:t>, according to his eternal and immutable purpose, and the secret counsel and good pleasure of his will, hath chosen in Christ, unto everlasting glory, out of his mere free grace and love, </a:t>
            </a:r>
            <a:r>
              <a:rPr b="1" i="1" lang="en-US" sz="2400" spc="-1" strike="noStrike" u="sng">
                <a:solidFill>
                  <a:srgbClr val="000000"/>
                </a:solidFill>
                <a:uFill>
                  <a:solidFill>
                    <a:srgbClr val="ffffff"/>
                  </a:solidFill>
                </a:uFill>
                <a:latin typeface="Arial"/>
              </a:rPr>
              <a:t>without any</a:t>
            </a:r>
            <a:r>
              <a:rPr b="1" i="1" lang="en-US" sz="2400" spc="-1" strike="noStrike">
                <a:solidFill>
                  <a:srgbClr val="000000"/>
                </a:solidFill>
                <a:uFill>
                  <a:solidFill>
                    <a:srgbClr val="ffffff"/>
                  </a:solidFill>
                </a:uFill>
                <a:latin typeface="Arial"/>
              </a:rPr>
              <a:t> foresight of faith or good works, or perseverance in either of them, or any other thing in the creature, as conditions, or causes moving him thereunto; and </a:t>
            </a:r>
            <a:r>
              <a:rPr b="1" i="1" lang="en-US" sz="2400" spc="-1" strike="noStrike" u="sng">
                <a:solidFill>
                  <a:srgbClr val="000000"/>
                </a:solidFill>
                <a:uFill>
                  <a:solidFill>
                    <a:srgbClr val="ffffff"/>
                  </a:solidFill>
                </a:uFill>
                <a:latin typeface="Arial"/>
              </a:rPr>
              <a:t>all to the praise of his glorious grace</a:t>
            </a:r>
            <a:r>
              <a:rPr b="0" lang="en-US" sz="2400" spc="-1" strike="noStrike">
                <a:solidFill>
                  <a:srgbClr val="000000"/>
                </a:solidFill>
                <a:uFill>
                  <a:solidFill>
                    <a:srgbClr val="ffffff"/>
                  </a:solidFill>
                </a:uFill>
                <a:latin typeface="Arial"/>
              </a:rPr>
              <a:t>.”  (</a:t>
            </a:r>
            <a:r>
              <a:rPr b="1" i="1" lang="en-US" sz="2400" spc="-1" strike="noStrike">
                <a:solidFill>
                  <a:srgbClr val="000000"/>
                </a:solidFill>
                <a:uFill>
                  <a:solidFill>
                    <a:srgbClr val="ffffff"/>
                  </a:solidFill>
                </a:uFill>
                <a:latin typeface="Arial"/>
              </a:rPr>
              <a:t>The Westminster Confession of Faith</a:t>
            </a:r>
            <a:r>
              <a:rPr b="0" lang="en-US" sz="2400" spc="-1" strike="noStrike">
                <a:solidFill>
                  <a:srgbClr val="000000"/>
                </a:solidFill>
                <a:uFill>
                  <a:solidFill>
                    <a:srgbClr val="ffffff"/>
                  </a:solidFill>
                </a:uFill>
                <a:latin typeface="Arial"/>
              </a:rPr>
              <a:t>, chapter III, para. 5)</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p:txBody>
      </p:sp>
      <p:sp>
        <p:nvSpPr>
          <p:cNvPr id="359" name="TextShape 3"/>
          <p:cNvSpPr txBox="1"/>
          <p:nvPr/>
        </p:nvSpPr>
        <p:spPr>
          <a:xfrm rot="16200000">
            <a:off x="8391600" y="4368600"/>
            <a:ext cx="986400" cy="364680"/>
          </a:xfrm>
          <a:prstGeom prst="rect">
            <a:avLst/>
          </a:prstGeom>
          <a:noFill/>
          <a:ln>
            <a:noFill/>
          </a:ln>
        </p:spPr>
        <p:txBody>
          <a:bodyPr anchor="ctr"/>
          <a:p>
            <a:pPr>
              <a:lnSpc>
                <a:spcPct val="100000"/>
              </a:lnSpc>
            </a:pPr>
            <a:fld id="{C909789E-BE6B-4E21-B23B-C37E2A793E68}"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630" dur="indefinite" restart="never" nodeType="tmRoot">
          <p:childTnLst>
            <p:seq>
              <p:cTn id="631" nodeType="mainSeq"/>
              <p:prevCondLst>
                <p:cond delay="0" evt="onPrev">
                  <p:tgtEl>
                    <p:sldTgt/>
                  </p:tgtEl>
                </p:cond>
              </p:prevCondLst>
              <p:nextCondLst>
                <p:cond delay="0" evt="onNext">
                  <p:tgtEl>
                    <p:sldTgt/>
                  </p:tgtEl>
                </p:cond>
              </p:nextCondLst>
            </p:seq>
          </p:childTnLst>
        </p:cTn>
      </p:par>
    </p:tnLst>
  </p:timing>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Is Your Faith Given To You?</a:t>
            </a:r>
            <a:endParaRPr b="0" lang="en-US" sz="1800" spc="-1" strike="noStrike">
              <a:solidFill>
                <a:srgbClr val="000000"/>
              </a:solidFill>
              <a:uFill>
                <a:solidFill>
                  <a:srgbClr val="ffffff"/>
                </a:solidFill>
              </a:uFill>
              <a:latin typeface="Arial"/>
            </a:endParaRPr>
          </a:p>
        </p:txBody>
      </p:sp>
      <p:sp>
        <p:nvSpPr>
          <p:cNvPr id="361"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12"/>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Your faith is directly instilled by God.  Does not </a:t>
            </a:r>
            <a:r>
              <a:rPr b="1" lang="en-US" sz="2400" spc="-1" strike="noStrike">
                <a:solidFill>
                  <a:srgbClr val="d1282e"/>
                </a:solidFill>
                <a:uFill>
                  <a:solidFill>
                    <a:srgbClr val="ffffff"/>
                  </a:solidFill>
                </a:uFill>
                <a:latin typeface="Arial"/>
              </a:rPr>
              <a:t>Ephesians 2:8-10 </a:t>
            </a:r>
            <a:r>
              <a:rPr b="0" lang="en-US" sz="2400" spc="-1" strike="noStrike">
                <a:solidFill>
                  <a:srgbClr val="000000"/>
                </a:solidFill>
                <a:uFill>
                  <a:solidFill>
                    <a:srgbClr val="ffffff"/>
                  </a:solidFill>
                </a:uFill>
                <a:latin typeface="Arial"/>
              </a:rPr>
              <a:t>teach that </a:t>
            </a:r>
            <a:r>
              <a:rPr b="1" i="1" lang="en-US" sz="2400" spc="-1" strike="noStrike">
                <a:solidFill>
                  <a:srgbClr val="000000"/>
                </a:solidFill>
                <a:uFill>
                  <a:solidFill>
                    <a:srgbClr val="ffffff"/>
                  </a:solidFill>
                </a:uFill>
                <a:latin typeface="Arial"/>
              </a:rPr>
              <a:t>even</a:t>
            </a:r>
            <a:r>
              <a:rPr b="0" lang="en-US" sz="2400" spc="-1" strike="noStrike">
                <a:solidFill>
                  <a:srgbClr val="000000"/>
                </a:solidFill>
                <a:uFill>
                  <a:solidFill>
                    <a:srgbClr val="ffffff"/>
                  </a:solidFill>
                </a:uFill>
                <a:latin typeface="Arial"/>
              </a:rPr>
              <a:t> your faith is given to you, apart from your works, and worked by God?  We are not saved by anything we do (</a:t>
            </a:r>
            <a:r>
              <a:rPr b="1" lang="en-US" sz="2400" spc="-1" strike="noStrike">
                <a:solidFill>
                  <a:srgbClr val="d1282e"/>
                </a:solidFill>
                <a:uFill>
                  <a:solidFill>
                    <a:srgbClr val="ffffff"/>
                  </a:solidFill>
                </a:uFill>
                <a:latin typeface="Arial"/>
              </a:rPr>
              <a:t>II Timothy 1:9</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For </a:t>
            </a:r>
            <a:r>
              <a:rPr b="1" i="1" lang="en-US" sz="2400" spc="-1" strike="noStrike">
                <a:solidFill>
                  <a:srgbClr val="000000"/>
                </a:solidFill>
                <a:uFill>
                  <a:solidFill>
                    <a:srgbClr val="ffffff"/>
                  </a:solidFill>
                </a:uFill>
                <a:latin typeface="Arial"/>
              </a:rPr>
              <a:t>by grace </a:t>
            </a:r>
            <a:r>
              <a:rPr b="0" i="1" lang="en-US" sz="2400" spc="-1" strike="noStrike">
                <a:solidFill>
                  <a:srgbClr val="000000"/>
                </a:solidFill>
                <a:uFill>
                  <a:solidFill>
                    <a:srgbClr val="ffffff"/>
                  </a:solidFill>
                </a:uFill>
                <a:latin typeface="Arial"/>
              </a:rPr>
              <a:t>you have </a:t>
            </a:r>
            <a:r>
              <a:rPr b="1" i="1" lang="en-US" sz="2400" spc="-1" strike="noStrike">
                <a:solidFill>
                  <a:srgbClr val="000000"/>
                </a:solidFill>
                <a:uFill>
                  <a:solidFill>
                    <a:srgbClr val="ffffff"/>
                  </a:solidFill>
                </a:uFill>
                <a:latin typeface="Arial"/>
              </a:rPr>
              <a:t>been saved through </a:t>
            </a:r>
            <a:r>
              <a:rPr b="1" i="1" lang="en-US" sz="2400" spc="-1" strike="noStrike" u="sng">
                <a:solidFill>
                  <a:srgbClr val="000000"/>
                </a:solidFill>
                <a:uFill>
                  <a:solidFill>
                    <a:srgbClr val="ffffff"/>
                  </a:solidFill>
                </a:uFill>
                <a:latin typeface="Arial"/>
              </a:rPr>
              <a:t>faith</a:t>
            </a:r>
            <a:r>
              <a:rPr b="1" i="1" lang="en-US" sz="2400" spc="-1" strike="noStrike">
                <a:solidFill>
                  <a:srgbClr val="000000"/>
                </a:solidFill>
                <a:uFill>
                  <a:solidFill>
                    <a:srgbClr val="ffffff"/>
                  </a:solidFill>
                </a:uFill>
                <a:latin typeface="Arial"/>
              </a:rPr>
              <a:t>, and </a:t>
            </a:r>
            <a:r>
              <a:rPr b="1" i="1" lang="en-US" sz="2400" spc="-1" strike="noStrike" u="sng">
                <a:solidFill>
                  <a:srgbClr val="000000"/>
                </a:solidFill>
                <a:uFill>
                  <a:solidFill>
                    <a:srgbClr val="ffffff"/>
                  </a:solidFill>
                </a:uFill>
                <a:latin typeface="Arial"/>
              </a:rPr>
              <a:t>that</a:t>
            </a:r>
            <a:r>
              <a:rPr b="1" i="1" lang="en-US" sz="2400" spc="-1" strike="noStrike">
                <a:solidFill>
                  <a:srgbClr val="000000"/>
                </a:solidFill>
                <a:uFill>
                  <a:solidFill>
                    <a:srgbClr val="ffffff"/>
                  </a:solidFill>
                </a:uFill>
                <a:latin typeface="Arial"/>
              </a:rPr>
              <a:t> not of yourselves</a:t>
            </a:r>
            <a:r>
              <a:rPr b="0" i="1" lang="en-US" sz="2400" spc="-1" strike="noStrike">
                <a:solidFill>
                  <a:srgbClr val="000000"/>
                </a:solidFill>
                <a:uFill>
                  <a:solidFill>
                    <a:srgbClr val="ffffff"/>
                  </a:solidFill>
                </a:uFill>
                <a:latin typeface="Arial"/>
              </a:rPr>
              <a:t>; it is the </a:t>
            </a:r>
            <a:r>
              <a:rPr b="1" i="1" lang="en-US" sz="2400" spc="-1" strike="noStrike">
                <a:solidFill>
                  <a:srgbClr val="000000"/>
                </a:solidFill>
                <a:uFill>
                  <a:solidFill>
                    <a:srgbClr val="ffffff"/>
                  </a:solidFill>
                </a:uFill>
                <a:latin typeface="Arial"/>
              </a:rPr>
              <a:t>gift of God, </a:t>
            </a:r>
            <a:r>
              <a:rPr b="1" i="1" lang="en-US" sz="2400" spc="-1" strike="noStrike" u="sng">
                <a:solidFill>
                  <a:srgbClr val="000000"/>
                </a:solidFill>
                <a:uFill>
                  <a:solidFill>
                    <a:srgbClr val="ffffff"/>
                  </a:solidFill>
                </a:uFill>
                <a:latin typeface="Arial"/>
              </a:rPr>
              <a:t>not of works</a:t>
            </a:r>
            <a:r>
              <a:rPr b="0" i="1" lang="en-US" sz="2400" spc="-1" strike="noStrike">
                <a:solidFill>
                  <a:srgbClr val="000000"/>
                </a:solidFill>
                <a:uFill>
                  <a:solidFill>
                    <a:srgbClr val="ffffff"/>
                  </a:solidFill>
                </a:uFill>
                <a:latin typeface="Arial"/>
              </a:rPr>
              <a:t>, lest anyone should boast.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Ephesians 2:8-9</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who has </a:t>
            </a:r>
            <a:r>
              <a:rPr b="1" i="1" lang="en-US" sz="2400" spc="-1" strike="noStrike">
                <a:solidFill>
                  <a:srgbClr val="000000"/>
                </a:solidFill>
                <a:uFill>
                  <a:solidFill>
                    <a:srgbClr val="ffffff"/>
                  </a:solidFill>
                </a:uFill>
                <a:latin typeface="Arial"/>
              </a:rPr>
              <a:t>saved us </a:t>
            </a:r>
            <a:r>
              <a:rPr b="0" i="1" lang="en-US" sz="2400" spc="-1" strike="noStrike">
                <a:solidFill>
                  <a:srgbClr val="000000"/>
                </a:solidFill>
                <a:uFill>
                  <a:solidFill>
                    <a:srgbClr val="ffffff"/>
                  </a:solidFill>
                </a:uFill>
                <a:latin typeface="Arial"/>
              </a:rPr>
              <a:t>and </a:t>
            </a:r>
            <a:r>
              <a:rPr b="1" i="1" lang="en-US" sz="2400" spc="-1" strike="noStrike">
                <a:solidFill>
                  <a:srgbClr val="000000"/>
                </a:solidFill>
                <a:uFill>
                  <a:solidFill>
                    <a:srgbClr val="ffffff"/>
                  </a:solidFill>
                </a:uFill>
                <a:latin typeface="Arial"/>
              </a:rPr>
              <a:t>called us </a:t>
            </a:r>
            <a:r>
              <a:rPr b="0" i="1" lang="en-US" sz="2400" spc="-1" strike="noStrike">
                <a:solidFill>
                  <a:srgbClr val="000000"/>
                </a:solidFill>
                <a:uFill>
                  <a:solidFill>
                    <a:srgbClr val="ffffff"/>
                  </a:solidFill>
                </a:uFill>
                <a:latin typeface="Arial"/>
              </a:rPr>
              <a:t>with a holy calling, </a:t>
            </a:r>
            <a:r>
              <a:rPr b="1" i="1" lang="en-US" sz="2400" spc="-1" strike="noStrike" u="sng">
                <a:solidFill>
                  <a:srgbClr val="000000"/>
                </a:solidFill>
                <a:uFill>
                  <a:solidFill>
                    <a:srgbClr val="ffffff"/>
                  </a:solidFill>
                </a:uFill>
                <a:latin typeface="Arial"/>
              </a:rPr>
              <a:t>not</a:t>
            </a:r>
            <a:r>
              <a:rPr b="1" i="1" lang="en-US" sz="2400" spc="-1" strike="noStrike">
                <a:solidFill>
                  <a:srgbClr val="000000"/>
                </a:solidFill>
                <a:uFill>
                  <a:solidFill>
                    <a:srgbClr val="ffffff"/>
                  </a:solidFill>
                </a:uFill>
                <a:latin typeface="Arial"/>
              </a:rPr>
              <a:t> according to our works, </a:t>
            </a:r>
            <a:r>
              <a:rPr b="1" i="1" lang="en-US" sz="2400" spc="-1" strike="noStrike" u="sng">
                <a:solidFill>
                  <a:srgbClr val="000000"/>
                </a:solidFill>
                <a:uFill>
                  <a:solidFill>
                    <a:srgbClr val="ffffff"/>
                  </a:solidFill>
                </a:uFill>
                <a:latin typeface="Arial"/>
              </a:rPr>
              <a:t>but</a:t>
            </a:r>
            <a:r>
              <a:rPr b="1" i="1" lang="en-US" sz="2400" spc="-1" strike="noStrike">
                <a:solidFill>
                  <a:srgbClr val="000000"/>
                </a:solidFill>
                <a:uFill>
                  <a:solidFill>
                    <a:srgbClr val="ffffff"/>
                  </a:solidFill>
                </a:uFill>
                <a:latin typeface="Arial"/>
              </a:rPr>
              <a:t> according to His own purpose and grace</a:t>
            </a:r>
            <a:r>
              <a:rPr b="0" i="1" lang="en-US" sz="2400" spc="-1" strike="noStrike">
                <a:solidFill>
                  <a:srgbClr val="000000"/>
                </a:solidFill>
                <a:uFill>
                  <a:solidFill>
                    <a:srgbClr val="ffffff"/>
                  </a:solidFill>
                </a:uFill>
                <a:latin typeface="Arial"/>
              </a:rPr>
              <a:t> which was given to us in Christ Jesus before time began</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II Timothy 1:9</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362" name="TextShape 3"/>
          <p:cNvSpPr txBox="1"/>
          <p:nvPr/>
        </p:nvSpPr>
        <p:spPr>
          <a:xfrm rot="16200000">
            <a:off x="8391600" y="4368600"/>
            <a:ext cx="986400" cy="364680"/>
          </a:xfrm>
          <a:prstGeom prst="rect">
            <a:avLst/>
          </a:prstGeom>
          <a:noFill/>
          <a:ln>
            <a:noFill/>
          </a:ln>
        </p:spPr>
        <p:txBody>
          <a:bodyPr anchor="ctr"/>
          <a:p>
            <a:pPr>
              <a:lnSpc>
                <a:spcPct val="100000"/>
              </a:lnSpc>
            </a:pPr>
            <a:fld id="{D105417B-0C1E-4DEB-9523-935CE89D5DEF}"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632" dur="indefinite" restart="never" nodeType="tmRoot">
          <p:childTnLst>
            <p:seq>
              <p:cTn id="633" dur="indefinite" nodeType="mainSeq">
                <p:childTnLst>
                  <p:par>
                    <p:cTn id="634" fill="hold">
                      <p:stCondLst>
                        <p:cond delay="0"/>
                      </p:stCondLst>
                      <p:childTnLst>
                        <p:par>
                          <p:cTn id="635" fill="hold">
                            <p:stCondLst>
                              <p:cond delay="0"/>
                            </p:stCondLst>
                            <p:childTnLst>
                              <p:par>
                                <p:cTn id="636" nodeType="afterEffect" fill="hold" presetClass="entr" presetID="1">
                                  <p:stCondLst>
                                    <p:cond delay="5000"/>
                                  </p:stCondLst>
                                  <p:childTnLst>
                                    <p:set>
                                      <p:cBhvr>
                                        <p:cTn id="637" dur="1" fill="hold">
                                          <p:stCondLst>
                                            <p:cond delay="0"/>
                                          </p:stCondLst>
                                        </p:cTn>
                                        <p:tgtEl>
                                          <p:spTgt spid="361">
                                            <p:txEl>
                                              <p:pRg st="210" end="367"/>
                                            </p:txEl>
                                          </p:spTgt>
                                        </p:tgtEl>
                                        <p:attrNameLst>
                                          <p:attrName>style.visibility</p:attrName>
                                        </p:attrNameLst>
                                      </p:cBhvr>
                                      <p:to>
                                        <p:strVal val="visible"/>
                                      </p:to>
                                    </p:set>
                                  </p:childTnLst>
                                </p:cTn>
                              </p:par>
                            </p:childTnLst>
                          </p:cTn>
                        </p:par>
                        <p:par>
                          <p:cTn id="638" fill="hold">
                            <p:stCondLst>
                              <p:cond delay="5000"/>
                            </p:stCondLst>
                            <p:childTnLst>
                              <p:par>
                                <p:cTn id="639" nodeType="afterEffect" fill="hold" presetClass="entr" presetID="1">
                                  <p:stCondLst>
                                    <p:cond delay="5000"/>
                                  </p:stCondLst>
                                  <p:childTnLst>
                                    <p:set>
                                      <p:cBhvr>
                                        <p:cTn id="640" dur="1" fill="hold">
                                          <p:stCondLst>
                                            <p:cond delay="0"/>
                                          </p:stCondLst>
                                        </p:cTn>
                                        <p:tgtEl>
                                          <p:spTgt spid="361">
                                            <p:txEl>
                                              <p:pRg st="367" end="56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Is Your Faith Given To You?</a:t>
            </a:r>
            <a:endParaRPr b="0" lang="en-US" sz="1800" spc="-1" strike="noStrike">
              <a:solidFill>
                <a:srgbClr val="000000"/>
              </a:solidFill>
              <a:uFill>
                <a:solidFill>
                  <a:srgbClr val="ffffff"/>
                </a:solidFill>
              </a:uFill>
              <a:latin typeface="Arial"/>
            </a:endParaRPr>
          </a:p>
        </p:txBody>
      </p:sp>
      <p:sp>
        <p:nvSpPr>
          <p:cNvPr id="364"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12"/>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Your faith is directly instilled by God.  Does not </a:t>
            </a:r>
            <a:r>
              <a:rPr b="1" lang="en-US" sz="2400" spc="-1" strike="noStrike">
                <a:solidFill>
                  <a:srgbClr val="d1282e"/>
                </a:solidFill>
                <a:uFill>
                  <a:solidFill>
                    <a:srgbClr val="ffffff"/>
                  </a:solidFill>
                </a:uFill>
                <a:latin typeface="Arial"/>
              </a:rPr>
              <a:t>Ephesians 2:8-10 </a:t>
            </a:r>
            <a:r>
              <a:rPr b="0" lang="en-US" sz="2400" spc="-1" strike="noStrike">
                <a:solidFill>
                  <a:srgbClr val="000000"/>
                </a:solidFill>
                <a:uFill>
                  <a:solidFill>
                    <a:srgbClr val="ffffff"/>
                  </a:solidFill>
                </a:uFill>
                <a:latin typeface="Arial"/>
              </a:rPr>
              <a:t>teach that </a:t>
            </a:r>
            <a:r>
              <a:rPr b="1" i="1" lang="en-US" sz="2400" spc="-1" strike="noStrike">
                <a:solidFill>
                  <a:srgbClr val="000000"/>
                </a:solidFill>
                <a:uFill>
                  <a:solidFill>
                    <a:srgbClr val="ffffff"/>
                  </a:solidFill>
                </a:uFill>
                <a:latin typeface="Arial"/>
              </a:rPr>
              <a:t>even</a:t>
            </a:r>
            <a:r>
              <a:rPr b="0" lang="en-US" sz="2400" spc="-1" strike="noStrike">
                <a:solidFill>
                  <a:srgbClr val="000000"/>
                </a:solidFill>
                <a:uFill>
                  <a:solidFill>
                    <a:srgbClr val="ffffff"/>
                  </a:solidFill>
                </a:uFill>
                <a:latin typeface="Arial"/>
              </a:rPr>
              <a:t> your faith is given to you, apart from your works, and worked by God?  We are not saved by anything we do (</a:t>
            </a:r>
            <a:r>
              <a:rPr b="1" lang="en-US" sz="2400" spc="-1" strike="noStrike">
                <a:solidFill>
                  <a:srgbClr val="d1282e"/>
                </a:solidFill>
                <a:uFill>
                  <a:solidFill>
                    <a:srgbClr val="ffffff"/>
                  </a:solidFill>
                </a:uFill>
                <a:latin typeface="Arial"/>
              </a:rPr>
              <a:t>II Timothy 1:9</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Does </a:t>
            </a:r>
            <a:r>
              <a:rPr b="0" i="1" lang="en-US" sz="2400" spc="-1" strike="noStrike">
                <a:solidFill>
                  <a:srgbClr val="000000"/>
                </a:solidFill>
                <a:uFill>
                  <a:solidFill>
                    <a:srgbClr val="ffffff"/>
                  </a:solidFill>
                </a:uFill>
                <a:latin typeface="Arial"/>
              </a:rPr>
              <a:t>“that … gift” </a:t>
            </a:r>
            <a:r>
              <a:rPr b="0" lang="en-US" sz="2400" spc="-1" strike="noStrike">
                <a:solidFill>
                  <a:srgbClr val="000000"/>
                </a:solidFill>
                <a:uFill>
                  <a:solidFill>
                    <a:srgbClr val="ffffff"/>
                  </a:solidFill>
                </a:uFill>
                <a:latin typeface="Arial"/>
              </a:rPr>
              <a:t>refer to our faith </a:t>
            </a:r>
            <a:r>
              <a:rPr b="1" i="1" lang="en-US" sz="2400" spc="-1" strike="noStrike" u="sng">
                <a:solidFill>
                  <a:srgbClr val="000000"/>
                </a:solidFill>
                <a:uFill>
                  <a:solidFill>
                    <a:srgbClr val="ffffff"/>
                  </a:solidFill>
                </a:uFill>
                <a:latin typeface="Arial"/>
              </a:rPr>
              <a:t>or</a:t>
            </a:r>
            <a:r>
              <a:rPr b="0" lang="en-US" sz="2400" spc="-1" strike="noStrike">
                <a:solidFill>
                  <a:srgbClr val="000000"/>
                </a:solidFill>
                <a:uFill>
                  <a:solidFill>
                    <a:srgbClr val="ffffff"/>
                  </a:solidFill>
                </a:uFill>
                <a:latin typeface="Arial"/>
              </a:rPr>
              <a:t> salvation?</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Gender for </a:t>
            </a:r>
            <a:r>
              <a:rPr b="0" i="1" lang="en-US" sz="2400" spc="-1" strike="noStrike">
                <a:solidFill>
                  <a:srgbClr val="000000"/>
                </a:solidFill>
                <a:uFill>
                  <a:solidFill>
                    <a:srgbClr val="ffffff"/>
                  </a:solidFill>
                </a:uFill>
                <a:latin typeface="Arial"/>
              </a:rPr>
              <a:t>“faith”</a:t>
            </a:r>
            <a:r>
              <a:rPr b="0" lang="en-US" sz="2400" spc="-1" strike="noStrike">
                <a:solidFill>
                  <a:srgbClr val="000000"/>
                </a:solidFill>
                <a:uFill>
                  <a:solidFill>
                    <a:srgbClr val="ffffff"/>
                  </a:solidFill>
                </a:uFill>
                <a:latin typeface="Arial"/>
              </a:rPr>
              <a:t> != </a:t>
            </a:r>
            <a:r>
              <a:rPr b="0" i="1" lang="en-US" sz="2400" spc="-1" strike="noStrike">
                <a:solidFill>
                  <a:srgbClr val="000000"/>
                </a:solidFill>
                <a:uFill>
                  <a:solidFill>
                    <a:srgbClr val="ffffff"/>
                  </a:solidFill>
                </a:uFill>
                <a:latin typeface="Arial"/>
              </a:rPr>
              <a:t>“</a:t>
            </a:r>
            <a:r>
              <a:rPr b="1" i="1" lang="en-US" sz="2400" spc="-1" strike="noStrike">
                <a:solidFill>
                  <a:srgbClr val="000000"/>
                </a:solidFill>
                <a:uFill>
                  <a:solidFill>
                    <a:srgbClr val="ffffff"/>
                  </a:solidFill>
                </a:uFill>
                <a:latin typeface="Arial"/>
              </a:rPr>
              <a:t>that</a:t>
            </a:r>
            <a:r>
              <a:rPr b="0" i="1" lang="en-US" sz="2400" spc="-1" strike="noStrike">
                <a:solidFill>
                  <a:srgbClr val="000000"/>
                </a:solidFill>
                <a:uFill>
                  <a:solidFill>
                    <a:srgbClr val="ffffff"/>
                  </a:solidFill>
                </a:uFill>
                <a:latin typeface="Arial"/>
              </a:rPr>
              <a:t> not of yourselves – the gift of God”</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Gift” is the </a:t>
            </a:r>
            <a:r>
              <a:rPr b="1" i="1" lang="en-US" sz="2400" spc="-1" strike="noStrike">
                <a:solidFill>
                  <a:srgbClr val="000000"/>
                </a:solidFill>
                <a:uFill>
                  <a:solidFill>
                    <a:srgbClr val="ffffff"/>
                  </a:solidFill>
                </a:uFill>
                <a:latin typeface="Arial"/>
              </a:rPr>
              <a:t>entire</a:t>
            </a:r>
            <a:r>
              <a:rPr b="0" lang="en-US" sz="2400" spc="-1" strike="noStrike">
                <a:solidFill>
                  <a:srgbClr val="000000"/>
                </a:solidFill>
                <a:uFill>
                  <a:solidFill>
                    <a:srgbClr val="ffffff"/>
                  </a:solidFill>
                </a:uFill>
                <a:latin typeface="Arial"/>
              </a:rPr>
              <a:t> plan and offer of salvation.</a:t>
            </a:r>
            <a:endParaRPr b="1" lang="en-US" sz="2000" spc="-1" strike="noStrike">
              <a:solidFill>
                <a:srgbClr val="000000"/>
              </a:solidFill>
              <a:uFill>
                <a:solidFill>
                  <a:srgbClr val="ffffff"/>
                </a:solidFill>
              </a:uFill>
              <a:latin typeface="Arial"/>
            </a:endParaRPr>
          </a:p>
          <a:p>
            <a:pPr marL="457200" indent="-456840">
              <a:lnSpc>
                <a:spcPct val="100000"/>
              </a:lnSpc>
              <a:buClr>
                <a:srgbClr val="d1282e"/>
              </a:buClr>
              <a:buFont typeface="Arial"/>
              <a:buChar char="•"/>
            </a:pPr>
            <a:r>
              <a:rPr b="1" lang="en-US" sz="2400" spc="-1" strike="noStrike">
                <a:solidFill>
                  <a:srgbClr val="d1282e"/>
                </a:solidFill>
                <a:uFill>
                  <a:solidFill>
                    <a:srgbClr val="ffffff"/>
                  </a:solidFill>
                </a:uFill>
                <a:latin typeface="Arial"/>
              </a:rPr>
              <a:t>II Timothy 1:9 </a:t>
            </a:r>
            <a:r>
              <a:rPr b="0" lang="en-US" sz="2400" spc="-1" strike="noStrike">
                <a:solidFill>
                  <a:srgbClr val="000000"/>
                </a:solidFill>
                <a:uFill>
                  <a:solidFill>
                    <a:srgbClr val="ffffff"/>
                  </a:solidFill>
                </a:uFill>
                <a:latin typeface="Arial"/>
              </a:rPr>
              <a:t>uses a </a:t>
            </a:r>
            <a:r>
              <a:rPr b="1" i="1" lang="en-US" sz="2400" spc="-1" strike="noStrike">
                <a:solidFill>
                  <a:srgbClr val="000000"/>
                </a:solidFill>
                <a:uFill>
                  <a:solidFill>
                    <a:srgbClr val="ffffff"/>
                  </a:solidFill>
                </a:uFill>
                <a:latin typeface="Arial"/>
              </a:rPr>
              <a:t>not-but</a:t>
            </a:r>
            <a:r>
              <a:rPr b="0" lang="en-US" sz="2400" spc="-1" strike="noStrike">
                <a:solidFill>
                  <a:srgbClr val="000000"/>
                </a:solidFill>
                <a:uFill>
                  <a:solidFill>
                    <a:srgbClr val="ffffff"/>
                  </a:solidFill>
                </a:uFill>
                <a:latin typeface="Arial"/>
              </a:rPr>
              <a:t> construction – God is primary, man is secondary.</a:t>
            </a:r>
            <a:endParaRPr b="1" lang="en-US" sz="2000" spc="-1" strike="noStrike">
              <a:solidFill>
                <a:srgbClr val="000000"/>
              </a:solidFill>
              <a:uFill>
                <a:solidFill>
                  <a:srgbClr val="ffffff"/>
                </a:solidFill>
              </a:uFill>
              <a:latin typeface="Arial"/>
            </a:endParaRPr>
          </a:p>
        </p:txBody>
      </p:sp>
      <p:sp>
        <p:nvSpPr>
          <p:cNvPr id="365" name="TextShape 3"/>
          <p:cNvSpPr txBox="1"/>
          <p:nvPr/>
        </p:nvSpPr>
        <p:spPr>
          <a:xfrm rot="16200000">
            <a:off x="8391600" y="4368600"/>
            <a:ext cx="986400" cy="364680"/>
          </a:xfrm>
          <a:prstGeom prst="rect">
            <a:avLst/>
          </a:prstGeom>
          <a:noFill/>
          <a:ln>
            <a:noFill/>
          </a:ln>
        </p:spPr>
        <p:txBody>
          <a:bodyPr anchor="ctr"/>
          <a:p>
            <a:pPr>
              <a:lnSpc>
                <a:spcPct val="100000"/>
              </a:lnSpc>
            </a:pPr>
            <a:fld id="{0414ECC2-08FE-43D3-A203-35330394BC97}"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641" dur="indefinite" restart="never" nodeType="tmRoot">
          <p:childTnLst>
            <p:seq>
              <p:cTn id="642" dur="indefinite" nodeType="mainSeq">
                <p:childTnLst>
                  <p:par>
                    <p:cTn id="643" fill="hold">
                      <p:stCondLst>
                        <p:cond delay="indefinite"/>
                      </p:stCondLst>
                      <p:childTnLst>
                        <p:par>
                          <p:cTn id="644" fill="hold">
                            <p:stCondLst>
                              <p:cond delay="0"/>
                            </p:stCondLst>
                            <p:childTnLst>
                              <p:par>
                                <p:cTn id="645" nodeType="clickEffect" fill="hold" presetClass="entr" presetID="1">
                                  <p:stCondLst>
                                    <p:cond delay="0"/>
                                  </p:stCondLst>
                                  <p:childTnLst>
                                    <p:set>
                                      <p:cBhvr>
                                        <p:cTn id="646" dur="1" fill="hold">
                                          <p:stCondLst>
                                            <p:cond delay="0"/>
                                          </p:stCondLst>
                                        </p:cTn>
                                        <p:tgtEl>
                                          <p:spTgt spid="364">
                                            <p:txEl>
                                              <p:pRg st="262" end="328"/>
                                            </p:txEl>
                                          </p:spTgt>
                                        </p:tgtEl>
                                        <p:attrNameLst>
                                          <p:attrName>style.visibility</p:attrName>
                                        </p:attrNameLst>
                                      </p:cBhvr>
                                      <p:to>
                                        <p:strVal val="visible"/>
                                      </p:to>
                                    </p:set>
                                  </p:childTnLst>
                                </p:cTn>
                              </p:par>
                            </p:childTnLst>
                          </p:cTn>
                        </p:par>
                      </p:childTnLst>
                    </p:cTn>
                  </p:par>
                  <p:par>
                    <p:cTn id="647" fill="hold">
                      <p:stCondLst>
                        <p:cond delay="indefinite"/>
                      </p:stCondLst>
                      <p:childTnLst>
                        <p:par>
                          <p:cTn id="648" fill="hold">
                            <p:stCondLst>
                              <p:cond delay="0"/>
                            </p:stCondLst>
                            <p:childTnLst>
                              <p:par>
                                <p:cTn id="649" nodeType="clickEffect" fill="hold" presetClass="entr" presetID="1">
                                  <p:stCondLst>
                                    <p:cond delay="0"/>
                                  </p:stCondLst>
                                  <p:childTnLst>
                                    <p:set>
                                      <p:cBhvr>
                                        <p:cTn id="650" dur="1" fill="hold">
                                          <p:stCondLst>
                                            <p:cond delay="0"/>
                                          </p:stCondLst>
                                        </p:cTn>
                                        <p:tgtEl>
                                          <p:spTgt spid="364">
                                            <p:txEl>
                                              <p:pRg st="328" end="378"/>
                                            </p:txEl>
                                          </p:spTgt>
                                        </p:tgtEl>
                                        <p:attrNameLst>
                                          <p:attrName>style.visibility</p:attrName>
                                        </p:attrNameLst>
                                      </p:cBhvr>
                                      <p:to>
                                        <p:strVal val="visible"/>
                                      </p:to>
                                    </p:set>
                                  </p:childTnLst>
                                </p:cTn>
                              </p:par>
                            </p:childTnLst>
                          </p:cTn>
                        </p:par>
                      </p:childTnLst>
                    </p:cTn>
                  </p:par>
                  <p:par>
                    <p:cTn id="651" fill="hold">
                      <p:stCondLst>
                        <p:cond delay="indefinite"/>
                      </p:stCondLst>
                      <p:childTnLst>
                        <p:par>
                          <p:cTn id="652" fill="hold">
                            <p:stCondLst>
                              <p:cond delay="0"/>
                            </p:stCondLst>
                            <p:childTnLst>
                              <p:par>
                                <p:cTn id="653" nodeType="clickEffect" fill="hold" presetClass="entr" presetID="1">
                                  <p:stCondLst>
                                    <p:cond delay="0"/>
                                  </p:stCondLst>
                                  <p:childTnLst>
                                    <p:set>
                                      <p:cBhvr>
                                        <p:cTn id="654" dur="1" fill="hold">
                                          <p:stCondLst>
                                            <p:cond delay="0"/>
                                          </p:stCondLst>
                                        </p:cTn>
                                        <p:tgtEl>
                                          <p:spTgt spid="364">
                                            <p:txEl>
                                              <p:pRg st="378" end="45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Pelagius</a:t>
            </a:r>
            <a:endParaRPr b="0" lang="en-US" sz="1800" spc="-1" strike="noStrike">
              <a:solidFill>
                <a:srgbClr val="000000"/>
              </a:solidFill>
              <a:uFill>
                <a:solidFill>
                  <a:srgbClr val="ffffff"/>
                </a:solidFill>
              </a:uFill>
              <a:latin typeface="Arial"/>
            </a:endParaRPr>
          </a:p>
        </p:txBody>
      </p:sp>
      <p:sp>
        <p:nvSpPr>
          <p:cNvPr id="147" name="TextShape 2"/>
          <p:cNvSpPr txBox="1"/>
          <p:nvPr/>
        </p:nvSpPr>
        <p:spPr>
          <a:xfrm>
            <a:off x="457200" y="617400"/>
            <a:ext cx="5333760" cy="4320360"/>
          </a:xfrm>
          <a:prstGeom prst="rect">
            <a:avLst/>
          </a:prstGeom>
          <a:noFill/>
          <a:ln>
            <a:noFill/>
          </a:ln>
        </p:spPr>
        <p:txBody>
          <a:bodyPr/>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Briton, lived 354–420/440 A.D.</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Quoted by Augustine.</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Condemned heretic, 431 A.D.</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Strict ascetic.</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Free will and responsibility.</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Disavowed inherited depravity.</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Said man is basically good.</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Believed Jesus’ death was exemplary, not atoning.</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Taught possibility of choosing good apart from grace.</a:t>
            </a:r>
            <a:endParaRPr b="1" lang="en-US" sz="2000" spc="-1" strike="noStrike">
              <a:solidFill>
                <a:srgbClr val="000000"/>
              </a:solidFill>
              <a:uFill>
                <a:solidFill>
                  <a:srgbClr val="ffffff"/>
                </a:solidFill>
              </a:uFill>
              <a:latin typeface="Arial"/>
            </a:endParaRPr>
          </a:p>
        </p:txBody>
      </p:sp>
      <p:sp>
        <p:nvSpPr>
          <p:cNvPr id="148" name="TextShape 3"/>
          <p:cNvSpPr txBox="1"/>
          <p:nvPr/>
        </p:nvSpPr>
        <p:spPr>
          <a:xfrm rot="16200000">
            <a:off x="8391600" y="4368600"/>
            <a:ext cx="986400" cy="364680"/>
          </a:xfrm>
          <a:prstGeom prst="rect">
            <a:avLst/>
          </a:prstGeom>
          <a:noFill/>
          <a:ln>
            <a:noFill/>
          </a:ln>
        </p:spPr>
        <p:txBody>
          <a:bodyPr anchor="ctr"/>
          <a:p>
            <a:pPr>
              <a:lnSpc>
                <a:spcPct val="100000"/>
              </a:lnSpc>
            </a:pPr>
            <a:fld id="{E56EB109-CC02-41AE-AF24-8C561DD29C7F}"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pic>
        <p:nvPicPr>
          <p:cNvPr id="149" name="Picture 4" descr=""/>
          <p:cNvPicPr/>
          <p:nvPr/>
        </p:nvPicPr>
        <p:blipFill>
          <a:blip r:embed="rId1"/>
          <a:srcRect l="0" t="0" r="0" b="21399"/>
          <a:stretch/>
        </p:blipFill>
        <p:spPr>
          <a:xfrm>
            <a:off x="5791320" y="971640"/>
            <a:ext cx="3200040" cy="3531960"/>
          </a:xfrm>
          <a:prstGeom prst="rect">
            <a:avLst/>
          </a:prstGeom>
          <a:ln>
            <a:noFill/>
          </a:ln>
        </p:spPr>
      </p:pic>
    </p:spTree>
  </p:cSld>
  <p:timing>
    <p:tnLst>
      <p:par>
        <p:cTn id="46" dur="indefinite" restart="never" nodeType="tmRoot">
          <p:childTnLst>
            <p:seq>
              <p:cTn id="47" dur="indefinite" nodeType="mainSeq">
                <p:childTnLst>
                  <p:par>
                    <p:cTn id="48" fill="hold">
                      <p:stCondLst>
                        <p:cond delay="indefinite"/>
                      </p:stCondLst>
                      <p:childTnLst>
                        <p:par>
                          <p:cTn id="49" fill="hold">
                            <p:stCondLst>
                              <p:cond delay="0"/>
                            </p:stCondLst>
                            <p:childTnLst>
                              <p:par>
                                <p:cTn id="50" nodeType="clickEffect" fill="hold" presetClass="entr" presetID="1">
                                  <p:stCondLst>
                                    <p:cond delay="0"/>
                                  </p:stCondLst>
                                  <p:childTnLst>
                                    <p:set>
                                      <p:cBhvr>
                                        <p:cTn id="51" dur="1" fill="hold">
                                          <p:stCondLst>
                                            <p:cond delay="0"/>
                                          </p:stCondLst>
                                        </p:cTn>
                                        <p:tgtEl>
                                          <p:spTgt spid="147">
                                            <p:txEl>
                                              <p:pRg st="80" end="96"/>
                                            </p:txEl>
                                          </p:spTgt>
                                        </p:tgtEl>
                                        <p:attrNameLst>
                                          <p:attrName>style.visibility</p:attrName>
                                        </p:attrNameLst>
                                      </p:cBhvr>
                                      <p:to>
                                        <p:strVal val="visible"/>
                                      </p:to>
                                    </p:set>
                                  </p:childTnLst>
                                </p:cTn>
                              </p:par>
                              <p:par>
                                <p:cTn id="52" nodeType="withEffect" fill="hold" presetClass="entr" presetID="1">
                                  <p:stCondLst>
                                    <p:cond delay="0"/>
                                  </p:stCondLst>
                                  <p:childTnLst>
                                    <p:set>
                                      <p:cBhvr>
                                        <p:cTn id="53" dur="1" fill="hold">
                                          <p:stCondLst>
                                            <p:cond delay="0"/>
                                          </p:stCondLst>
                                        </p:cTn>
                                        <p:tgtEl>
                                          <p:spTgt spid="147">
                                            <p:txEl>
                                              <p:pRg st="96" end="126"/>
                                            </p:txEl>
                                          </p:spTgt>
                                        </p:tgtEl>
                                        <p:attrNameLst>
                                          <p:attrName>style.visibility</p:attrName>
                                        </p:attrNameLst>
                                      </p:cBhvr>
                                      <p:to>
                                        <p:strVal val="visible"/>
                                      </p:to>
                                    </p:set>
                                  </p:childTnLst>
                                </p:cTn>
                              </p:par>
                              <p:par>
                                <p:cTn id="54" nodeType="withEffect" fill="hold" presetClass="entr" presetID="1">
                                  <p:stCondLst>
                                    <p:cond delay="0"/>
                                  </p:stCondLst>
                                  <p:childTnLst>
                                    <p:set>
                                      <p:cBhvr>
                                        <p:cTn id="55" dur="1" fill="hold">
                                          <p:stCondLst>
                                            <p:cond delay="0"/>
                                          </p:stCondLst>
                                        </p:cTn>
                                        <p:tgtEl>
                                          <p:spTgt spid="147">
                                            <p:txEl>
                                              <p:pRg st="126" end="157"/>
                                            </p:txEl>
                                          </p:spTgt>
                                        </p:tgtEl>
                                        <p:attrNameLst>
                                          <p:attrName>style.visibility</p:attrName>
                                        </p:attrNameLst>
                                      </p:cBhvr>
                                      <p:to>
                                        <p:strVal val="visible"/>
                                      </p:to>
                                    </p:set>
                                  </p:childTnLst>
                                </p:cTn>
                              </p:par>
                              <p:par>
                                <p:cTn id="56" nodeType="withEffect" fill="hold" presetClass="entr" presetID="1">
                                  <p:stCondLst>
                                    <p:cond delay="0"/>
                                  </p:stCondLst>
                                  <p:childTnLst>
                                    <p:set>
                                      <p:cBhvr>
                                        <p:cTn id="57" dur="1" fill="hold">
                                          <p:stCondLst>
                                            <p:cond delay="0"/>
                                          </p:stCondLst>
                                        </p:cTn>
                                        <p:tgtEl>
                                          <p:spTgt spid="147">
                                            <p:txEl>
                                              <p:pRg st="157" end="185"/>
                                            </p:txEl>
                                          </p:spTgt>
                                        </p:tgtEl>
                                        <p:attrNameLst>
                                          <p:attrName>style.visibility</p:attrName>
                                        </p:attrNameLst>
                                      </p:cBhvr>
                                      <p:to>
                                        <p:strVal val="visible"/>
                                      </p:to>
                                    </p:set>
                                  </p:childTnLst>
                                </p:cTn>
                              </p:par>
                              <p:par>
                                <p:cTn id="58" nodeType="withEffect" fill="hold" presetClass="entr" presetID="1">
                                  <p:stCondLst>
                                    <p:cond delay="0"/>
                                  </p:stCondLst>
                                  <p:childTnLst>
                                    <p:set>
                                      <p:cBhvr>
                                        <p:cTn id="59" dur="1" fill="hold">
                                          <p:stCondLst>
                                            <p:cond delay="0"/>
                                          </p:stCondLst>
                                        </p:cTn>
                                        <p:tgtEl>
                                          <p:spTgt spid="147">
                                            <p:txEl>
                                              <p:pRg st="185" end="235"/>
                                            </p:txEl>
                                          </p:spTgt>
                                        </p:tgtEl>
                                        <p:attrNameLst>
                                          <p:attrName>style.visibility</p:attrName>
                                        </p:attrNameLst>
                                      </p:cBhvr>
                                      <p:to>
                                        <p:strVal val="visible"/>
                                      </p:to>
                                    </p:set>
                                  </p:childTnLst>
                                </p:cTn>
                              </p:par>
                              <p:par>
                                <p:cTn id="60" nodeType="withEffect" fill="hold" presetClass="entr" presetID="1">
                                  <p:stCondLst>
                                    <p:cond delay="0"/>
                                  </p:stCondLst>
                                  <p:childTnLst>
                                    <p:set>
                                      <p:cBhvr>
                                        <p:cTn id="61" dur="1" fill="hold">
                                          <p:stCondLst>
                                            <p:cond delay="0"/>
                                          </p:stCondLst>
                                        </p:cTn>
                                        <p:tgtEl>
                                          <p:spTgt spid="147">
                                            <p:txEl>
                                              <p:pRg st="235" end="28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Who “works”?</a:t>
            </a:r>
            <a:endParaRPr b="0" lang="en-US" sz="1800" spc="-1" strike="noStrike">
              <a:solidFill>
                <a:srgbClr val="000000"/>
              </a:solidFill>
              <a:uFill>
                <a:solidFill>
                  <a:srgbClr val="ffffff"/>
                </a:solidFill>
              </a:uFill>
              <a:latin typeface="Arial"/>
            </a:endParaRPr>
          </a:p>
        </p:txBody>
      </p:sp>
      <p:sp>
        <p:nvSpPr>
          <p:cNvPr id="367"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Terms helpful to know:</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lang="en-US" sz="2400" spc="-1" strike="noStrike">
                <a:solidFill>
                  <a:srgbClr val="000000"/>
                </a:solidFill>
                <a:uFill>
                  <a:solidFill>
                    <a:srgbClr val="ffffff"/>
                  </a:solidFill>
                </a:uFill>
                <a:latin typeface="Arial"/>
              </a:rPr>
              <a:t>Synergism</a:t>
            </a:r>
            <a:r>
              <a:rPr b="0" lang="en-US" sz="2400" spc="-1" strike="noStrike">
                <a:solidFill>
                  <a:srgbClr val="000000"/>
                </a:solidFill>
                <a:uFill>
                  <a:solidFill>
                    <a:srgbClr val="ffffff"/>
                  </a:solidFill>
                </a:uFill>
                <a:latin typeface="Arial"/>
              </a:rPr>
              <a:t> – “Working together”, God and man each cooperatively have a part in man’s salvation.</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Synergism does </a:t>
            </a:r>
            <a:r>
              <a:rPr b="1" i="1" lang="en-US" sz="2400" spc="-1" strike="noStrike">
                <a:solidFill>
                  <a:srgbClr val="000000"/>
                </a:solidFill>
                <a:uFill>
                  <a:solidFill>
                    <a:srgbClr val="ffffff"/>
                  </a:solidFill>
                </a:uFill>
                <a:latin typeface="Arial"/>
              </a:rPr>
              <a:t>not</a:t>
            </a:r>
            <a:r>
              <a:rPr b="0" lang="en-US" sz="2400" spc="-1" strike="noStrike">
                <a:solidFill>
                  <a:srgbClr val="000000"/>
                </a:solidFill>
                <a:uFill>
                  <a:solidFill>
                    <a:srgbClr val="ffffff"/>
                  </a:solidFill>
                </a:uFill>
                <a:latin typeface="Arial"/>
              </a:rPr>
              <a:t> require equal work.</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lang="en-US" sz="2400" spc="-1" strike="noStrike">
                <a:solidFill>
                  <a:srgbClr val="000000"/>
                </a:solidFill>
                <a:uFill>
                  <a:solidFill>
                    <a:srgbClr val="ffffff"/>
                  </a:solidFill>
                </a:uFill>
                <a:latin typeface="Arial"/>
              </a:rPr>
              <a:t>Monergism</a:t>
            </a:r>
            <a:r>
              <a:rPr b="0" lang="en-US" sz="2400" spc="-1" strike="noStrike">
                <a:solidFill>
                  <a:srgbClr val="000000"/>
                </a:solidFill>
                <a:uFill>
                  <a:solidFill>
                    <a:srgbClr val="ffffff"/>
                  </a:solidFill>
                </a:uFill>
                <a:latin typeface="Arial"/>
              </a:rPr>
              <a:t> – “Working alone”; Only God works in man’s salvation.  Man has </a:t>
            </a:r>
            <a:r>
              <a:rPr b="1" i="1" lang="en-US" sz="2400" spc="-1" strike="noStrike">
                <a:solidFill>
                  <a:srgbClr val="000000"/>
                </a:solidFill>
                <a:uFill>
                  <a:solidFill>
                    <a:srgbClr val="ffffff"/>
                  </a:solidFill>
                </a:uFill>
                <a:latin typeface="Arial"/>
              </a:rPr>
              <a:t>no</a:t>
            </a:r>
            <a:r>
              <a:rPr b="0" lang="en-US" sz="2400" spc="-1" strike="noStrike">
                <a:solidFill>
                  <a:srgbClr val="000000"/>
                </a:solidFill>
                <a:uFill>
                  <a:solidFill>
                    <a:srgbClr val="ffffff"/>
                  </a:solidFill>
                </a:uFill>
                <a:latin typeface="Arial"/>
              </a:rPr>
              <a:t> part whatsoever.</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Then they said to Him, “What shall we do, that </a:t>
            </a:r>
            <a:r>
              <a:rPr b="1" i="1" lang="en-US" sz="2400" spc="-1" strike="noStrike" u="sng">
                <a:solidFill>
                  <a:srgbClr val="000000"/>
                </a:solidFill>
                <a:uFill>
                  <a:solidFill>
                    <a:srgbClr val="ffffff"/>
                  </a:solidFill>
                </a:uFill>
                <a:latin typeface="Arial"/>
              </a:rPr>
              <a:t>we</a:t>
            </a:r>
            <a:r>
              <a:rPr b="1" i="1" lang="en-US" sz="2400" spc="-1" strike="noStrike">
                <a:solidFill>
                  <a:srgbClr val="000000"/>
                </a:solidFill>
                <a:uFill>
                  <a:solidFill>
                    <a:srgbClr val="ffffff"/>
                  </a:solidFill>
                </a:uFill>
                <a:latin typeface="Arial"/>
              </a:rPr>
              <a:t> may </a:t>
            </a:r>
            <a:r>
              <a:rPr b="1" i="1" lang="en-US" sz="2400" spc="-1" strike="noStrike" u="sng">
                <a:solidFill>
                  <a:srgbClr val="000000"/>
                </a:solidFill>
                <a:uFill>
                  <a:solidFill>
                    <a:srgbClr val="ffffff"/>
                  </a:solidFill>
                </a:uFill>
                <a:latin typeface="Arial"/>
              </a:rPr>
              <a:t>work</a:t>
            </a:r>
            <a:r>
              <a:rPr b="1" i="1" lang="en-US" sz="2400" spc="-1" strike="noStrike">
                <a:solidFill>
                  <a:srgbClr val="000000"/>
                </a:solidFill>
                <a:uFill>
                  <a:solidFill>
                    <a:srgbClr val="ffffff"/>
                  </a:solidFill>
                </a:uFill>
                <a:latin typeface="Arial"/>
              </a:rPr>
              <a:t> the works of God</a:t>
            </a:r>
            <a:r>
              <a:rPr b="0" i="1" lang="en-US" sz="2400" spc="-1" strike="noStrike">
                <a:solidFill>
                  <a:srgbClr val="000000"/>
                </a:solidFill>
                <a:uFill>
                  <a:solidFill>
                    <a:srgbClr val="ffffff"/>
                  </a:solidFill>
                </a:uFill>
                <a:latin typeface="Arial"/>
              </a:rPr>
              <a:t>?”  Jesus answered and said to them, “</a:t>
            </a:r>
            <a:r>
              <a:rPr b="1" i="1" lang="en-US" sz="2400" spc="-1" strike="noStrike" u="sng">
                <a:solidFill>
                  <a:srgbClr val="000000"/>
                </a:solidFill>
                <a:uFill>
                  <a:solidFill>
                    <a:srgbClr val="ffffff"/>
                  </a:solidFill>
                </a:uFill>
                <a:latin typeface="Arial"/>
              </a:rPr>
              <a:t>This</a:t>
            </a:r>
            <a:r>
              <a:rPr b="1" i="1" lang="en-US" sz="2400" spc="-1" strike="noStrike">
                <a:solidFill>
                  <a:srgbClr val="000000"/>
                </a:solidFill>
                <a:uFill>
                  <a:solidFill>
                    <a:srgbClr val="ffffff"/>
                  </a:solidFill>
                </a:uFill>
                <a:latin typeface="Arial"/>
              </a:rPr>
              <a:t> is the work of God, </a:t>
            </a:r>
            <a:r>
              <a:rPr b="1" i="1" lang="en-US" sz="2400" spc="-1" strike="noStrike" u="sng">
                <a:solidFill>
                  <a:srgbClr val="000000"/>
                </a:solidFill>
                <a:uFill>
                  <a:solidFill>
                    <a:srgbClr val="ffffff"/>
                  </a:solidFill>
                </a:uFill>
                <a:latin typeface="Arial"/>
              </a:rPr>
              <a:t>that you believe</a:t>
            </a:r>
            <a:r>
              <a:rPr b="1" i="1" lang="en-US" sz="2400" spc="-1" strike="noStrike">
                <a:solidFill>
                  <a:srgbClr val="000000"/>
                </a:solidFill>
                <a:uFill>
                  <a:solidFill>
                    <a:srgbClr val="ffffff"/>
                  </a:solidFill>
                </a:uFill>
                <a:latin typeface="Arial"/>
              </a:rPr>
              <a:t> in Him </a:t>
            </a:r>
            <a:r>
              <a:rPr b="0" i="1" lang="en-US" sz="2400" spc="-1" strike="noStrike">
                <a:solidFill>
                  <a:srgbClr val="000000"/>
                </a:solidFill>
                <a:uFill>
                  <a:solidFill>
                    <a:srgbClr val="ffffff"/>
                  </a:solidFill>
                </a:uFill>
                <a:latin typeface="Arial"/>
              </a:rPr>
              <a:t>whom He sent.”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John 6:28-29</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Man’s fundamental “work” is faith, but it is </a:t>
            </a:r>
            <a:r>
              <a:rPr b="1" i="1" lang="en-US" sz="2400" spc="-1" strike="noStrike">
                <a:solidFill>
                  <a:srgbClr val="000000"/>
                </a:solidFill>
                <a:uFill>
                  <a:solidFill>
                    <a:srgbClr val="ffffff"/>
                  </a:solidFill>
                </a:uFill>
                <a:latin typeface="Arial"/>
              </a:rPr>
              <a:t>his</a:t>
            </a:r>
            <a:r>
              <a:rPr b="0" lang="en-US" sz="2400" spc="-1" strike="noStrike">
                <a:solidFill>
                  <a:srgbClr val="000000"/>
                </a:solidFill>
                <a:uFill>
                  <a:solidFill>
                    <a:srgbClr val="ffffff"/>
                  </a:solidFill>
                </a:uFill>
                <a:latin typeface="Arial"/>
              </a:rPr>
              <a:t> work!</a:t>
            </a:r>
            <a:endParaRPr b="1" lang="en-US" sz="2000" spc="-1" strike="noStrike">
              <a:solidFill>
                <a:srgbClr val="000000"/>
              </a:solidFill>
              <a:uFill>
                <a:solidFill>
                  <a:srgbClr val="ffffff"/>
                </a:solidFill>
              </a:uFill>
              <a:latin typeface="Arial"/>
            </a:endParaRPr>
          </a:p>
        </p:txBody>
      </p:sp>
      <p:sp>
        <p:nvSpPr>
          <p:cNvPr id="368" name="TextShape 3"/>
          <p:cNvSpPr txBox="1"/>
          <p:nvPr/>
        </p:nvSpPr>
        <p:spPr>
          <a:xfrm rot="16200000">
            <a:off x="8391600" y="4368600"/>
            <a:ext cx="986400" cy="364680"/>
          </a:xfrm>
          <a:prstGeom prst="rect">
            <a:avLst/>
          </a:prstGeom>
          <a:noFill/>
          <a:ln>
            <a:noFill/>
          </a:ln>
        </p:spPr>
        <p:txBody>
          <a:bodyPr anchor="ctr"/>
          <a:p>
            <a:pPr>
              <a:lnSpc>
                <a:spcPct val="100000"/>
              </a:lnSpc>
            </a:pPr>
            <a:fld id="{4710B963-1E57-44BD-AF6E-6E1A94DA02C3}"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655" dur="indefinite" restart="never" nodeType="tmRoot">
          <p:childTnLst>
            <p:seq>
              <p:cTn id="656" dur="indefinite" nodeType="mainSeq">
                <p:childTnLst>
                  <p:par>
                    <p:cTn id="657" fill="hold">
                      <p:stCondLst>
                        <p:cond delay="indefinite"/>
                      </p:stCondLst>
                      <p:childTnLst>
                        <p:par>
                          <p:cTn id="658" fill="hold">
                            <p:stCondLst>
                              <p:cond delay="0"/>
                            </p:stCondLst>
                            <p:childTnLst>
                              <p:par>
                                <p:cTn id="659" nodeType="clickEffect" fill="hold" presetClass="entr" presetID="1">
                                  <p:stCondLst>
                                    <p:cond delay="0"/>
                                  </p:stCondLst>
                                  <p:childTnLst>
                                    <p:set>
                                      <p:cBhvr>
                                        <p:cTn id="660" dur="1" fill="hold">
                                          <p:stCondLst>
                                            <p:cond delay="0"/>
                                          </p:stCondLst>
                                        </p:cTn>
                                        <p:tgtEl>
                                          <p:spTgt spid="367">
                                            <p:txEl>
                                              <p:pRg st="23" end="118"/>
                                            </p:txEl>
                                          </p:spTgt>
                                        </p:tgtEl>
                                        <p:attrNameLst>
                                          <p:attrName>style.visibility</p:attrName>
                                        </p:attrNameLst>
                                      </p:cBhvr>
                                      <p:to>
                                        <p:strVal val="visible"/>
                                      </p:to>
                                    </p:set>
                                  </p:childTnLst>
                                </p:cTn>
                              </p:par>
                            </p:childTnLst>
                          </p:cTn>
                        </p:par>
                      </p:childTnLst>
                    </p:cTn>
                  </p:par>
                  <p:par>
                    <p:cTn id="661" fill="hold">
                      <p:stCondLst>
                        <p:cond delay="indefinite"/>
                      </p:stCondLst>
                      <p:childTnLst>
                        <p:par>
                          <p:cTn id="662" fill="hold">
                            <p:stCondLst>
                              <p:cond delay="0"/>
                            </p:stCondLst>
                            <p:childTnLst>
                              <p:par>
                                <p:cTn id="663" nodeType="clickEffect" fill="hold" presetClass="entr" presetID="1">
                                  <p:stCondLst>
                                    <p:cond delay="0"/>
                                  </p:stCondLst>
                                  <p:childTnLst>
                                    <p:set>
                                      <p:cBhvr>
                                        <p:cTn id="664" dur="1" fill="hold">
                                          <p:stCondLst>
                                            <p:cond delay="0"/>
                                          </p:stCondLst>
                                        </p:cTn>
                                        <p:tgtEl>
                                          <p:spTgt spid="367">
                                            <p:txEl>
                                              <p:pRg st="118" end="157"/>
                                            </p:txEl>
                                          </p:spTgt>
                                        </p:tgtEl>
                                        <p:attrNameLst>
                                          <p:attrName>style.visibility</p:attrName>
                                        </p:attrNameLst>
                                      </p:cBhvr>
                                      <p:to>
                                        <p:strVal val="visible"/>
                                      </p:to>
                                    </p:set>
                                  </p:childTnLst>
                                </p:cTn>
                              </p:par>
                            </p:childTnLst>
                          </p:cTn>
                        </p:par>
                      </p:childTnLst>
                    </p:cTn>
                  </p:par>
                  <p:par>
                    <p:cTn id="665" fill="hold">
                      <p:stCondLst>
                        <p:cond delay="indefinite"/>
                      </p:stCondLst>
                      <p:childTnLst>
                        <p:par>
                          <p:cTn id="666" fill="hold">
                            <p:stCondLst>
                              <p:cond delay="0"/>
                            </p:stCondLst>
                            <p:childTnLst>
                              <p:par>
                                <p:cTn id="667" nodeType="clickEffect" fill="hold" presetClass="entr" presetID="1">
                                  <p:stCondLst>
                                    <p:cond delay="0"/>
                                  </p:stCondLst>
                                  <p:childTnLst>
                                    <p:set>
                                      <p:cBhvr>
                                        <p:cTn id="668" dur="1" fill="hold">
                                          <p:stCondLst>
                                            <p:cond delay="0"/>
                                          </p:stCondLst>
                                        </p:cTn>
                                        <p:tgtEl>
                                          <p:spTgt spid="367">
                                            <p:txEl>
                                              <p:pRg st="157" end="250"/>
                                            </p:txEl>
                                          </p:spTgt>
                                        </p:tgtEl>
                                        <p:attrNameLst>
                                          <p:attrName>style.visibility</p:attrName>
                                        </p:attrNameLst>
                                      </p:cBhvr>
                                      <p:to>
                                        <p:strVal val="visible"/>
                                      </p:to>
                                    </p:set>
                                  </p:childTnLst>
                                </p:cTn>
                              </p:par>
                            </p:childTnLst>
                          </p:cTn>
                        </p:par>
                      </p:childTnLst>
                    </p:cTn>
                  </p:par>
                  <p:par>
                    <p:cTn id="669" fill="hold">
                      <p:stCondLst>
                        <p:cond delay="indefinite"/>
                      </p:stCondLst>
                      <p:childTnLst>
                        <p:par>
                          <p:cTn id="670" fill="hold">
                            <p:stCondLst>
                              <p:cond delay="0"/>
                            </p:stCondLst>
                            <p:childTnLst>
                              <p:par>
                                <p:cTn id="671" nodeType="clickEffect" fill="hold" presetClass="entr" presetID="1">
                                  <p:stCondLst>
                                    <p:cond delay="0"/>
                                  </p:stCondLst>
                                  <p:childTnLst>
                                    <p:set>
                                      <p:cBhvr>
                                        <p:cTn id="672" dur="1" fill="hold">
                                          <p:stCondLst>
                                            <p:cond delay="0"/>
                                          </p:stCondLst>
                                        </p:cTn>
                                        <p:tgtEl>
                                          <p:spTgt spid="367">
                                            <p:txEl>
                                              <p:pRg st="250" end="442"/>
                                            </p:txEl>
                                          </p:spTgt>
                                        </p:tgtEl>
                                        <p:attrNameLst>
                                          <p:attrName>style.visibility</p:attrName>
                                        </p:attrNameLst>
                                      </p:cBhvr>
                                      <p:to>
                                        <p:strVal val="visible"/>
                                      </p:to>
                                    </p:set>
                                  </p:childTnLst>
                                </p:cTn>
                              </p:par>
                            </p:childTnLst>
                          </p:cTn>
                        </p:par>
                      </p:childTnLst>
                    </p:cTn>
                  </p:par>
                  <p:par>
                    <p:cTn id="673" fill="hold">
                      <p:stCondLst>
                        <p:cond delay="indefinite"/>
                      </p:stCondLst>
                      <p:childTnLst>
                        <p:par>
                          <p:cTn id="674" fill="hold">
                            <p:stCondLst>
                              <p:cond delay="0"/>
                            </p:stCondLst>
                            <p:childTnLst>
                              <p:par>
                                <p:cTn id="675" nodeType="clickEffect" fill="hold" presetClass="entr" presetID="1">
                                  <p:stCondLst>
                                    <p:cond delay="0"/>
                                  </p:stCondLst>
                                  <p:childTnLst>
                                    <p:set>
                                      <p:cBhvr>
                                        <p:cTn id="676" dur="1" fill="hold">
                                          <p:stCondLst>
                                            <p:cond delay="0"/>
                                          </p:stCondLst>
                                        </p:cTn>
                                        <p:tgtEl>
                                          <p:spTgt spid="367">
                                            <p:txEl>
                                              <p:pRg st="442" end="49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Is Your Faith Given To You?</a:t>
            </a:r>
            <a:endParaRPr b="0" lang="en-US" sz="1800" spc="-1" strike="noStrike">
              <a:solidFill>
                <a:srgbClr val="000000"/>
              </a:solidFill>
              <a:uFill>
                <a:solidFill>
                  <a:srgbClr val="ffffff"/>
                </a:solidFill>
              </a:uFill>
              <a:latin typeface="Arial"/>
            </a:endParaRPr>
          </a:p>
        </p:txBody>
      </p:sp>
      <p:sp>
        <p:nvSpPr>
          <p:cNvPr id="370"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12"/>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Your faith is directly instilled by God.  Does not </a:t>
            </a:r>
            <a:r>
              <a:rPr b="1" lang="en-US" sz="2400" spc="-1" strike="noStrike">
                <a:solidFill>
                  <a:srgbClr val="d1282e"/>
                </a:solidFill>
                <a:uFill>
                  <a:solidFill>
                    <a:srgbClr val="ffffff"/>
                  </a:solidFill>
                </a:uFill>
                <a:latin typeface="Arial"/>
              </a:rPr>
              <a:t>Ephesians 2:8-10 </a:t>
            </a:r>
            <a:r>
              <a:rPr b="0" lang="en-US" sz="2400" spc="-1" strike="noStrike">
                <a:solidFill>
                  <a:srgbClr val="000000"/>
                </a:solidFill>
                <a:uFill>
                  <a:solidFill>
                    <a:srgbClr val="ffffff"/>
                  </a:solidFill>
                </a:uFill>
                <a:latin typeface="Arial"/>
              </a:rPr>
              <a:t>teach that </a:t>
            </a:r>
            <a:r>
              <a:rPr b="1" i="1" lang="en-US" sz="2400" spc="-1" strike="noStrike">
                <a:solidFill>
                  <a:srgbClr val="000000"/>
                </a:solidFill>
                <a:uFill>
                  <a:solidFill>
                    <a:srgbClr val="ffffff"/>
                  </a:solidFill>
                </a:uFill>
                <a:latin typeface="Arial"/>
              </a:rPr>
              <a:t>even</a:t>
            </a:r>
            <a:r>
              <a:rPr b="0" lang="en-US" sz="2400" spc="-1" strike="noStrike">
                <a:solidFill>
                  <a:srgbClr val="000000"/>
                </a:solidFill>
                <a:uFill>
                  <a:solidFill>
                    <a:srgbClr val="ffffff"/>
                  </a:solidFill>
                </a:uFill>
                <a:latin typeface="Arial"/>
              </a:rPr>
              <a:t> your faith is given to you, apart from your works, and worked by God?  We are not saved by anything we do (</a:t>
            </a:r>
            <a:r>
              <a:rPr b="1" lang="en-US" sz="2400" spc="-1" strike="noStrike">
                <a:solidFill>
                  <a:srgbClr val="d1282e"/>
                </a:solidFill>
                <a:uFill>
                  <a:solidFill>
                    <a:srgbClr val="ffffff"/>
                  </a:solidFill>
                </a:uFill>
                <a:latin typeface="Arial"/>
              </a:rPr>
              <a:t>II Timothy 1:9</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Does “that … gift” refer to our faith or salvation?</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Gender for </a:t>
            </a:r>
            <a:r>
              <a:rPr b="0" i="1" lang="en-US" sz="2400" spc="-1" strike="noStrike">
                <a:solidFill>
                  <a:srgbClr val="000000"/>
                </a:solidFill>
                <a:uFill>
                  <a:solidFill>
                    <a:srgbClr val="ffffff"/>
                  </a:solidFill>
                </a:uFill>
                <a:latin typeface="Arial"/>
              </a:rPr>
              <a:t>“faith”</a:t>
            </a:r>
            <a:r>
              <a:rPr b="0" lang="en-US" sz="2400" spc="-1" strike="noStrike">
                <a:solidFill>
                  <a:srgbClr val="000000"/>
                </a:solidFill>
                <a:uFill>
                  <a:solidFill>
                    <a:srgbClr val="ffffff"/>
                  </a:solidFill>
                </a:uFill>
                <a:latin typeface="Arial"/>
              </a:rPr>
              <a:t> != </a:t>
            </a:r>
            <a:r>
              <a:rPr b="0" i="1" lang="en-US" sz="2400" spc="-1" strike="noStrike">
                <a:solidFill>
                  <a:srgbClr val="000000"/>
                </a:solidFill>
                <a:uFill>
                  <a:solidFill>
                    <a:srgbClr val="ffffff"/>
                  </a:solidFill>
                </a:uFill>
                <a:latin typeface="Arial"/>
              </a:rPr>
              <a:t>“</a:t>
            </a:r>
            <a:r>
              <a:rPr b="1" i="1" lang="en-US" sz="2400" spc="-1" strike="noStrike">
                <a:solidFill>
                  <a:srgbClr val="000000"/>
                </a:solidFill>
                <a:uFill>
                  <a:solidFill>
                    <a:srgbClr val="ffffff"/>
                  </a:solidFill>
                </a:uFill>
                <a:latin typeface="Arial"/>
              </a:rPr>
              <a:t>that</a:t>
            </a:r>
            <a:r>
              <a:rPr b="0" i="1" lang="en-US" sz="2400" spc="-1" strike="noStrike">
                <a:solidFill>
                  <a:srgbClr val="000000"/>
                </a:solidFill>
                <a:uFill>
                  <a:solidFill>
                    <a:srgbClr val="ffffff"/>
                  </a:solidFill>
                </a:uFill>
                <a:latin typeface="Arial"/>
              </a:rPr>
              <a:t> not of yourselves – the gift of God”</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Gift” is the </a:t>
            </a:r>
            <a:r>
              <a:rPr b="1" i="1" lang="en-US" sz="2400" spc="-1" strike="noStrike">
                <a:solidFill>
                  <a:srgbClr val="000000"/>
                </a:solidFill>
                <a:uFill>
                  <a:solidFill>
                    <a:srgbClr val="ffffff"/>
                  </a:solidFill>
                </a:uFill>
                <a:latin typeface="Arial"/>
              </a:rPr>
              <a:t>entire</a:t>
            </a:r>
            <a:r>
              <a:rPr b="0" lang="en-US" sz="2400" spc="-1" strike="noStrike">
                <a:solidFill>
                  <a:srgbClr val="000000"/>
                </a:solidFill>
                <a:uFill>
                  <a:solidFill>
                    <a:srgbClr val="ffffff"/>
                  </a:solidFill>
                </a:uFill>
                <a:latin typeface="Arial"/>
              </a:rPr>
              <a:t> plan and offer of salvation.</a:t>
            </a:r>
            <a:endParaRPr b="1" lang="en-US" sz="2000" spc="-1" strike="noStrike">
              <a:solidFill>
                <a:srgbClr val="000000"/>
              </a:solidFill>
              <a:uFill>
                <a:solidFill>
                  <a:srgbClr val="ffffff"/>
                </a:solidFill>
              </a:uFill>
              <a:latin typeface="Arial"/>
            </a:endParaRPr>
          </a:p>
          <a:p>
            <a:pPr marL="457200" indent="-456840">
              <a:lnSpc>
                <a:spcPct val="100000"/>
              </a:lnSpc>
              <a:buClr>
                <a:srgbClr val="d1282e"/>
              </a:buClr>
              <a:buFont typeface="Arial"/>
              <a:buChar char="•"/>
            </a:pPr>
            <a:r>
              <a:rPr b="1" lang="en-US" sz="2400" spc="-1" strike="noStrike">
                <a:solidFill>
                  <a:srgbClr val="d1282e"/>
                </a:solidFill>
                <a:uFill>
                  <a:solidFill>
                    <a:srgbClr val="ffffff"/>
                  </a:solidFill>
                </a:uFill>
                <a:latin typeface="Arial"/>
              </a:rPr>
              <a:t>II Timothy 1:9 </a:t>
            </a:r>
            <a:r>
              <a:rPr b="0" lang="en-US" sz="2400" spc="-1" strike="noStrike">
                <a:solidFill>
                  <a:srgbClr val="000000"/>
                </a:solidFill>
                <a:uFill>
                  <a:solidFill>
                    <a:srgbClr val="ffffff"/>
                  </a:solidFill>
                </a:uFill>
                <a:latin typeface="Arial"/>
              </a:rPr>
              <a:t>uses a </a:t>
            </a:r>
            <a:r>
              <a:rPr b="1" i="1" lang="en-US" sz="2400" spc="-1" strike="noStrike">
                <a:solidFill>
                  <a:srgbClr val="000000"/>
                </a:solidFill>
                <a:uFill>
                  <a:solidFill>
                    <a:srgbClr val="ffffff"/>
                  </a:solidFill>
                </a:uFill>
                <a:latin typeface="Arial"/>
              </a:rPr>
              <a:t>not-but</a:t>
            </a:r>
            <a:r>
              <a:rPr b="0" lang="en-US" sz="2400" spc="-1" strike="noStrike">
                <a:solidFill>
                  <a:srgbClr val="000000"/>
                </a:solidFill>
                <a:uFill>
                  <a:solidFill>
                    <a:srgbClr val="ffffff"/>
                  </a:solidFill>
                </a:uFill>
                <a:latin typeface="Arial"/>
              </a:rPr>
              <a:t> construction – </a:t>
            </a:r>
            <a:r>
              <a:rPr b="1" i="1" lang="en-US" sz="2400" spc="-1" strike="noStrike">
                <a:solidFill>
                  <a:srgbClr val="000000"/>
                </a:solidFill>
                <a:uFill>
                  <a:solidFill>
                    <a:srgbClr val="ffffff"/>
                  </a:solidFill>
                </a:uFill>
                <a:latin typeface="Arial"/>
              </a:rPr>
              <a:t>God is </a:t>
            </a:r>
            <a:r>
              <a:rPr b="1" i="1" lang="en-US" sz="2400" spc="-1" strike="noStrike" u="sng">
                <a:solidFill>
                  <a:srgbClr val="000000"/>
                </a:solidFill>
                <a:uFill>
                  <a:solidFill>
                    <a:srgbClr val="ffffff"/>
                  </a:solidFill>
                </a:uFill>
                <a:latin typeface="Arial"/>
              </a:rPr>
              <a:t>primary</a:t>
            </a:r>
            <a:r>
              <a:rPr b="0" lang="en-US" sz="2400" spc="-1" strike="noStrike">
                <a:solidFill>
                  <a:srgbClr val="000000"/>
                </a:solidFill>
                <a:uFill>
                  <a:solidFill>
                    <a:srgbClr val="ffffff"/>
                  </a:solidFill>
                </a:uFill>
                <a:latin typeface="Arial"/>
              </a:rPr>
              <a:t>, man is </a:t>
            </a:r>
            <a:r>
              <a:rPr b="1" i="1" lang="en-US" sz="2400" spc="-1" strike="noStrike">
                <a:solidFill>
                  <a:srgbClr val="000000"/>
                </a:solidFill>
                <a:uFill>
                  <a:solidFill>
                    <a:srgbClr val="ffffff"/>
                  </a:solidFill>
                </a:uFill>
                <a:latin typeface="Arial"/>
              </a:rPr>
              <a:t>secondary</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Distinction between works of </a:t>
            </a:r>
            <a:r>
              <a:rPr b="1" i="1" lang="en-US" sz="2400" spc="-1" strike="noStrike">
                <a:solidFill>
                  <a:srgbClr val="000000"/>
                </a:solidFill>
                <a:uFill>
                  <a:solidFill>
                    <a:srgbClr val="ffffff"/>
                  </a:solidFill>
                </a:uFill>
                <a:latin typeface="Arial"/>
              </a:rPr>
              <a:t>merit</a:t>
            </a:r>
            <a:r>
              <a:rPr b="0" lang="en-US" sz="2400" spc="-1" strike="noStrike">
                <a:solidFill>
                  <a:srgbClr val="000000"/>
                </a:solidFill>
                <a:uFill>
                  <a:solidFill>
                    <a:srgbClr val="ffffff"/>
                  </a:solidFill>
                </a:uFill>
                <a:latin typeface="Arial"/>
              </a:rPr>
              <a:t> versus </a:t>
            </a:r>
            <a:r>
              <a:rPr b="1" i="1" lang="en-US" sz="2400" spc="-1" strike="noStrike">
                <a:solidFill>
                  <a:srgbClr val="000000"/>
                </a:solidFill>
                <a:uFill>
                  <a:solidFill>
                    <a:srgbClr val="ffffff"/>
                  </a:solidFill>
                </a:uFill>
                <a:latin typeface="Arial"/>
              </a:rPr>
              <a:t>condition</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371" name="TextShape 3"/>
          <p:cNvSpPr txBox="1"/>
          <p:nvPr/>
        </p:nvSpPr>
        <p:spPr>
          <a:xfrm rot="16200000">
            <a:off x="8391600" y="4368600"/>
            <a:ext cx="986400" cy="364680"/>
          </a:xfrm>
          <a:prstGeom prst="rect">
            <a:avLst/>
          </a:prstGeom>
          <a:noFill/>
          <a:ln>
            <a:noFill/>
          </a:ln>
        </p:spPr>
        <p:txBody>
          <a:bodyPr anchor="ctr"/>
          <a:p>
            <a:pPr>
              <a:lnSpc>
                <a:spcPct val="100000"/>
              </a:lnSpc>
            </a:pPr>
            <a:fld id="{2D541BD7-39B9-4031-8F97-F16B54399B47}"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677" dur="indefinite" restart="never" nodeType="tmRoot">
          <p:childTnLst>
            <p:seq>
              <p:cTn id="678" dur="indefinite" nodeType="mainSeq">
                <p:childTnLst>
                  <p:par>
                    <p:cTn id="679" fill="hold">
                      <p:stCondLst>
                        <p:cond delay="0"/>
                      </p:stCondLst>
                      <p:childTnLst>
                        <p:par>
                          <p:cTn id="680" fill="hold">
                            <p:stCondLst>
                              <p:cond delay="0"/>
                            </p:stCondLst>
                            <p:childTnLst>
                              <p:par>
                                <p:cTn id="681" nodeType="afterEffect" fill="hold" presetClass="entr" presetID="10">
                                  <p:stCondLst>
                                    <p:cond delay="500"/>
                                  </p:stCondLst>
                                  <p:childTnLst>
                                    <p:set>
                                      <p:cBhvr>
                                        <p:cTn id="682" dur="1" fill="hold">
                                          <p:stCondLst>
                                            <p:cond delay="0"/>
                                          </p:stCondLst>
                                        </p:cTn>
                                        <p:tgtEl>
                                          <p:spTgt spid="370">
                                            <p:txEl>
                                              <p:pRg st="457" end="510"/>
                                            </p:txEl>
                                          </p:spTgt>
                                        </p:tgtEl>
                                        <p:attrNameLst>
                                          <p:attrName>style.visibility</p:attrName>
                                        </p:attrNameLst>
                                      </p:cBhvr>
                                      <p:to>
                                        <p:strVal val="visible"/>
                                      </p:to>
                                    </p:set>
                                    <p:animEffect filter="fade" transition="in">
                                      <p:cBhvr additive="repl">
                                        <p:cTn id="683" dur="500"/>
                                        <p:tgtEl>
                                          <p:spTgt spid="370">
                                            <p:txEl>
                                              <p:pRg st="457" end="51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Did Jesus Finish It or Not?</a:t>
            </a:r>
            <a:endParaRPr b="0" lang="en-US" sz="1800" spc="-1" strike="noStrike">
              <a:solidFill>
                <a:srgbClr val="000000"/>
              </a:solidFill>
              <a:uFill>
                <a:solidFill>
                  <a:srgbClr val="ffffff"/>
                </a:solidFill>
              </a:uFill>
              <a:latin typeface="Arial"/>
            </a:endParaRPr>
          </a:p>
        </p:txBody>
      </p:sp>
      <p:sp>
        <p:nvSpPr>
          <p:cNvPr id="373"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13"/>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How can you deny that Jesus </a:t>
            </a:r>
            <a:r>
              <a:rPr b="0" i="1" lang="en-US" sz="2400" spc="-1" strike="noStrike">
                <a:solidFill>
                  <a:srgbClr val="000000"/>
                </a:solidFill>
                <a:uFill>
                  <a:solidFill>
                    <a:srgbClr val="ffffff"/>
                  </a:solidFill>
                </a:uFill>
                <a:latin typeface="Arial"/>
              </a:rPr>
              <a:t>‘finished’</a:t>
            </a:r>
            <a:r>
              <a:rPr b="0" lang="en-US" sz="2400" spc="-1" strike="noStrike">
                <a:solidFill>
                  <a:srgbClr val="000000"/>
                </a:solidFill>
                <a:uFill>
                  <a:solidFill>
                    <a:srgbClr val="ffffff"/>
                  </a:solidFill>
                </a:uFill>
                <a:latin typeface="Arial"/>
              </a:rPr>
              <a:t> our salvation on the cross (</a:t>
            </a:r>
            <a:r>
              <a:rPr b="1" lang="en-US" sz="2400" spc="-1" strike="noStrike">
                <a:solidFill>
                  <a:srgbClr val="d1282e"/>
                </a:solidFill>
                <a:uFill>
                  <a:solidFill>
                    <a:srgbClr val="ffffff"/>
                  </a:solidFill>
                </a:uFill>
                <a:latin typeface="Arial"/>
              </a:rPr>
              <a:t>John 19:30</a:t>
            </a:r>
            <a:r>
              <a:rPr b="0" lang="en-US" sz="2400" spc="-1" strike="noStrike">
                <a:solidFill>
                  <a:srgbClr val="000000"/>
                </a:solidFill>
                <a:uFill>
                  <a:solidFill>
                    <a:srgbClr val="ffffff"/>
                  </a:solidFill>
                </a:uFill>
                <a:latin typeface="Arial"/>
              </a:rPr>
              <a:t>)!?  BTW, the word, ‘finish’, is an accounting term meaning, ‘paid for, in full’!”</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Gr., </a:t>
            </a:r>
            <a:r>
              <a:rPr b="0" i="1" lang="en-US" sz="2400" spc="-1" strike="noStrike">
                <a:solidFill>
                  <a:srgbClr val="000000"/>
                </a:solidFill>
                <a:uFill>
                  <a:solidFill>
                    <a:srgbClr val="ffffff"/>
                  </a:solidFill>
                </a:uFill>
                <a:latin typeface="Arial"/>
              </a:rPr>
              <a:t>teleo</a:t>
            </a:r>
            <a:r>
              <a:rPr b="0" lang="en-US" sz="2400" spc="-1" strike="noStrike">
                <a:solidFill>
                  <a:srgbClr val="000000"/>
                </a:solidFill>
                <a:uFill>
                  <a:solidFill>
                    <a:srgbClr val="ffffff"/>
                  </a:solidFill>
                </a:uFill>
                <a:latin typeface="Arial"/>
              </a:rPr>
              <a:t> – </a:t>
            </a:r>
            <a:r>
              <a:rPr b="1" lang="en-US" sz="2400" spc="-1" strike="noStrike">
                <a:solidFill>
                  <a:srgbClr val="d1282e"/>
                </a:solidFill>
                <a:uFill>
                  <a:solidFill>
                    <a:srgbClr val="ffffff"/>
                  </a:solidFill>
                </a:uFill>
                <a:latin typeface="Arial"/>
              </a:rPr>
              <a:t>Mat. 7:28; Luke 2:39; Mat. 17:24; Rev. 20:3</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Assumes too much.  What was finished?  Anything left?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And </a:t>
            </a:r>
            <a:r>
              <a:rPr b="1" i="1" lang="en-US" sz="2400" spc="-1" strike="noStrike">
                <a:solidFill>
                  <a:srgbClr val="000000"/>
                </a:solidFill>
                <a:uFill>
                  <a:solidFill>
                    <a:srgbClr val="ffffff"/>
                  </a:solidFill>
                </a:uFill>
                <a:latin typeface="Arial"/>
              </a:rPr>
              <a:t>if Christ is not risen, then our preaching is empty and </a:t>
            </a:r>
            <a:r>
              <a:rPr b="1" i="1" lang="en-US" sz="2400" spc="-1" strike="noStrike" u="sng">
                <a:solidFill>
                  <a:srgbClr val="000000"/>
                </a:solidFill>
                <a:uFill>
                  <a:solidFill>
                    <a:srgbClr val="ffffff"/>
                  </a:solidFill>
                </a:uFill>
                <a:latin typeface="Arial"/>
              </a:rPr>
              <a:t>your faith is also empty</a:t>
            </a:r>
            <a:r>
              <a:rPr b="0" i="1" lang="en-US" sz="2400" spc="-1" strike="noStrike">
                <a:solidFill>
                  <a:srgbClr val="000000"/>
                </a:solidFill>
                <a:uFill>
                  <a:solidFill>
                    <a:srgbClr val="ffffff"/>
                  </a:solidFill>
                </a:uFill>
                <a:latin typeface="Arial"/>
              </a:rPr>
              <a:t>. ... And </a:t>
            </a:r>
            <a:r>
              <a:rPr b="1" i="1" lang="en-US" sz="2400" spc="-1" strike="noStrike">
                <a:solidFill>
                  <a:srgbClr val="000000"/>
                </a:solidFill>
                <a:uFill>
                  <a:solidFill>
                    <a:srgbClr val="ffffff"/>
                  </a:solidFill>
                </a:uFill>
                <a:latin typeface="Arial"/>
              </a:rPr>
              <a:t>if Christ is not risen, your faith is futile; you are </a:t>
            </a:r>
            <a:r>
              <a:rPr b="1" i="1" lang="en-US" sz="2400" spc="-1" strike="noStrike" u="sng">
                <a:solidFill>
                  <a:srgbClr val="000000"/>
                </a:solidFill>
                <a:uFill>
                  <a:solidFill>
                    <a:srgbClr val="ffffff"/>
                  </a:solidFill>
                </a:uFill>
                <a:latin typeface="Arial"/>
              </a:rPr>
              <a:t>still in your sins</a:t>
            </a:r>
            <a:r>
              <a:rPr b="0" i="1" lang="en-US" sz="2400" spc="-1" strike="noStrike">
                <a:solidFill>
                  <a:srgbClr val="000000"/>
                </a:solidFill>
                <a:uFill>
                  <a:solidFill>
                    <a:srgbClr val="ffffff"/>
                  </a:solidFill>
                </a:uFill>
                <a:latin typeface="Arial"/>
              </a:rPr>
              <a:t>! Then also those who have fallen asleep in Christ have perished. If in this life only we have hope in Christ, we are of all men the most pitiable.”</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I Corinthians 15:14-19</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374" name="TextShape 3"/>
          <p:cNvSpPr txBox="1"/>
          <p:nvPr/>
        </p:nvSpPr>
        <p:spPr>
          <a:xfrm rot="16200000">
            <a:off x="8391600" y="4368600"/>
            <a:ext cx="986400" cy="364680"/>
          </a:xfrm>
          <a:prstGeom prst="rect">
            <a:avLst/>
          </a:prstGeom>
          <a:noFill/>
          <a:ln>
            <a:noFill/>
          </a:ln>
        </p:spPr>
        <p:txBody>
          <a:bodyPr anchor="ctr"/>
          <a:p>
            <a:pPr>
              <a:lnSpc>
                <a:spcPct val="100000"/>
              </a:lnSpc>
            </a:pPr>
            <a:fld id="{BA084A35-5ECA-445C-A7D8-C879381F6F2A}"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684" dur="indefinite" restart="never" nodeType="tmRoot">
          <p:childTnLst>
            <p:seq>
              <p:cTn id="685" dur="indefinite" nodeType="mainSeq">
                <p:childTnLst>
                  <p:par>
                    <p:cTn id="686" fill="hold">
                      <p:stCondLst>
                        <p:cond delay="indefinite"/>
                      </p:stCondLst>
                      <p:childTnLst>
                        <p:par>
                          <p:cTn id="687" fill="hold">
                            <p:stCondLst>
                              <p:cond delay="0"/>
                            </p:stCondLst>
                            <p:childTnLst>
                              <p:par>
                                <p:cTn id="688" nodeType="clickEffect" fill="hold" presetClass="entr" presetID="1">
                                  <p:stCondLst>
                                    <p:cond delay="0"/>
                                  </p:stCondLst>
                                  <p:childTnLst>
                                    <p:set>
                                      <p:cBhvr>
                                        <p:cTn id="689" dur="1" fill="hold">
                                          <p:stCondLst>
                                            <p:cond delay="0"/>
                                          </p:stCondLst>
                                        </p:cTn>
                                        <p:tgtEl>
                                          <p:spTgt spid="373">
                                            <p:txEl>
                                              <p:pRg st="161" end="218"/>
                                            </p:txEl>
                                          </p:spTgt>
                                        </p:tgtEl>
                                        <p:attrNameLst>
                                          <p:attrName>style.visibility</p:attrName>
                                        </p:attrNameLst>
                                      </p:cBhvr>
                                      <p:to>
                                        <p:strVal val="visible"/>
                                      </p:to>
                                    </p:set>
                                  </p:childTnLst>
                                </p:cTn>
                              </p:par>
                            </p:childTnLst>
                          </p:cTn>
                        </p:par>
                      </p:childTnLst>
                    </p:cTn>
                  </p:par>
                  <p:par>
                    <p:cTn id="690" fill="hold">
                      <p:stCondLst>
                        <p:cond delay="indefinite"/>
                      </p:stCondLst>
                      <p:childTnLst>
                        <p:par>
                          <p:cTn id="691" fill="hold">
                            <p:stCondLst>
                              <p:cond delay="0"/>
                            </p:stCondLst>
                            <p:childTnLst>
                              <p:par>
                                <p:cTn id="692" nodeType="clickEffect" fill="hold" presetClass="entr" presetID="1">
                                  <p:stCondLst>
                                    <p:cond delay="0"/>
                                  </p:stCondLst>
                                  <p:childTnLst>
                                    <p:set>
                                      <p:cBhvr>
                                        <p:cTn id="693" dur="1" fill="hold">
                                          <p:stCondLst>
                                            <p:cond delay="0"/>
                                          </p:stCondLst>
                                        </p:cTn>
                                        <p:tgtEl>
                                          <p:spTgt spid="373">
                                            <p:txEl>
                                              <p:pRg st="218" end="272"/>
                                            </p:txEl>
                                          </p:spTgt>
                                        </p:tgtEl>
                                        <p:attrNameLst>
                                          <p:attrName>style.visibility</p:attrName>
                                        </p:attrNameLst>
                                      </p:cBhvr>
                                      <p:to>
                                        <p:strVal val="visible"/>
                                      </p:to>
                                    </p:set>
                                  </p:childTnLst>
                                </p:cTn>
                              </p:par>
                            </p:childTnLst>
                          </p:cTn>
                        </p:par>
                      </p:childTnLst>
                    </p:cTn>
                  </p:par>
                  <p:par>
                    <p:cTn id="694" fill="hold">
                      <p:stCondLst>
                        <p:cond delay="indefinite"/>
                      </p:stCondLst>
                      <p:childTnLst>
                        <p:par>
                          <p:cTn id="695" fill="hold">
                            <p:stCondLst>
                              <p:cond delay="0"/>
                            </p:stCondLst>
                            <p:childTnLst>
                              <p:par>
                                <p:cTn id="696" nodeType="clickEffect" fill="hold" presetClass="entr" presetID="1">
                                  <p:stCondLst>
                                    <p:cond delay="0"/>
                                  </p:stCondLst>
                                  <p:childTnLst>
                                    <p:set>
                                      <p:cBhvr>
                                        <p:cTn id="697" dur="1" fill="hold">
                                          <p:stCondLst>
                                            <p:cond delay="0"/>
                                          </p:stCondLst>
                                        </p:cTn>
                                        <p:tgtEl>
                                          <p:spTgt spid="373">
                                            <p:txEl>
                                              <p:pRg st="272" end="61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What Can The Dead Do?</a:t>
            </a:r>
            <a:endParaRPr b="0" lang="en-US" sz="1800" spc="-1" strike="noStrike">
              <a:solidFill>
                <a:srgbClr val="000000"/>
              </a:solidFill>
              <a:uFill>
                <a:solidFill>
                  <a:srgbClr val="ffffff"/>
                </a:solidFill>
              </a:uFill>
              <a:latin typeface="Arial"/>
            </a:endParaRPr>
          </a:p>
        </p:txBody>
      </p:sp>
      <p:sp>
        <p:nvSpPr>
          <p:cNvPr id="376"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14"/>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Are you spiritually </a:t>
            </a:r>
            <a:r>
              <a:rPr b="1" i="1" lang="en-US" sz="2400" spc="-1" strike="noStrike">
                <a:solidFill>
                  <a:srgbClr val="000000"/>
                </a:solidFill>
                <a:uFill>
                  <a:solidFill>
                    <a:srgbClr val="ffffff"/>
                  </a:solidFill>
                </a:uFill>
                <a:latin typeface="Arial"/>
              </a:rPr>
              <a:t>alive</a:t>
            </a:r>
            <a:r>
              <a:rPr b="0" lang="en-US" sz="2400" spc="-1" strike="noStrike">
                <a:solidFill>
                  <a:srgbClr val="000000"/>
                </a:solidFill>
                <a:uFill>
                  <a:solidFill>
                    <a:srgbClr val="ffffff"/>
                  </a:solidFill>
                </a:uFill>
                <a:latin typeface="Arial"/>
              </a:rPr>
              <a:t> or </a:t>
            </a:r>
            <a:r>
              <a:rPr b="1" i="1" lang="en-US" sz="2400" spc="-1" strike="noStrike">
                <a:solidFill>
                  <a:srgbClr val="000000"/>
                </a:solidFill>
                <a:uFill>
                  <a:solidFill>
                    <a:srgbClr val="ffffff"/>
                  </a:solidFill>
                </a:uFill>
                <a:latin typeface="Arial"/>
              </a:rPr>
              <a:t>dead</a:t>
            </a:r>
            <a:r>
              <a:rPr b="0" lang="en-US" sz="2400" spc="-1" strike="noStrike">
                <a:solidFill>
                  <a:srgbClr val="000000"/>
                </a:solidFill>
                <a:uFill>
                  <a:solidFill>
                    <a:srgbClr val="ffffff"/>
                  </a:solidFill>
                </a:uFill>
                <a:latin typeface="Arial"/>
              </a:rPr>
              <a:t> before being saved?  What can </a:t>
            </a:r>
            <a:r>
              <a:rPr b="1" i="1" lang="en-US" sz="2400" spc="-1" strike="noStrike">
                <a:solidFill>
                  <a:srgbClr val="000000"/>
                </a:solidFill>
                <a:uFill>
                  <a:solidFill>
                    <a:srgbClr val="ffffff"/>
                  </a:solidFill>
                </a:uFill>
                <a:latin typeface="Arial"/>
              </a:rPr>
              <a:t>dead</a:t>
            </a:r>
            <a:r>
              <a:rPr b="0" lang="en-US" sz="2400" spc="-1" strike="noStrike">
                <a:solidFill>
                  <a:srgbClr val="000000"/>
                </a:solidFill>
                <a:uFill>
                  <a:solidFill>
                    <a:srgbClr val="ffffff"/>
                  </a:solidFill>
                </a:uFill>
                <a:latin typeface="Arial"/>
              </a:rPr>
              <a:t> people do for themselves, especially people born that way (see </a:t>
            </a:r>
            <a:r>
              <a:rPr b="1" lang="en-US" sz="2400" spc="-1" strike="noStrike">
                <a:solidFill>
                  <a:srgbClr val="d1282e"/>
                </a:solidFill>
                <a:uFill>
                  <a:solidFill>
                    <a:srgbClr val="ffffff"/>
                  </a:solidFill>
                </a:uFill>
                <a:latin typeface="Arial"/>
              </a:rPr>
              <a:t>Ephesians 2:1-3</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And </a:t>
            </a:r>
            <a:r>
              <a:rPr b="1" i="1" lang="en-US" sz="2400" spc="-1" strike="noStrike">
                <a:solidFill>
                  <a:srgbClr val="000000"/>
                </a:solidFill>
                <a:uFill>
                  <a:solidFill>
                    <a:srgbClr val="ffffff"/>
                  </a:solidFill>
                </a:uFill>
                <a:latin typeface="Arial"/>
              </a:rPr>
              <a:t>you He made alive, who </a:t>
            </a:r>
            <a:r>
              <a:rPr b="1" i="1" lang="en-US" sz="2400" spc="-1" strike="noStrike" u="sng">
                <a:solidFill>
                  <a:srgbClr val="000000"/>
                </a:solidFill>
                <a:uFill>
                  <a:solidFill>
                    <a:srgbClr val="ffffff"/>
                  </a:solidFill>
                </a:uFill>
                <a:latin typeface="Arial"/>
              </a:rPr>
              <a:t>were dead</a:t>
            </a:r>
            <a:r>
              <a:rPr b="1" i="1" lang="en-US" sz="2400" spc="-1" strike="noStrike">
                <a:solidFill>
                  <a:srgbClr val="000000"/>
                </a:solidFill>
                <a:uFill>
                  <a:solidFill>
                    <a:srgbClr val="ffffff"/>
                  </a:solidFill>
                </a:uFill>
                <a:latin typeface="Arial"/>
              </a:rPr>
              <a:t> in trespasses and sins</a:t>
            </a:r>
            <a:r>
              <a:rPr b="0" i="1" lang="en-US" sz="2400" spc="-1" strike="noStrike">
                <a:solidFill>
                  <a:srgbClr val="000000"/>
                </a:solidFill>
                <a:uFill>
                  <a:solidFill>
                    <a:srgbClr val="ffffff"/>
                  </a:solidFill>
                </a:uFill>
                <a:latin typeface="Arial"/>
              </a:rPr>
              <a:t>, in which you once walked according to the course of this world, according to the prince of the power of the air, the spirit who now works in the sons of disobedience, among whom also we all once conducted ourselves in the lusts of our flesh, fulfilling the desires of the flesh and of the mind, and </a:t>
            </a:r>
            <a:r>
              <a:rPr b="1" i="1" lang="en-US" sz="2400" spc="-1" strike="noStrike">
                <a:solidFill>
                  <a:srgbClr val="000000"/>
                </a:solidFill>
                <a:uFill>
                  <a:solidFill>
                    <a:srgbClr val="ffffff"/>
                  </a:solidFill>
                </a:uFill>
                <a:latin typeface="Arial"/>
              </a:rPr>
              <a:t>were </a:t>
            </a:r>
            <a:r>
              <a:rPr b="1" i="1" lang="en-US" sz="2400" spc="-1" strike="noStrike" u="sng">
                <a:solidFill>
                  <a:srgbClr val="000000"/>
                </a:solidFill>
                <a:uFill>
                  <a:solidFill>
                    <a:srgbClr val="ffffff"/>
                  </a:solidFill>
                </a:uFill>
                <a:latin typeface="Arial"/>
              </a:rPr>
              <a:t>by nature</a:t>
            </a:r>
            <a:r>
              <a:rPr b="1" i="1" lang="en-US" sz="2400" spc="-1" strike="noStrike">
                <a:solidFill>
                  <a:srgbClr val="000000"/>
                </a:solidFill>
                <a:uFill>
                  <a:solidFill>
                    <a:srgbClr val="ffffff"/>
                  </a:solidFill>
                </a:uFill>
                <a:latin typeface="Arial"/>
              </a:rPr>
              <a:t> children of wrath</a:t>
            </a:r>
            <a:r>
              <a:rPr b="0" i="1" lang="en-US" sz="2400" spc="-1" strike="noStrike">
                <a:solidFill>
                  <a:srgbClr val="000000"/>
                </a:solidFill>
                <a:uFill>
                  <a:solidFill>
                    <a:srgbClr val="ffffff"/>
                  </a:solidFill>
                </a:uFill>
                <a:latin typeface="Arial"/>
              </a:rPr>
              <a:t>, just as the others.”</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Ephesians 2:1-3</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377" name="TextShape 3"/>
          <p:cNvSpPr txBox="1"/>
          <p:nvPr/>
        </p:nvSpPr>
        <p:spPr>
          <a:xfrm rot="16200000">
            <a:off x="8391600" y="4368600"/>
            <a:ext cx="986400" cy="364680"/>
          </a:xfrm>
          <a:prstGeom prst="rect">
            <a:avLst/>
          </a:prstGeom>
          <a:noFill/>
          <a:ln>
            <a:noFill/>
          </a:ln>
        </p:spPr>
        <p:txBody>
          <a:bodyPr anchor="ctr"/>
          <a:p>
            <a:pPr>
              <a:lnSpc>
                <a:spcPct val="100000"/>
              </a:lnSpc>
            </a:pPr>
            <a:fld id="{47832853-CE07-48A6-8773-7932018B31E1}"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698" dur="indefinite" restart="never" nodeType="tmRoot">
          <p:childTnLst>
            <p:seq>
              <p:cTn id="699" dur="indefinite" nodeType="mainSeq">
                <p:childTnLst>
                  <p:par>
                    <p:cTn id="700" fill="hold">
                      <p:stCondLst>
                        <p:cond delay="0"/>
                      </p:stCondLst>
                      <p:childTnLst>
                        <p:par>
                          <p:cTn id="701" fill="hold">
                            <p:stCondLst>
                              <p:cond delay="0"/>
                            </p:stCondLst>
                            <p:childTnLst>
                              <p:par>
                                <p:cTn id="702" nodeType="afterEffect" fill="hold" presetClass="entr" presetID="1">
                                  <p:stCondLst>
                                    <p:cond delay="3000"/>
                                  </p:stCondLst>
                                  <p:childTnLst>
                                    <p:set>
                                      <p:cBhvr>
                                        <p:cTn id="703" dur="1" fill="hold">
                                          <p:stCondLst>
                                            <p:cond delay="0"/>
                                          </p:stCondLst>
                                        </p:cTn>
                                        <p:tgtEl>
                                          <p:spTgt spid="376">
                                            <p:txEl>
                                              <p:pRg st="152" end="58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Illustration Pushed too Far?</a:t>
            </a:r>
            <a:endParaRPr b="0" lang="en-US" sz="1800" spc="-1" strike="noStrike">
              <a:solidFill>
                <a:srgbClr val="000000"/>
              </a:solidFill>
              <a:uFill>
                <a:solidFill>
                  <a:srgbClr val="ffffff"/>
                </a:solidFill>
              </a:uFill>
              <a:latin typeface="Arial"/>
            </a:endParaRPr>
          </a:p>
        </p:txBody>
      </p:sp>
      <p:sp>
        <p:nvSpPr>
          <p:cNvPr id="379"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Push illustration too far?  Can the dead </a:t>
            </a:r>
            <a:r>
              <a:rPr b="1" i="1" lang="en-US" sz="2400" spc="-1" strike="noStrike">
                <a:solidFill>
                  <a:srgbClr val="000000"/>
                </a:solidFill>
                <a:uFill>
                  <a:solidFill>
                    <a:srgbClr val="ffffff"/>
                  </a:solidFill>
                </a:uFill>
                <a:latin typeface="Arial"/>
              </a:rPr>
              <a:t>hear</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Most assuredly, I say to you, the hour is coming, and </a:t>
            </a:r>
            <a:r>
              <a:rPr b="1" i="1" lang="en-US" sz="2400" spc="-1" strike="noStrike" u="sng">
                <a:solidFill>
                  <a:srgbClr val="000000"/>
                </a:solidFill>
                <a:uFill>
                  <a:solidFill>
                    <a:srgbClr val="ffffff"/>
                  </a:solidFill>
                </a:uFill>
                <a:latin typeface="Arial"/>
              </a:rPr>
              <a:t>now is</a:t>
            </a:r>
            <a:r>
              <a:rPr b="0" i="1" lang="en-US" sz="2400" spc="-1" strike="noStrike">
                <a:solidFill>
                  <a:srgbClr val="000000"/>
                </a:solidFill>
                <a:uFill>
                  <a:solidFill>
                    <a:srgbClr val="ffffff"/>
                  </a:solidFill>
                </a:uFill>
                <a:latin typeface="Arial"/>
              </a:rPr>
              <a:t>, when </a:t>
            </a:r>
            <a:r>
              <a:rPr b="1" i="1" lang="en-US" sz="2400" spc="-1" strike="noStrike">
                <a:solidFill>
                  <a:srgbClr val="000000"/>
                </a:solidFill>
                <a:uFill>
                  <a:solidFill>
                    <a:srgbClr val="ffffff"/>
                  </a:solidFill>
                </a:uFill>
                <a:latin typeface="Arial"/>
              </a:rPr>
              <a:t>the </a:t>
            </a:r>
            <a:r>
              <a:rPr b="1" i="1" lang="en-US" sz="2400" spc="-1" strike="noStrike" u="sng">
                <a:solidFill>
                  <a:srgbClr val="000000"/>
                </a:solidFill>
                <a:uFill>
                  <a:solidFill>
                    <a:srgbClr val="ffffff"/>
                  </a:solidFill>
                </a:uFill>
                <a:latin typeface="Arial"/>
              </a:rPr>
              <a:t>dead</a:t>
            </a:r>
            <a:r>
              <a:rPr b="1" i="1" lang="en-US" sz="2400" spc="-1" strike="noStrike">
                <a:solidFill>
                  <a:srgbClr val="000000"/>
                </a:solidFill>
                <a:uFill>
                  <a:solidFill>
                    <a:srgbClr val="ffffff"/>
                  </a:solidFill>
                </a:uFill>
                <a:latin typeface="Arial"/>
              </a:rPr>
              <a:t> will </a:t>
            </a:r>
            <a:r>
              <a:rPr b="1" i="1" lang="en-US" sz="2400" spc="-1" strike="noStrike" u="sng">
                <a:solidFill>
                  <a:srgbClr val="000000"/>
                </a:solidFill>
                <a:uFill>
                  <a:solidFill>
                    <a:srgbClr val="ffffff"/>
                  </a:solidFill>
                </a:uFill>
                <a:latin typeface="Arial"/>
              </a:rPr>
              <a:t>hear</a:t>
            </a:r>
            <a:r>
              <a:rPr b="1"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the voice of the Son of God; and </a:t>
            </a:r>
            <a:r>
              <a:rPr b="1" i="1" lang="en-US" sz="2400" spc="-1" strike="noStrike">
                <a:solidFill>
                  <a:srgbClr val="000000"/>
                </a:solidFill>
                <a:uFill>
                  <a:solidFill>
                    <a:srgbClr val="ffffff"/>
                  </a:solidFill>
                </a:uFill>
                <a:latin typeface="Arial"/>
              </a:rPr>
              <a:t>those who hear </a:t>
            </a:r>
            <a:r>
              <a:rPr b="1" i="1" lang="en-US" sz="2400" spc="-1" strike="noStrike" u="sng">
                <a:solidFill>
                  <a:srgbClr val="000000"/>
                </a:solidFill>
                <a:uFill>
                  <a:solidFill>
                    <a:srgbClr val="ffffff"/>
                  </a:solidFill>
                </a:uFill>
                <a:latin typeface="Arial"/>
              </a:rPr>
              <a:t>will live</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John 5:25</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If hell is </a:t>
            </a:r>
            <a:r>
              <a:rPr b="0" i="1" lang="en-US" sz="2400" spc="-1" strike="noStrike">
                <a:solidFill>
                  <a:srgbClr val="000000"/>
                </a:solidFill>
                <a:uFill>
                  <a:solidFill>
                    <a:srgbClr val="ffffff"/>
                  </a:solidFill>
                </a:uFill>
                <a:latin typeface="Arial"/>
              </a:rPr>
              <a:t>“</a:t>
            </a:r>
            <a:r>
              <a:rPr b="1" i="1" lang="en-US" sz="2400" spc="-1" strike="noStrike" u="sng">
                <a:solidFill>
                  <a:srgbClr val="000000"/>
                </a:solidFill>
                <a:uFill>
                  <a:solidFill>
                    <a:srgbClr val="ffffff"/>
                  </a:solidFill>
                </a:uFill>
                <a:latin typeface="Arial"/>
              </a:rPr>
              <a:t>second</a:t>
            </a:r>
            <a:r>
              <a:rPr b="0" i="1" lang="en-US" sz="2400" spc="-1" strike="noStrike">
                <a:solidFill>
                  <a:srgbClr val="000000"/>
                </a:solidFill>
                <a:uFill>
                  <a:solidFill>
                    <a:srgbClr val="ffffff"/>
                  </a:solidFill>
                </a:uFill>
                <a:latin typeface="Arial"/>
              </a:rPr>
              <a:t> death”</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Revelation 21:8</a:t>
            </a:r>
            <a:r>
              <a:rPr b="0" lang="en-US" sz="2400" spc="-1" strike="noStrike">
                <a:solidFill>
                  <a:srgbClr val="000000"/>
                </a:solidFill>
                <a:uFill>
                  <a:solidFill>
                    <a:srgbClr val="ffffff"/>
                  </a:solidFill>
                </a:uFill>
                <a:latin typeface="Arial"/>
              </a:rPr>
              <a:t>), and if </a:t>
            </a:r>
            <a:r>
              <a:rPr b="0" i="1" lang="en-US" sz="2400" spc="-1" strike="noStrike">
                <a:solidFill>
                  <a:srgbClr val="000000"/>
                </a:solidFill>
                <a:uFill>
                  <a:solidFill>
                    <a:srgbClr val="ffffff"/>
                  </a:solidFill>
                </a:uFill>
                <a:latin typeface="Arial"/>
              </a:rPr>
              <a:t>“once walked”</a:t>
            </a:r>
            <a:r>
              <a:rPr b="0" lang="en-US" sz="2400" spc="-1" strike="noStrike">
                <a:solidFill>
                  <a:srgbClr val="000000"/>
                </a:solidFill>
                <a:uFill>
                  <a:solidFill>
                    <a:srgbClr val="ffffff"/>
                  </a:solidFill>
                </a:uFill>
                <a:latin typeface="Arial"/>
              </a:rPr>
              <a:t> and </a:t>
            </a:r>
            <a:r>
              <a:rPr b="0" i="1" lang="en-US" sz="2400" spc="-1" strike="noStrike">
                <a:solidFill>
                  <a:srgbClr val="000000"/>
                </a:solidFill>
                <a:uFill>
                  <a:solidFill>
                    <a:srgbClr val="ffffff"/>
                  </a:solidFill>
                </a:uFill>
                <a:latin typeface="Arial"/>
              </a:rPr>
              <a:t>“conducted ourselves”</a:t>
            </a:r>
            <a:r>
              <a:rPr b="0" lang="en-US" sz="2400" spc="-1" strike="noStrike">
                <a:solidFill>
                  <a:srgbClr val="000000"/>
                </a:solidFill>
                <a:uFill>
                  <a:solidFill>
                    <a:srgbClr val="ffffff"/>
                  </a:solidFill>
                </a:uFill>
                <a:latin typeface="Arial"/>
              </a:rPr>
              <a:t>, while </a:t>
            </a:r>
            <a:r>
              <a:rPr b="0" i="1" lang="en-US" sz="2400" spc="-1" strike="noStrike">
                <a:solidFill>
                  <a:srgbClr val="000000"/>
                </a:solidFill>
                <a:uFill>
                  <a:solidFill>
                    <a:srgbClr val="ffffff"/>
                  </a:solidFill>
                </a:uFill>
                <a:latin typeface="Arial"/>
              </a:rPr>
              <a:t>“dead”</a:t>
            </a:r>
            <a:r>
              <a:rPr b="0" lang="en-US" sz="2400" spc="-1" strike="noStrike">
                <a:solidFill>
                  <a:srgbClr val="000000"/>
                </a:solidFill>
                <a:uFill>
                  <a:solidFill>
                    <a:srgbClr val="ffffff"/>
                  </a:solidFill>
                </a:uFill>
                <a:latin typeface="Arial"/>
              </a:rPr>
              <a:t>, then what </a:t>
            </a:r>
            <a:r>
              <a:rPr b="1" i="1" lang="en-US" sz="2400" spc="-1" strike="noStrike">
                <a:solidFill>
                  <a:srgbClr val="000000"/>
                </a:solidFill>
                <a:uFill>
                  <a:solidFill>
                    <a:srgbClr val="ffffff"/>
                  </a:solidFill>
                </a:uFill>
                <a:latin typeface="Arial"/>
              </a:rPr>
              <a:t>kind</a:t>
            </a:r>
            <a:r>
              <a:rPr b="0" lang="en-US" sz="2400" spc="-1" strike="noStrike">
                <a:solidFill>
                  <a:srgbClr val="000000"/>
                </a:solidFill>
                <a:uFill>
                  <a:solidFill>
                    <a:srgbClr val="ffffff"/>
                  </a:solidFill>
                </a:uFill>
                <a:latin typeface="Arial"/>
              </a:rPr>
              <a:t> of death is it? </a:t>
            </a:r>
            <a:r>
              <a:rPr b="0" i="1" lang="en-US" sz="2400" spc="-1" strike="noStrike">
                <a:solidFill>
                  <a:srgbClr val="000000"/>
                </a:solidFill>
                <a:uFill>
                  <a:solidFill>
                    <a:srgbClr val="ffffff"/>
                  </a:solidFill>
                </a:uFill>
                <a:latin typeface="Arial"/>
              </a:rPr>
              <a:t>“As good as dead”</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I Tim. 5:6</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How did man become </a:t>
            </a:r>
            <a:r>
              <a:rPr b="0" i="1" lang="en-US" sz="2400" spc="-1" strike="noStrike">
                <a:solidFill>
                  <a:srgbClr val="000000"/>
                </a:solidFill>
                <a:uFill>
                  <a:solidFill>
                    <a:srgbClr val="ffffff"/>
                  </a:solidFill>
                </a:uFill>
                <a:latin typeface="Arial"/>
              </a:rPr>
              <a:t>“dead”</a:t>
            </a:r>
            <a:r>
              <a:rPr b="0" lang="en-US" sz="2400" spc="-1" strike="noStrike">
                <a:solidFill>
                  <a:srgbClr val="000000"/>
                </a:solidFill>
                <a:uFill>
                  <a:solidFill>
                    <a:srgbClr val="ffffff"/>
                  </a:solidFill>
                </a:uFill>
                <a:latin typeface="Arial"/>
              </a:rPr>
              <a:t>?  Birth or habitual sin?</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Nature”</a:t>
            </a:r>
            <a:r>
              <a:rPr b="0"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Gr., </a:t>
            </a:r>
            <a:r>
              <a:rPr b="1" i="1" lang="en-US" sz="2400" spc="-1" strike="noStrike">
                <a:solidFill>
                  <a:srgbClr val="000000"/>
                </a:solidFill>
                <a:uFill>
                  <a:solidFill>
                    <a:srgbClr val="ffffff"/>
                  </a:solidFill>
                </a:uFill>
                <a:latin typeface="Arial"/>
              </a:rPr>
              <a:t>phusis</a:t>
            </a:r>
            <a:r>
              <a:rPr b="0" lang="en-US" sz="2400" spc="-1" strike="noStrike">
                <a:solidFill>
                  <a:srgbClr val="000000"/>
                </a:solidFill>
                <a:uFill>
                  <a:solidFill>
                    <a:srgbClr val="ffffff"/>
                  </a:solidFill>
                </a:uFill>
                <a:latin typeface="Arial"/>
              </a:rPr>
              <a:t>) can mean “mode of feeling and acting which by long habit has become nature” (</a:t>
            </a:r>
            <a:r>
              <a:rPr b="1" i="1" lang="en-US" sz="2400" spc="-1" strike="noStrike">
                <a:solidFill>
                  <a:srgbClr val="000000"/>
                </a:solidFill>
                <a:uFill>
                  <a:solidFill>
                    <a:srgbClr val="ffffff"/>
                  </a:solidFill>
                </a:uFill>
                <a:latin typeface="Arial"/>
              </a:rPr>
              <a:t>Strong’s, Thayer’s</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380" name="TextShape 3"/>
          <p:cNvSpPr txBox="1"/>
          <p:nvPr/>
        </p:nvSpPr>
        <p:spPr>
          <a:xfrm rot="16200000">
            <a:off x="8391600" y="4368600"/>
            <a:ext cx="986400" cy="364680"/>
          </a:xfrm>
          <a:prstGeom prst="rect">
            <a:avLst/>
          </a:prstGeom>
          <a:noFill/>
          <a:ln>
            <a:noFill/>
          </a:ln>
        </p:spPr>
        <p:txBody>
          <a:bodyPr anchor="ctr"/>
          <a:p>
            <a:pPr>
              <a:lnSpc>
                <a:spcPct val="100000"/>
              </a:lnSpc>
            </a:pPr>
            <a:fld id="{5BD31C42-D5E2-4D73-9AD2-606CBE1ACC52}"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704" dur="indefinite" restart="never" nodeType="tmRoot">
          <p:childTnLst>
            <p:seq>
              <p:cTn id="705" dur="indefinite" nodeType="mainSeq">
                <p:childTnLst>
                  <p:par>
                    <p:cTn id="706" fill="hold">
                      <p:stCondLst>
                        <p:cond delay="indefinite"/>
                      </p:stCondLst>
                      <p:childTnLst>
                        <p:par>
                          <p:cTn id="707" fill="hold">
                            <p:stCondLst>
                              <p:cond delay="0"/>
                            </p:stCondLst>
                            <p:childTnLst>
                              <p:par>
                                <p:cTn id="708" nodeType="clickEffect" fill="hold" presetClass="entr" presetID="1">
                                  <p:stCondLst>
                                    <p:cond delay="0"/>
                                  </p:stCondLst>
                                  <p:childTnLst>
                                    <p:set>
                                      <p:cBhvr>
                                        <p:cTn id="709" dur="1" fill="hold">
                                          <p:stCondLst>
                                            <p:cond delay="0"/>
                                          </p:stCondLst>
                                        </p:cTn>
                                        <p:tgtEl>
                                          <p:spTgt spid="379">
                                            <p:txEl>
                                              <p:pRg st="47" end="206"/>
                                            </p:txEl>
                                          </p:spTgt>
                                        </p:tgtEl>
                                        <p:attrNameLst>
                                          <p:attrName>style.visibility</p:attrName>
                                        </p:attrNameLst>
                                      </p:cBhvr>
                                      <p:to>
                                        <p:strVal val="visible"/>
                                      </p:to>
                                    </p:set>
                                  </p:childTnLst>
                                </p:cTn>
                              </p:par>
                            </p:childTnLst>
                          </p:cTn>
                        </p:par>
                      </p:childTnLst>
                    </p:cTn>
                  </p:par>
                  <p:par>
                    <p:cTn id="710" fill="hold">
                      <p:stCondLst>
                        <p:cond delay="indefinite"/>
                      </p:stCondLst>
                      <p:childTnLst>
                        <p:par>
                          <p:cTn id="711" fill="hold">
                            <p:stCondLst>
                              <p:cond delay="0"/>
                            </p:stCondLst>
                            <p:childTnLst>
                              <p:par>
                                <p:cTn id="712" nodeType="clickEffect" fill="hold" presetClass="entr" presetID="1">
                                  <p:stCondLst>
                                    <p:cond delay="0"/>
                                  </p:stCondLst>
                                  <p:childTnLst>
                                    <p:set>
                                      <p:cBhvr>
                                        <p:cTn id="713" dur="1" fill="hold">
                                          <p:stCondLst>
                                            <p:cond delay="0"/>
                                          </p:stCondLst>
                                        </p:cTn>
                                        <p:tgtEl>
                                          <p:spTgt spid="379">
                                            <p:txEl>
                                              <p:pRg st="206" end="376"/>
                                            </p:txEl>
                                          </p:spTgt>
                                        </p:tgtEl>
                                        <p:attrNameLst>
                                          <p:attrName>style.visibility</p:attrName>
                                        </p:attrNameLst>
                                      </p:cBhvr>
                                      <p:to>
                                        <p:strVal val="visible"/>
                                      </p:to>
                                    </p:set>
                                  </p:childTnLst>
                                </p:cTn>
                              </p:par>
                            </p:childTnLst>
                          </p:cTn>
                        </p:par>
                      </p:childTnLst>
                    </p:cTn>
                  </p:par>
                  <p:par>
                    <p:cTn id="714" fill="hold">
                      <p:stCondLst>
                        <p:cond delay="indefinite"/>
                      </p:stCondLst>
                      <p:childTnLst>
                        <p:par>
                          <p:cTn id="715" fill="hold">
                            <p:stCondLst>
                              <p:cond delay="0"/>
                            </p:stCondLst>
                            <p:childTnLst>
                              <p:par>
                                <p:cTn id="716" nodeType="clickEffect" fill="hold" presetClass="entr" presetID="1">
                                  <p:stCondLst>
                                    <p:cond delay="0"/>
                                  </p:stCondLst>
                                  <p:childTnLst>
                                    <p:set>
                                      <p:cBhvr>
                                        <p:cTn id="717" dur="1" fill="hold">
                                          <p:stCondLst>
                                            <p:cond delay="0"/>
                                          </p:stCondLst>
                                        </p:cTn>
                                        <p:tgtEl>
                                          <p:spTgt spid="379">
                                            <p:txEl>
                                              <p:pRg st="376" end="427"/>
                                            </p:txEl>
                                          </p:spTgt>
                                        </p:tgtEl>
                                        <p:attrNameLst>
                                          <p:attrName>style.visibility</p:attrName>
                                        </p:attrNameLst>
                                      </p:cBhvr>
                                      <p:to>
                                        <p:strVal val="visible"/>
                                      </p:to>
                                    </p:set>
                                  </p:childTnLst>
                                </p:cTn>
                              </p:par>
                            </p:childTnLst>
                          </p:cTn>
                        </p:par>
                      </p:childTnLst>
                    </p:cTn>
                  </p:par>
                  <p:par>
                    <p:cTn id="718" fill="hold">
                      <p:stCondLst>
                        <p:cond delay="indefinite"/>
                      </p:stCondLst>
                      <p:childTnLst>
                        <p:par>
                          <p:cTn id="719" fill="hold">
                            <p:stCondLst>
                              <p:cond delay="0"/>
                            </p:stCondLst>
                            <p:childTnLst>
                              <p:par>
                                <p:cTn id="720" nodeType="clickEffect" fill="hold" presetClass="entr" presetID="1">
                                  <p:stCondLst>
                                    <p:cond delay="0"/>
                                  </p:stCondLst>
                                  <p:childTnLst>
                                    <p:set>
                                      <p:cBhvr>
                                        <p:cTn id="721" dur="1" fill="hold">
                                          <p:stCondLst>
                                            <p:cond delay="0"/>
                                          </p:stCondLst>
                                        </p:cTn>
                                        <p:tgtEl>
                                          <p:spTgt spid="379">
                                            <p:txEl>
                                              <p:pRg st="427" end="54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TextShape 1"/>
          <p:cNvSpPr txBox="1"/>
          <p:nvPr/>
        </p:nvSpPr>
        <p:spPr>
          <a:xfrm>
            <a:off x="457200" y="1085760"/>
            <a:ext cx="7772040" cy="3240360"/>
          </a:xfrm>
          <a:prstGeom prst="rect">
            <a:avLst/>
          </a:prstGeom>
          <a:noFill/>
          <a:ln>
            <a:noFill/>
          </a:ln>
        </p:spPr>
        <p:txBody>
          <a:bodyPr anchor="ctr"/>
          <a:p>
            <a:pPr>
              <a:lnSpc>
                <a:spcPct val="100000"/>
              </a:lnSpc>
            </a:pPr>
            <a:r>
              <a:rPr b="0" i="1" lang="en-US" sz="9600" spc="-77" strike="noStrike" cap="all">
                <a:solidFill>
                  <a:srgbClr val="d1282e"/>
                </a:solidFill>
                <a:uFill>
                  <a:solidFill>
                    <a:srgbClr val="ffffff"/>
                  </a:solidFill>
                </a:uFill>
                <a:latin typeface="Arial Black"/>
              </a:rPr>
              <a:t>L</a:t>
            </a:r>
            <a:r>
              <a:rPr b="0" i="1" lang="en-US" sz="7200" spc="-77" strike="noStrike" cap="all">
                <a:solidFill>
                  <a:srgbClr val="000000"/>
                </a:solidFill>
                <a:uFill>
                  <a:solidFill>
                    <a:srgbClr val="ffffff"/>
                  </a:solidFill>
                </a:uFill>
                <a:latin typeface="Arial Black"/>
              </a:rPr>
              <a:t>imited Atonement</a:t>
            </a:r>
            <a:endParaRPr b="0" lang="en-US" sz="1800" spc="-1" strike="noStrike">
              <a:solidFill>
                <a:srgbClr val="000000"/>
              </a:solidFill>
              <a:uFill>
                <a:solidFill>
                  <a:srgbClr val="ffffff"/>
                </a:solidFill>
              </a:uFill>
              <a:latin typeface="Arial"/>
            </a:endParaRPr>
          </a:p>
        </p:txBody>
      </p:sp>
      <p:sp>
        <p:nvSpPr>
          <p:cNvPr id="382" name="TextShape 2"/>
          <p:cNvSpPr txBox="1"/>
          <p:nvPr/>
        </p:nvSpPr>
        <p:spPr>
          <a:xfrm>
            <a:off x="457200" y="171360"/>
            <a:ext cx="7772040" cy="799920"/>
          </a:xfrm>
          <a:prstGeom prst="rect">
            <a:avLst/>
          </a:prstGeom>
          <a:noFill/>
          <a:ln>
            <a:noFill/>
          </a:ln>
        </p:spPr>
        <p:txBody>
          <a:bodyPr anchor="b"/>
          <a:p>
            <a:pPr>
              <a:lnSpc>
                <a:spcPct val="100000"/>
              </a:lnSpc>
            </a:pPr>
            <a:r>
              <a:rPr b="0" lang="en-US" sz="3600" spc="117" strike="noStrike" cap="all">
                <a:solidFill>
                  <a:srgbClr val="d1282e"/>
                </a:solidFill>
                <a:uFill>
                  <a:solidFill>
                    <a:srgbClr val="ffffff"/>
                  </a:solidFill>
                </a:uFill>
                <a:latin typeface="Arial Black"/>
              </a:rPr>
              <a:t>Calvinism</a:t>
            </a:r>
            <a:endParaRPr b="1" lang="en-US" sz="2000" spc="-1" strike="noStrike">
              <a:solidFill>
                <a:srgbClr val="000000"/>
              </a:solidFill>
              <a:uFill>
                <a:solidFill>
                  <a:srgbClr val="ffffff"/>
                </a:solidFill>
              </a:uFill>
              <a:latin typeface="Arial"/>
            </a:endParaRPr>
          </a:p>
        </p:txBody>
      </p:sp>
      <p:sp>
        <p:nvSpPr>
          <p:cNvPr id="383" name="TextShape 3"/>
          <p:cNvSpPr txBox="1"/>
          <p:nvPr/>
        </p:nvSpPr>
        <p:spPr>
          <a:xfrm rot="16200000">
            <a:off x="8391600" y="4368600"/>
            <a:ext cx="986400" cy="364680"/>
          </a:xfrm>
          <a:prstGeom prst="rect">
            <a:avLst/>
          </a:prstGeom>
          <a:noFill/>
          <a:ln>
            <a:noFill/>
          </a:ln>
        </p:spPr>
        <p:txBody>
          <a:bodyPr anchor="ctr"/>
          <a:p>
            <a:pPr>
              <a:lnSpc>
                <a:spcPct val="100000"/>
              </a:lnSpc>
            </a:pPr>
            <a:fld id="{0C7E3801-A8AB-4622-A3BB-659851B26583}"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722" dur="indefinite" restart="never" nodeType="tmRoot">
          <p:childTnLst>
            <p:seq>
              <p:cTn id="723" nodeType="mainSeq"/>
              <p:prevCondLst>
                <p:cond delay="0" evt="onPrev">
                  <p:tgtEl>
                    <p:sldTgt/>
                  </p:tgtEl>
                </p:cond>
              </p:prevCondLst>
              <p:nextCondLst>
                <p:cond delay="0" evt="onNext">
                  <p:tgtEl>
                    <p:sldTgt/>
                  </p:tgtEl>
                </p:cond>
              </p:nextCondLst>
            </p:seq>
          </p:childTnLst>
        </p:cTn>
      </p:par>
    </p:tnLst>
  </p:timing>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u="sng" cap="all">
                <a:solidFill>
                  <a:srgbClr val="d1282e"/>
                </a:solidFill>
                <a:uFill>
                  <a:solidFill>
                    <a:srgbClr val="ffffff"/>
                  </a:solidFill>
                </a:uFill>
                <a:latin typeface="Arial Black"/>
              </a:rPr>
              <a:t>L</a:t>
            </a:r>
            <a:r>
              <a:rPr b="0" lang="en-US" sz="3600" spc="-58" strike="noStrike" cap="all">
                <a:solidFill>
                  <a:srgbClr val="d1282e"/>
                </a:solidFill>
                <a:uFill>
                  <a:solidFill>
                    <a:srgbClr val="ffffff"/>
                  </a:solidFill>
                </a:uFill>
                <a:latin typeface="Arial Black"/>
              </a:rPr>
              <a:t>imited Atonement</a:t>
            </a:r>
            <a:endParaRPr b="0" lang="en-US" sz="1800" spc="-1" strike="noStrike">
              <a:solidFill>
                <a:srgbClr val="000000"/>
              </a:solidFill>
              <a:uFill>
                <a:solidFill>
                  <a:srgbClr val="ffffff"/>
                </a:solidFill>
              </a:uFill>
              <a:latin typeface="Arial"/>
            </a:endParaRPr>
          </a:p>
        </p:txBody>
      </p:sp>
      <p:sp>
        <p:nvSpPr>
          <p:cNvPr id="385" name="TextShape 2"/>
          <p:cNvSpPr txBox="1"/>
          <p:nvPr/>
        </p:nvSpPr>
        <p:spPr>
          <a:xfrm>
            <a:off x="457200" y="617400"/>
            <a:ext cx="8229240" cy="4320360"/>
          </a:xfrm>
          <a:prstGeom prst="rect">
            <a:avLst/>
          </a:prstGeom>
          <a:noFill/>
          <a:ln>
            <a:noFill/>
          </a:ln>
        </p:spPr>
        <p:txBody>
          <a:bodyPr/>
          <a:p>
            <a:pPr>
              <a:lnSpc>
                <a:spcPct val="100000"/>
              </a:lnSpc>
            </a:pPr>
            <a:r>
              <a:rPr b="0" lang="en-US" sz="2400" spc="-1" strike="noStrike">
                <a:solidFill>
                  <a:srgbClr val="000000"/>
                </a:solidFill>
                <a:uFill>
                  <a:solidFill>
                    <a:srgbClr val="ffffff"/>
                  </a:solidFill>
                </a:uFill>
                <a:latin typeface="Arial"/>
              </a:rPr>
              <a:t>Also known as </a:t>
            </a:r>
            <a:r>
              <a:rPr b="1" lang="en-US" sz="2400" spc="-1" strike="noStrike">
                <a:solidFill>
                  <a:srgbClr val="000000"/>
                </a:solidFill>
                <a:uFill>
                  <a:solidFill>
                    <a:srgbClr val="ffffff"/>
                  </a:solidFill>
                </a:uFill>
                <a:latin typeface="Arial"/>
              </a:rPr>
              <a:t>Particular Redemption …</a:t>
            </a:r>
            <a:endParaRPr b="1" lang="en-US" sz="20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The atonement not only made salvation possible for the sinner, but </a:t>
            </a:r>
            <a:r>
              <a:rPr b="1" lang="en-US" sz="2400" spc="-1" strike="noStrike">
                <a:solidFill>
                  <a:srgbClr val="000000"/>
                </a:solidFill>
                <a:uFill>
                  <a:solidFill>
                    <a:srgbClr val="ffffff"/>
                  </a:solidFill>
                </a:uFill>
                <a:latin typeface="Arial"/>
              </a:rPr>
              <a:t>actually </a:t>
            </a:r>
            <a:r>
              <a:rPr b="1" lang="en-US" sz="2400" spc="-1" strike="noStrike" u="sng">
                <a:solidFill>
                  <a:srgbClr val="000000"/>
                </a:solidFill>
                <a:uFill>
                  <a:solidFill>
                    <a:srgbClr val="ffffff"/>
                  </a:solidFill>
                </a:uFill>
                <a:latin typeface="Arial"/>
              </a:rPr>
              <a:t>secured</a:t>
            </a:r>
            <a:r>
              <a:rPr b="1" lang="en-US" sz="2400" spc="-1" strike="noStrike">
                <a:solidFill>
                  <a:srgbClr val="000000"/>
                </a:solidFill>
                <a:uFill>
                  <a:solidFill>
                    <a:srgbClr val="ffffff"/>
                  </a:solidFill>
                </a:uFill>
                <a:latin typeface="Arial"/>
              </a:rPr>
              <a:t> it </a:t>
            </a:r>
            <a:r>
              <a:rPr b="0" lang="en-US" sz="2400" spc="-1" strike="noStrike">
                <a:solidFill>
                  <a:srgbClr val="000000"/>
                </a:solidFill>
                <a:uFill>
                  <a:solidFill>
                    <a:srgbClr val="ffffff"/>
                  </a:solidFill>
                </a:uFill>
                <a:latin typeface="Arial"/>
              </a:rPr>
              <a:t>... the Calvinist teaches that </a:t>
            </a:r>
            <a:r>
              <a:rPr b="1" lang="en-US" sz="2400" spc="-1" strike="noStrike">
                <a:solidFill>
                  <a:srgbClr val="000000"/>
                </a:solidFill>
                <a:uFill>
                  <a:solidFill>
                    <a:srgbClr val="ffffff"/>
                  </a:solidFill>
                </a:uFill>
                <a:latin typeface="Arial"/>
              </a:rPr>
              <a:t>the atonement meritoriously secured the application of the work of redemption to </a:t>
            </a:r>
            <a:r>
              <a:rPr b="1" lang="en-US" sz="2400" spc="-1" strike="noStrike" u="sng">
                <a:solidFill>
                  <a:srgbClr val="000000"/>
                </a:solidFill>
                <a:uFill>
                  <a:solidFill>
                    <a:srgbClr val="ffffff"/>
                  </a:solidFill>
                </a:uFill>
                <a:latin typeface="Arial"/>
              </a:rPr>
              <a:t>those for whom it was intended</a:t>
            </a:r>
            <a:r>
              <a:rPr b="0" lang="en-US" sz="2400" spc="-1" strike="noStrike">
                <a:solidFill>
                  <a:srgbClr val="000000"/>
                </a:solidFill>
                <a:uFill>
                  <a:solidFill>
                    <a:srgbClr val="ffffff"/>
                  </a:solidFill>
                </a:uFill>
                <a:latin typeface="Arial"/>
              </a:rPr>
              <a:t> and this rendered their complete salvation certain.” (L. Berkhof, </a:t>
            </a:r>
            <a:r>
              <a:rPr b="1" i="1" lang="en-US" sz="2400" spc="-1" strike="noStrike">
                <a:solidFill>
                  <a:srgbClr val="000000"/>
                </a:solidFill>
                <a:uFill>
                  <a:solidFill>
                    <a:srgbClr val="ffffff"/>
                  </a:solidFill>
                </a:uFill>
                <a:latin typeface="Arial"/>
              </a:rPr>
              <a:t>Systematic Theology</a:t>
            </a:r>
            <a:r>
              <a:rPr b="0" lang="en-US" sz="2400" spc="-1" strike="noStrike">
                <a:solidFill>
                  <a:srgbClr val="000000"/>
                </a:solidFill>
                <a:uFill>
                  <a:solidFill>
                    <a:srgbClr val="ffffff"/>
                  </a:solidFill>
                </a:uFill>
                <a:latin typeface="Arial"/>
              </a:rPr>
              <a:t>, Grand Rapids: Eerdmans, 1949, p. 393) </a:t>
            </a:r>
            <a:endParaRPr b="1" lang="en-US" sz="2000" spc="-1" strike="noStrike">
              <a:solidFill>
                <a:srgbClr val="000000"/>
              </a:solidFill>
              <a:uFill>
                <a:solidFill>
                  <a:srgbClr val="ffffff"/>
                </a:solidFill>
              </a:uFill>
              <a:latin typeface="Arial"/>
            </a:endParaRPr>
          </a:p>
          <a:p>
            <a:pPr algn="r">
              <a:lnSpc>
                <a:spcPct val="100000"/>
              </a:lnSpc>
            </a:pPr>
            <a:r>
              <a:rPr b="0" lang="en-US" sz="1800" spc="-1" strike="noStrike">
                <a:solidFill>
                  <a:srgbClr val="000000"/>
                </a:solidFill>
                <a:uFill>
                  <a:solidFill>
                    <a:srgbClr val="ffffff"/>
                  </a:solidFill>
                </a:uFill>
                <a:latin typeface="Arial"/>
              </a:rPr>
              <a:t>via </a:t>
            </a:r>
            <a:r>
              <a:rPr b="0" lang="en-US" sz="1800" spc="-1" strike="noStrike" u="sng">
                <a:solidFill>
                  <a:srgbClr val="cc9900"/>
                </a:solidFill>
                <a:uFill>
                  <a:solidFill>
                    <a:srgbClr val="ffffff"/>
                  </a:solidFill>
                </a:uFill>
                <a:latin typeface="Arial"/>
                <a:hlinkClick r:id="rId1"/>
              </a:rPr>
              <a:t>http://www.auburn.edu/~</a:t>
            </a:r>
            <a:r>
              <a:rPr b="0" lang="en-US" sz="1800" spc="-1" strike="noStrike" u="sng">
                <a:solidFill>
                  <a:srgbClr val="cc9900"/>
                </a:solidFill>
                <a:uFill>
                  <a:solidFill>
                    <a:srgbClr val="ffffff"/>
                  </a:solidFill>
                </a:uFill>
                <a:latin typeface="Arial"/>
                <a:hlinkClick r:id="rId2"/>
              </a:rPr>
              <a:t>allenkc/openhse/calvinism.html#Redemption</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p:txBody>
      </p:sp>
      <p:sp>
        <p:nvSpPr>
          <p:cNvPr id="386" name="TextShape 3"/>
          <p:cNvSpPr txBox="1"/>
          <p:nvPr/>
        </p:nvSpPr>
        <p:spPr>
          <a:xfrm rot="16200000">
            <a:off x="8391600" y="4368600"/>
            <a:ext cx="986400" cy="364680"/>
          </a:xfrm>
          <a:prstGeom prst="rect">
            <a:avLst/>
          </a:prstGeom>
          <a:noFill/>
          <a:ln>
            <a:noFill/>
          </a:ln>
        </p:spPr>
        <p:txBody>
          <a:bodyPr anchor="ctr"/>
          <a:p>
            <a:pPr>
              <a:lnSpc>
                <a:spcPct val="100000"/>
              </a:lnSpc>
            </a:pPr>
            <a:fld id="{23705A2E-F979-4D77-BB97-CF60A5DFDE54}"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724" dur="indefinite" restart="never" nodeType="tmRoot">
          <p:childTnLst>
            <p:seq>
              <p:cTn id="725" dur="indefinite" nodeType="mainSeq">
                <p:childTnLst>
                  <p:par>
                    <p:cTn id="726" fill="hold">
                      <p:stCondLst>
                        <p:cond delay="0"/>
                      </p:stCondLst>
                      <p:childTnLst>
                        <p:par>
                          <p:cTn id="727" fill="hold">
                            <p:stCondLst>
                              <p:cond delay="0"/>
                            </p:stCondLst>
                            <p:childTnLst>
                              <p:par>
                                <p:cTn id="728" nodeType="withEffect" fill="hold" presetClass="entr" presetID="10">
                                  <p:stCondLst>
                                    <p:cond delay="2000"/>
                                  </p:stCondLst>
                                  <p:childTnLst>
                                    <p:set>
                                      <p:cBhvr>
                                        <p:cTn id="729" dur="1" fill="hold">
                                          <p:stCondLst>
                                            <p:cond delay="0"/>
                                          </p:stCondLst>
                                        </p:cTn>
                                        <p:tgtEl>
                                          <p:spTgt spid="385">
                                            <p:txEl>
                                              <p:pRg st="38" end="395"/>
                                            </p:txEl>
                                          </p:spTgt>
                                        </p:tgtEl>
                                        <p:attrNameLst>
                                          <p:attrName>style.visibility</p:attrName>
                                        </p:attrNameLst>
                                      </p:cBhvr>
                                      <p:to>
                                        <p:strVal val="visible"/>
                                      </p:to>
                                    </p:set>
                                    <p:animEffect filter="fade" transition="in">
                                      <p:cBhvr additive="repl">
                                        <p:cTn id="730" dur="500"/>
                                        <p:tgtEl>
                                          <p:spTgt spid="385">
                                            <p:txEl>
                                              <p:pRg st="38" end="395"/>
                                            </p:txEl>
                                          </p:spTgt>
                                        </p:tgtEl>
                                      </p:cBhvr>
                                    </p:animEffect>
                                  </p:childTnLst>
                                </p:cTn>
                              </p:par>
                              <p:par>
                                <p:cTn id="731" nodeType="withEffect" fill="hold" presetClass="entr" presetID="10">
                                  <p:stCondLst>
                                    <p:cond delay="2000"/>
                                  </p:stCondLst>
                                  <p:childTnLst>
                                    <p:set>
                                      <p:cBhvr>
                                        <p:cTn id="732" dur="1" fill="hold">
                                          <p:stCondLst>
                                            <p:cond delay="0"/>
                                          </p:stCondLst>
                                        </p:cTn>
                                        <p:tgtEl>
                                          <p:spTgt spid="385">
                                            <p:txEl>
                                              <p:pRg st="395" end="400"/>
                                            </p:txEl>
                                          </p:spTgt>
                                        </p:tgtEl>
                                        <p:attrNameLst>
                                          <p:attrName>style.visibility</p:attrName>
                                        </p:attrNameLst>
                                      </p:cBhvr>
                                      <p:to>
                                        <p:strVal val="visible"/>
                                      </p:to>
                                    </p:set>
                                    <p:animEffect filter="fade" transition="in">
                                      <p:cBhvr additive="repl">
                                        <p:cTn id="733" dur="500"/>
                                        <p:tgtEl>
                                          <p:spTgt spid="385">
                                            <p:txEl>
                                              <p:pRg st="395" end="40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Limited to </a:t>
            </a:r>
            <a:r>
              <a:rPr b="0" i="1" lang="en-US" sz="3600" spc="-58" strike="noStrike" cap="all">
                <a:solidFill>
                  <a:srgbClr val="d1282e"/>
                </a:solidFill>
                <a:uFill>
                  <a:solidFill>
                    <a:srgbClr val="ffffff"/>
                  </a:solidFill>
                </a:uFill>
                <a:latin typeface="Arial Black"/>
              </a:rPr>
              <a:t>“Many”</a:t>
            </a:r>
            <a:r>
              <a:rPr b="0" lang="en-US" sz="3600" spc="-58" strike="noStrike" cap="all">
                <a:solidFill>
                  <a:srgbClr val="d1282e"/>
                </a:solidFill>
                <a:uFill>
                  <a:solidFill>
                    <a:srgbClr val="ffffff"/>
                  </a:solidFill>
                </a:uFill>
                <a:latin typeface="Arial Black"/>
              </a:rPr>
              <a:t>, not </a:t>
            </a:r>
            <a:r>
              <a:rPr b="0" i="1" lang="en-US" sz="3600" spc="-58" strike="noStrike" cap="all">
                <a:solidFill>
                  <a:srgbClr val="d1282e"/>
                </a:solidFill>
                <a:uFill>
                  <a:solidFill>
                    <a:srgbClr val="ffffff"/>
                  </a:solidFill>
                </a:uFill>
                <a:latin typeface="Arial Black"/>
              </a:rPr>
              <a:t>“All” </a:t>
            </a:r>
            <a:r>
              <a:rPr b="0" lang="en-US" sz="3600" spc="-58" strike="noStrike" cap="all">
                <a:solidFill>
                  <a:srgbClr val="d1282e"/>
                </a:solidFill>
                <a:uFill>
                  <a:solidFill>
                    <a:srgbClr val="ffffff"/>
                  </a:solidFill>
                </a:uFill>
                <a:latin typeface="Arial Black"/>
              </a:rPr>
              <a:t>?</a:t>
            </a:r>
            <a:endParaRPr b="0" lang="en-US" sz="1800" spc="-1" strike="noStrike">
              <a:solidFill>
                <a:srgbClr val="000000"/>
              </a:solidFill>
              <a:uFill>
                <a:solidFill>
                  <a:srgbClr val="ffffff"/>
                </a:solidFill>
              </a:uFill>
              <a:latin typeface="Arial"/>
            </a:endParaRPr>
          </a:p>
        </p:txBody>
      </p:sp>
      <p:sp>
        <p:nvSpPr>
          <p:cNvPr id="388"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16"/>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Jesus gave His life a ransom for ‘</a:t>
            </a:r>
            <a:r>
              <a:rPr b="1" i="1" lang="en-US" sz="2400" spc="-1" strike="noStrike">
                <a:solidFill>
                  <a:srgbClr val="000000"/>
                </a:solidFill>
                <a:uFill>
                  <a:solidFill>
                    <a:srgbClr val="ffffff"/>
                  </a:solidFill>
                </a:uFill>
                <a:latin typeface="Arial"/>
              </a:rPr>
              <a:t>many</a:t>
            </a:r>
            <a:r>
              <a:rPr b="0" lang="en-US" sz="2400" spc="-1" strike="noStrike">
                <a:solidFill>
                  <a:srgbClr val="000000"/>
                </a:solidFill>
                <a:uFill>
                  <a:solidFill>
                    <a:srgbClr val="ffffff"/>
                  </a:solidFill>
                </a:uFill>
                <a:latin typeface="Arial"/>
              </a:rPr>
              <a:t>’, not ‘</a:t>
            </a:r>
            <a:r>
              <a:rPr b="1" i="1" lang="en-US" sz="2400" spc="-1" strike="noStrike">
                <a:solidFill>
                  <a:srgbClr val="000000"/>
                </a:solidFill>
                <a:uFill>
                  <a:solidFill>
                    <a:srgbClr val="ffffff"/>
                  </a:solidFill>
                </a:uFill>
                <a:latin typeface="Arial"/>
              </a:rPr>
              <a:t>all</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Mark 10:45</a:t>
            </a:r>
            <a:r>
              <a:rPr b="0" lang="en-US" sz="2400" spc="-1" strike="noStrike">
                <a:solidFill>
                  <a:srgbClr val="000000"/>
                </a:solidFill>
                <a:uFill>
                  <a:solidFill>
                    <a:srgbClr val="ffffff"/>
                  </a:solidFill>
                </a:uFill>
                <a:latin typeface="Arial"/>
              </a:rPr>
              <a:t>), so why do you think He gave His life for </a:t>
            </a:r>
            <a:r>
              <a:rPr b="1" i="1" lang="en-US" sz="2400" spc="-1" strike="noStrike">
                <a:solidFill>
                  <a:srgbClr val="000000"/>
                </a:solidFill>
                <a:uFill>
                  <a:solidFill>
                    <a:srgbClr val="ffffff"/>
                  </a:solidFill>
                </a:uFill>
                <a:latin typeface="Arial"/>
              </a:rPr>
              <a:t>all</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For even the Son of Man did not come to be served, but to serve, and to </a:t>
            </a:r>
            <a:r>
              <a:rPr b="1" i="1" lang="en-US" sz="2400" spc="-1" strike="noStrike">
                <a:solidFill>
                  <a:srgbClr val="000000"/>
                </a:solidFill>
                <a:uFill>
                  <a:solidFill>
                    <a:srgbClr val="ffffff"/>
                  </a:solidFill>
                </a:uFill>
                <a:latin typeface="Arial"/>
              </a:rPr>
              <a:t>give His life a ransom </a:t>
            </a:r>
            <a:r>
              <a:rPr b="1" i="1" lang="en-US" sz="2400" spc="-1" strike="noStrike" u="sng">
                <a:solidFill>
                  <a:srgbClr val="000000"/>
                </a:solidFill>
                <a:uFill>
                  <a:solidFill>
                    <a:srgbClr val="ffffff"/>
                  </a:solidFill>
                </a:uFill>
                <a:latin typeface="Arial"/>
              </a:rPr>
              <a:t>for many</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Mark 10:45</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Where does it say </a:t>
            </a:r>
            <a:r>
              <a:rPr b="0" i="1" lang="en-US" sz="2400" spc="-1" strike="noStrike">
                <a:solidFill>
                  <a:srgbClr val="000000"/>
                </a:solidFill>
                <a:uFill>
                  <a:solidFill>
                    <a:srgbClr val="ffffff"/>
                  </a:solidFill>
                </a:uFill>
                <a:latin typeface="Arial"/>
              </a:rPr>
              <a:t>“only”</a:t>
            </a:r>
            <a:r>
              <a:rPr b="0" lang="en-US" sz="2400" spc="-1" strike="noStrike">
                <a:solidFill>
                  <a:srgbClr val="000000"/>
                </a:solidFill>
                <a:uFill>
                  <a:solidFill>
                    <a:srgbClr val="ffffff"/>
                  </a:solidFill>
                </a:uFill>
                <a:latin typeface="Arial"/>
              </a:rPr>
              <a:t> in the text?  Nothing exclusive.</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Could not</a:t>
            </a:r>
            <a:r>
              <a:rPr b="0" i="1" lang="en-US" sz="2400" spc="-1" strike="noStrike">
                <a:solidFill>
                  <a:srgbClr val="000000"/>
                </a:solidFill>
                <a:uFill>
                  <a:solidFill>
                    <a:srgbClr val="ffffff"/>
                  </a:solidFill>
                </a:uFill>
                <a:latin typeface="Arial"/>
              </a:rPr>
              <a:t> “all”</a:t>
            </a:r>
            <a:r>
              <a:rPr b="0" lang="en-US" sz="2400" spc="-1" strike="noStrike">
                <a:solidFill>
                  <a:srgbClr val="000000"/>
                </a:solidFill>
                <a:uFill>
                  <a:solidFill>
                    <a:srgbClr val="ffffff"/>
                  </a:solidFill>
                </a:uFill>
                <a:latin typeface="Arial"/>
              </a:rPr>
              <a:t> be </a:t>
            </a:r>
            <a:r>
              <a:rPr b="0" i="1" lang="en-US" sz="2400" spc="-1" strike="noStrike">
                <a:solidFill>
                  <a:srgbClr val="000000"/>
                </a:solidFill>
                <a:uFill>
                  <a:solidFill>
                    <a:srgbClr val="ffffff"/>
                  </a:solidFill>
                </a:uFill>
                <a:latin typeface="Arial"/>
              </a:rPr>
              <a:t>“many”</a:t>
            </a:r>
            <a:r>
              <a:rPr b="0" lang="en-US" sz="2400" spc="-1" strike="noStrike">
                <a:solidFill>
                  <a:srgbClr val="000000"/>
                </a:solidFill>
                <a:uFill>
                  <a:solidFill>
                    <a:srgbClr val="ffffff"/>
                  </a:solidFill>
                </a:uFill>
                <a:latin typeface="Arial"/>
              </a:rPr>
              <a:t>?  Does </a:t>
            </a:r>
            <a:r>
              <a:rPr b="0" i="1" lang="en-US" sz="2400" spc="-1" strike="noStrike">
                <a:solidFill>
                  <a:srgbClr val="000000"/>
                </a:solidFill>
                <a:uFill>
                  <a:solidFill>
                    <a:srgbClr val="ffffff"/>
                  </a:solidFill>
                </a:uFill>
                <a:latin typeface="Arial"/>
              </a:rPr>
              <a:t>“many”</a:t>
            </a:r>
            <a:r>
              <a:rPr b="0" lang="en-US" sz="2400" spc="-1" strike="noStrike">
                <a:solidFill>
                  <a:srgbClr val="000000"/>
                </a:solidFill>
                <a:uFill>
                  <a:solidFill>
                    <a:srgbClr val="ffffff"/>
                  </a:solidFill>
                </a:uFill>
                <a:latin typeface="Arial"/>
              </a:rPr>
              <a:t> exclude </a:t>
            </a:r>
            <a:r>
              <a:rPr b="0" i="1" lang="en-US" sz="2400" spc="-1" strike="noStrike">
                <a:solidFill>
                  <a:srgbClr val="000000"/>
                </a:solidFill>
                <a:uFill>
                  <a:solidFill>
                    <a:srgbClr val="ffffff"/>
                  </a:solidFill>
                </a:uFill>
                <a:latin typeface="Arial"/>
              </a:rPr>
              <a:t>“all”</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Comparison stands in opposition to </a:t>
            </a:r>
            <a:r>
              <a:rPr b="0" i="1" lang="en-US" sz="2400" spc="-1" strike="noStrike">
                <a:solidFill>
                  <a:srgbClr val="000000"/>
                </a:solidFill>
                <a:uFill>
                  <a:solidFill>
                    <a:srgbClr val="ffffff"/>
                  </a:solidFill>
                </a:uFill>
                <a:latin typeface="Arial"/>
              </a:rPr>
              <a:t>“few”</a:t>
            </a:r>
            <a:r>
              <a:rPr b="0" lang="en-US" sz="2400" spc="-1" strike="noStrike">
                <a:solidFill>
                  <a:srgbClr val="000000"/>
                </a:solidFill>
                <a:uFill>
                  <a:solidFill>
                    <a:srgbClr val="ffffff"/>
                  </a:solidFill>
                </a:uFill>
                <a:latin typeface="Arial"/>
              </a:rPr>
              <a:t> – not </a:t>
            </a:r>
            <a:r>
              <a:rPr b="0" i="1" lang="en-US" sz="2400" spc="-1" strike="noStrike">
                <a:solidFill>
                  <a:srgbClr val="000000"/>
                </a:solidFill>
                <a:uFill>
                  <a:solidFill>
                    <a:srgbClr val="ffffff"/>
                  </a:solidFill>
                </a:uFill>
                <a:latin typeface="Arial"/>
              </a:rPr>
              <a:t>“all”</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1" lang="en-US" sz="2400" spc="-1" strike="noStrike">
                <a:solidFill>
                  <a:srgbClr val="000000"/>
                </a:solidFill>
                <a:uFill>
                  <a:solidFill>
                    <a:srgbClr val="ffffff"/>
                  </a:solidFill>
                </a:uFill>
                <a:latin typeface="Arial"/>
              </a:rPr>
              <a:t>For example: </a:t>
            </a:r>
            <a:r>
              <a:rPr b="0" i="1" lang="en-US" sz="2400" spc="-1" strike="noStrike">
                <a:solidFill>
                  <a:srgbClr val="000000"/>
                </a:solidFill>
                <a:uFill>
                  <a:solidFill>
                    <a:srgbClr val="ffffff"/>
                  </a:solidFill>
                </a:uFill>
                <a:latin typeface="Arial"/>
              </a:rPr>
              <a:t>“Lord, are there </a:t>
            </a:r>
            <a:r>
              <a:rPr b="1" i="1" lang="en-US" sz="2400" spc="-1" strike="noStrike" u="sng">
                <a:solidFill>
                  <a:srgbClr val="000000"/>
                </a:solidFill>
                <a:uFill>
                  <a:solidFill>
                    <a:srgbClr val="ffffff"/>
                  </a:solidFill>
                </a:uFill>
                <a:latin typeface="Arial"/>
              </a:rPr>
              <a:t>few</a:t>
            </a:r>
            <a:r>
              <a:rPr b="1" i="1" lang="en-US" sz="2400" spc="-1" strike="noStrike">
                <a:solidFill>
                  <a:srgbClr val="000000"/>
                </a:solidFill>
                <a:uFill>
                  <a:solidFill>
                    <a:srgbClr val="ffffff"/>
                  </a:solidFill>
                </a:uFill>
                <a:latin typeface="Arial"/>
              </a:rPr>
              <a:t> who are saved</a:t>
            </a:r>
            <a:r>
              <a:rPr b="0" i="1" lang="en-US" sz="2400" spc="-1" strike="noStrike">
                <a:solidFill>
                  <a:srgbClr val="000000"/>
                </a:solidFill>
                <a:uFill>
                  <a:solidFill>
                    <a:srgbClr val="ffffff"/>
                  </a:solidFill>
                </a:uFill>
                <a:latin typeface="Arial"/>
              </a:rPr>
              <a:t>?” … “</a:t>
            </a:r>
            <a:r>
              <a:rPr b="1" i="1" lang="en-US" sz="2400" spc="-1" strike="noStrike">
                <a:solidFill>
                  <a:srgbClr val="000000"/>
                </a:solidFill>
                <a:uFill>
                  <a:solidFill>
                    <a:srgbClr val="ffffff"/>
                  </a:solidFill>
                </a:uFill>
                <a:latin typeface="Arial"/>
              </a:rPr>
              <a:t>For </a:t>
            </a:r>
            <a:r>
              <a:rPr b="1" i="1" lang="en-US" sz="2400" spc="-1" strike="noStrike" u="sng">
                <a:solidFill>
                  <a:srgbClr val="000000"/>
                </a:solidFill>
                <a:uFill>
                  <a:solidFill>
                    <a:srgbClr val="ffffff"/>
                  </a:solidFill>
                </a:uFill>
                <a:latin typeface="Arial"/>
              </a:rPr>
              <a:t>many</a:t>
            </a:r>
            <a:r>
              <a:rPr b="0" i="1" lang="en-US" sz="2400" spc="-1" strike="noStrike">
                <a:solidFill>
                  <a:srgbClr val="000000"/>
                </a:solidFill>
                <a:uFill>
                  <a:solidFill>
                    <a:srgbClr val="ffffff"/>
                  </a:solidFill>
                </a:uFill>
                <a:latin typeface="Arial"/>
              </a:rPr>
              <a:t>, I say to you, will seek to enter and </a:t>
            </a:r>
            <a:r>
              <a:rPr b="1" i="1" lang="en-US" sz="2400" spc="-1" strike="noStrike">
                <a:solidFill>
                  <a:srgbClr val="000000"/>
                </a:solidFill>
                <a:uFill>
                  <a:solidFill>
                    <a:srgbClr val="ffffff"/>
                  </a:solidFill>
                </a:uFill>
                <a:latin typeface="Arial"/>
              </a:rPr>
              <a:t>will not be able</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Luke 13:23-24</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389" name="TextShape 3"/>
          <p:cNvSpPr txBox="1"/>
          <p:nvPr/>
        </p:nvSpPr>
        <p:spPr>
          <a:xfrm rot="16200000">
            <a:off x="8391600" y="4368600"/>
            <a:ext cx="986400" cy="364680"/>
          </a:xfrm>
          <a:prstGeom prst="rect">
            <a:avLst/>
          </a:prstGeom>
          <a:noFill/>
          <a:ln>
            <a:noFill/>
          </a:ln>
        </p:spPr>
        <p:txBody>
          <a:bodyPr anchor="ctr"/>
          <a:p>
            <a:pPr>
              <a:lnSpc>
                <a:spcPct val="100000"/>
              </a:lnSpc>
            </a:pPr>
            <a:fld id="{D42F0073-E5C4-42F3-BADA-008B38E701CD}"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734" dur="indefinite" restart="never" nodeType="tmRoot">
          <p:childTnLst>
            <p:seq>
              <p:cTn id="735" dur="indefinite" nodeType="mainSeq">
                <p:childTnLst>
                  <p:par>
                    <p:cTn id="736" fill="hold">
                      <p:stCondLst>
                        <p:cond delay="0"/>
                      </p:stCondLst>
                      <p:childTnLst>
                        <p:par>
                          <p:cTn id="737" fill="hold">
                            <p:stCondLst>
                              <p:cond delay="0"/>
                            </p:stCondLst>
                            <p:childTnLst>
                              <p:par>
                                <p:cTn id="738" nodeType="afterEffect" fill="hold" presetClass="entr" presetID="1">
                                  <p:stCondLst>
                                    <p:cond delay="3000"/>
                                  </p:stCondLst>
                                  <p:childTnLst>
                                    <p:set>
                                      <p:cBhvr>
                                        <p:cTn id="739" dur="1" fill="hold">
                                          <p:stCondLst>
                                            <p:cond delay="0"/>
                                          </p:stCondLst>
                                        </p:cTn>
                                        <p:tgtEl>
                                          <p:spTgt spid="388">
                                            <p:txEl>
                                              <p:pRg st="113" end="233"/>
                                            </p:txEl>
                                          </p:spTgt>
                                        </p:tgtEl>
                                        <p:attrNameLst>
                                          <p:attrName>style.visibility</p:attrName>
                                        </p:attrNameLst>
                                      </p:cBhvr>
                                      <p:to>
                                        <p:strVal val="visible"/>
                                      </p:to>
                                    </p:set>
                                  </p:childTnLst>
                                </p:cTn>
                              </p:par>
                            </p:childTnLst>
                          </p:cTn>
                        </p:par>
                      </p:childTnLst>
                    </p:cTn>
                  </p:par>
                  <p:par>
                    <p:cTn id="740" fill="hold">
                      <p:stCondLst>
                        <p:cond delay="indefinite"/>
                      </p:stCondLst>
                      <p:childTnLst>
                        <p:par>
                          <p:cTn id="741" fill="hold">
                            <p:stCondLst>
                              <p:cond delay="0"/>
                            </p:stCondLst>
                            <p:childTnLst>
                              <p:par>
                                <p:cTn id="742" nodeType="clickEffect" fill="hold" presetClass="entr" presetID="1">
                                  <p:stCondLst>
                                    <p:cond delay="0"/>
                                  </p:stCondLst>
                                  <p:childTnLst>
                                    <p:set>
                                      <p:cBhvr>
                                        <p:cTn id="743" dur="1" fill="hold">
                                          <p:stCondLst>
                                            <p:cond delay="0"/>
                                          </p:stCondLst>
                                        </p:cTn>
                                        <p:tgtEl>
                                          <p:spTgt spid="388">
                                            <p:txEl>
                                              <p:pRg st="233" end="291"/>
                                            </p:txEl>
                                          </p:spTgt>
                                        </p:tgtEl>
                                        <p:attrNameLst>
                                          <p:attrName>style.visibility</p:attrName>
                                        </p:attrNameLst>
                                      </p:cBhvr>
                                      <p:to>
                                        <p:strVal val="visible"/>
                                      </p:to>
                                    </p:set>
                                  </p:childTnLst>
                                </p:cTn>
                              </p:par>
                            </p:childTnLst>
                          </p:cTn>
                        </p:par>
                      </p:childTnLst>
                    </p:cTn>
                  </p:par>
                  <p:par>
                    <p:cTn id="744" fill="hold">
                      <p:stCondLst>
                        <p:cond delay="indefinite"/>
                      </p:stCondLst>
                      <p:childTnLst>
                        <p:par>
                          <p:cTn id="745" fill="hold">
                            <p:stCondLst>
                              <p:cond delay="0"/>
                            </p:stCondLst>
                            <p:childTnLst>
                              <p:par>
                                <p:cTn id="746" nodeType="clickEffect" fill="hold" presetClass="entr" presetID="1">
                                  <p:stCondLst>
                                    <p:cond delay="0"/>
                                  </p:stCondLst>
                                  <p:childTnLst>
                                    <p:set>
                                      <p:cBhvr>
                                        <p:cTn id="747" dur="1" fill="hold">
                                          <p:stCondLst>
                                            <p:cond delay="0"/>
                                          </p:stCondLst>
                                        </p:cTn>
                                        <p:tgtEl>
                                          <p:spTgt spid="388">
                                            <p:txEl>
                                              <p:pRg st="291" end="346"/>
                                            </p:txEl>
                                          </p:spTgt>
                                        </p:tgtEl>
                                        <p:attrNameLst>
                                          <p:attrName>style.visibility</p:attrName>
                                        </p:attrNameLst>
                                      </p:cBhvr>
                                      <p:to>
                                        <p:strVal val="visible"/>
                                      </p:to>
                                    </p:set>
                                  </p:childTnLst>
                                </p:cTn>
                              </p:par>
                            </p:childTnLst>
                          </p:cTn>
                        </p:par>
                      </p:childTnLst>
                    </p:cTn>
                  </p:par>
                  <p:par>
                    <p:cTn id="748" fill="hold">
                      <p:stCondLst>
                        <p:cond delay="indefinite"/>
                      </p:stCondLst>
                      <p:childTnLst>
                        <p:par>
                          <p:cTn id="749" fill="hold">
                            <p:stCondLst>
                              <p:cond delay="0"/>
                            </p:stCondLst>
                            <p:childTnLst>
                              <p:par>
                                <p:cTn id="750" nodeType="clickEffect" fill="hold" presetClass="entr" presetID="1">
                                  <p:stCondLst>
                                    <p:cond delay="0"/>
                                  </p:stCondLst>
                                  <p:childTnLst>
                                    <p:set>
                                      <p:cBhvr>
                                        <p:cTn id="751" dur="1" fill="hold">
                                          <p:stCondLst>
                                            <p:cond delay="0"/>
                                          </p:stCondLst>
                                        </p:cTn>
                                        <p:tgtEl>
                                          <p:spTgt spid="388">
                                            <p:txEl>
                                              <p:pRg st="346" end="400"/>
                                            </p:txEl>
                                          </p:spTgt>
                                        </p:tgtEl>
                                        <p:attrNameLst>
                                          <p:attrName>style.visibility</p:attrName>
                                        </p:attrNameLst>
                                      </p:cBhvr>
                                      <p:to>
                                        <p:strVal val="visible"/>
                                      </p:to>
                                    </p:set>
                                  </p:childTnLst>
                                </p:cTn>
                              </p:par>
                            </p:childTnLst>
                          </p:cTn>
                        </p:par>
                        <p:par>
                          <p:cTn id="752" fill="hold">
                            <p:stCondLst>
                              <p:cond delay="0"/>
                            </p:stCondLst>
                            <p:childTnLst>
                              <p:par>
                                <p:cTn id="753" nodeType="afterEffect" fill="hold" presetClass="entr" presetID="1">
                                  <p:stCondLst>
                                    <p:cond delay="3000"/>
                                  </p:stCondLst>
                                  <p:childTnLst>
                                    <p:set>
                                      <p:cBhvr>
                                        <p:cTn id="754" dur="1" fill="hold">
                                          <p:stCondLst>
                                            <p:cond delay="0"/>
                                          </p:stCondLst>
                                        </p:cTn>
                                        <p:tgtEl>
                                          <p:spTgt spid="388">
                                            <p:txEl>
                                              <p:pRg st="400" end="53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Means “ALL” when Needed</a:t>
            </a:r>
            <a:endParaRPr b="0" lang="en-US" sz="1800" spc="-1" strike="noStrike">
              <a:solidFill>
                <a:srgbClr val="000000"/>
              </a:solidFill>
              <a:uFill>
                <a:solidFill>
                  <a:srgbClr val="ffffff"/>
                </a:solidFill>
              </a:uFill>
              <a:latin typeface="Arial"/>
            </a:endParaRPr>
          </a:p>
        </p:txBody>
      </p:sp>
      <p:sp>
        <p:nvSpPr>
          <p:cNvPr id="391"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16"/>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Jesus gave His life a ransom for ‘</a:t>
            </a:r>
            <a:r>
              <a:rPr b="1" i="1" lang="en-US" sz="2400" spc="-1" strike="noStrike">
                <a:solidFill>
                  <a:srgbClr val="000000"/>
                </a:solidFill>
                <a:uFill>
                  <a:solidFill>
                    <a:srgbClr val="ffffff"/>
                  </a:solidFill>
                </a:uFill>
                <a:latin typeface="Arial"/>
              </a:rPr>
              <a:t>many</a:t>
            </a:r>
            <a:r>
              <a:rPr b="0" lang="en-US" sz="2400" spc="-1" strike="noStrike">
                <a:solidFill>
                  <a:srgbClr val="000000"/>
                </a:solidFill>
                <a:uFill>
                  <a:solidFill>
                    <a:srgbClr val="ffffff"/>
                  </a:solidFill>
                </a:uFill>
                <a:latin typeface="Arial"/>
              </a:rPr>
              <a:t>’, not ‘</a:t>
            </a:r>
            <a:r>
              <a:rPr b="1" i="1" lang="en-US" sz="2400" spc="-1" strike="noStrike">
                <a:solidFill>
                  <a:srgbClr val="000000"/>
                </a:solidFill>
                <a:uFill>
                  <a:solidFill>
                    <a:srgbClr val="ffffff"/>
                  </a:solidFill>
                </a:uFill>
                <a:latin typeface="Arial"/>
              </a:rPr>
              <a:t>all</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Mark 10:45</a:t>
            </a:r>
            <a:r>
              <a:rPr b="0" lang="en-US" sz="2400" spc="-1" strike="noStrike">
                <a:solidFill>
                  <a:srgbClr val="000000"/>
                </a:solidFill>
                <a:uFill>
                  <a:solidFill>
                    <a:srgbClr val="ffffff"/>
                  </a:solidFill>
                </a:uFill>
                <a:latin typeface="Arial"/>
              </a:rPr>
              <a:t>), so why do you think He gave His life for </a:t>
            </a:r>
            <a:r>
              <a:rPr b="1" i="1" lang="en-US" sz="2400" spc="-1" strike="noStrike">
                <a:solidFill>
                  <a:srgbClr val="000000"/>
                </a:solidFill>
                <a:uFill>
                  <a:solidFill>
                    <a:srgbClr val="ffffff"/>
                  </a:solidFill>
                </a:uFill>
                <a:latin typeface="Arial"/>
              </a:rPr>
              <a:t>all</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For even the Son of Man did not come to be served, but to serve, and to </a:t>
            </a:r>
            <a:r>
              <a:rPr b="1" i="1" lang="en-US" sz="2400" spc="-1" strike="noStrike">
                <a:solidFill>
                  <a:srgbClr val="000000"/>
                </a:solidFill>
                <a:uFill>
                  <a:solidFill>
                    <a:srgbClr val="ffffff"/>
                  </a:solidFill>
                </a:uFill>
                <a:latin typeface="Arial"/>
              </a:rPr>
              <a:t>give His life a ransom </a:t>
            </a:r>
            <a:r>
              <a:rPr b="1" i="1" lang="en-US" sz="2400" spc="-1" strike="noStrike" u="sng">
                <a:solidFill>
                  <a:srgbClr val="000000"/>
                </a:solidFill>
                <a:uFill>
                  <a:solidFill>
                    <a:srgbClr val="ffffff"/>
                  </a:solidFill>
                </a:uFill>
                <a:latin typeface="Arial"/>
              </a:rPr>
              <a:t>for many</a:t>
            </a:r>
            <a:r>
              <a:rPr b="0"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Mark 10:45</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But the free gift is not like the offense. For if </a:t>
            </a:r>
            <a:r>
              <a:rPr b="1" i="1" lang="en-US" sz="2400" spc="-1" strike="noStrike">
                <a:solidFill>
                  <a:srgbClr val="000000"/>
                </a:solidFill>
                <a:uFill>
                  <a:solidFill>
                    <a:srgbClr val="ffffff"/>
                  </a:solidFill>
                </a:uFill>
                <a:latin typeface="Arial"/>
              </a:rPr>
              <a:t>by the one man’s offense </a:t>
            </a:r>
            <a:r>
              <a:rPr b="1" i="1" lang="en-US" sz="2400" spc="-1" strike="noStrike" u="sng">
                <a:solidFill>
                  <a:srgbClr val="000000"/>
                </a:solidFill>
                <a:uFill>
                  <a:solidFill>
                    <a:srgbClr val="ffffff"/>
                  </a:solidFill>
                </a:uFill>
                <a:latin typeface="Arial"/>
              </a:rPr>
              <a:t>many</a:t>
            </a:r>
            <a:r>
              <a:rPr b="1" i="1" lang="en-US" sz="2400" spc="-1" strike="noStrike">
                <a:solidFill>
                  <a:srgbClr val="000000"/>
                </a:solidFill>
                <a:uFill>
                  <a:solidFill>
                    <a:srgbClr val="ffffff"/>
                  </a:solidFill>
                </a:uFill>
                <a:latin typeface="Arial"/>
              </a:rPr>
              <a:t> died</a:t>
            </a:r>
            <a:r>
              <a:rPr b="0" i="1" lang="en-US" sz="2400" spc="-1" strike="noStrike">
                <a:solidFill>
                  <a:srgbClr val="000000"/>
                </a:solidFill>
                <a:uFill>
                  <a:solidFill>
                    <a:srgbClr val="ffffff"/>
                  </a:solidFill>
                </a:uFill>
                <a:latin typeface="Arial"/>
              </a:rPr>
              <a:t>, much more the grace of God and the gift by the grace of the one Man, Jesus Christ, abounded to many. </a:t>
            </a:r>
            <a:r>
              <a:rPr b="0" lang="en-US" sz="2400" spc="-1" strike="noStrike">
                <a:solidFill>
                  <a:srgbClr val="000000"/>
                </a:solidFill>
                <a:uFill>
                  <a:solidFill>
                    <a:srgbClr val="ffffff"/>
                  </a:solidFill>
                </a:uFill>
                <a:latin typeface="Arial"/>
              </a:rPr>
              <a:t>(</a:t>
            </a:r>
            <a:r>
              <a:rPr b="1" lang="en-US" sz="2400" spc="-1" strike="noStrike">
                <a:solidFill>
                  <a:srgbClr val="d1282e"/>
                </a:solidFill>
                <a:uFill>
                  <a:solidFill>
                    <a:srgbClr val="ffffff"/>
                  </a:solidFill>
                </a:uFill>
                <a:latin typeface="Arial"/>
              </a:rPr>
              <a:t>Romans 5:15</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Arial"/>
              </a:rPr>
              <a:t>If </a:t>
            </a:r>
            <a:r>
              <a:rPr b="0" i="1" lang="en-US" sz="2400" spc="-1" strike="noStrike">
                <a:solidFill>
                  <a:srgbClr val="000000"/>
                </a:solidFill>
                <a:uFill>
                  <a:solidFill>
                    <a:srgbClr val="ffffff"/>
                  </a:solidFill>
                </a:uFill>
                <a:latin typeface="Arial"/>
              </a:rPr>
              <a:t>“many”</a:t>
            </a:r>
            <a:r>
              <a:rPr b="0" lang="en-US" sz="2400" spc="-1" strike="noStrike">
                <a:solidFill>
                  <a:srgbClr val="000000"/>
                </a:solidFill>
                <a:uFill>
                  <a:solidFill>
                    <a:srgbClr val="ffffff"/>
                  </a:solidFill>
                </a:uFill>
                <a:latin typeface="Arial"/>
              </a:rPr>
              <a:t> (Gr., </a:t>
            </a:r>
            <a:r>
              <a:rPr b="0" i="1" lang="en-US" sz="2400" spc="-1" strike="noStrike">
                <a:solidFill>
                  <a:srgbClr val="000000"/>
                </a:solidFill>
                <a:uFill>
                  <a:solidFill>
                    <a:srgbClr val="ffffff"/>
                  </a:solidFill>
                </a:uFill>
                <a:latin typeface="Arial"/>
              </a:rPr>
              <a:t>polus</a:t>
            </a:r>
            <a:r>
              <a:rPr b="0" lang="en-US" sz="2400" spc="-1" strike="noStrike">
                <a:solidFill>
                  <a:srgbClr val="000000"/>
                </a:solidFill>
                <a:uFill>
                  <a:solidFill>
                    <a:srgbClr val="ffffff"/>
                  </a:solidFill>
                </a:uFill>
                <a:latin typeface="Arial"/>
              </a:rPr>
              <a:t>) in </a:t>
            </a:r>
            <a:r>
              <a:rPr b="1" lang="en-US" sz="2400" spc="-1" strike="noStrike">
                <a:solidFill>
                  <a:srgbClr val="d1282e"/>
                </a:solidFill>
                <a:uFill>
                  <a:solidFill>
                    <a:srgbClr val="ffffff"/>
                  </a:solidFill>
                </a:uFill>
                <a:latin typeface="Arial"/>
              </a:rPr>
              <a:t>Rom. 5:15</a:t>
            </a:r>
            <a:r>
              <a:rPr b="0" lang="en-US" sz="2400" spc="-1" strike="noStrike">
                <a:solidFill>
                  <a:srgbClr val="d1282e"/>
                </a:solidFill>
                <a:uFill>
                  <a:solidFill>
                    <a:srgbClr val="ffffff"/>
                  </a:solidFill>
                </a:uFill>
                <a:latin typeface="Arial"/>
              </a:rPr>
              <a:t> </a:t>
            </a:r>
            <a:r>
              <a:rPr b="0" lang="en-US" sz="2400" spc="-1" strike="noStrike">
                <a:solidFill>
                  <a:srgbClr val="000000"/>
                </a:solidFill>
                <a:uFill>
                  <a:solidFill>
                    <a:srgbClr val="ffffff"/>
                  </a:solidFill>
                </a:uFill>
                <a:latin typeface="Arial"/>
              </a:rPr>
              <a:t>can be understood as </a:t>
            </a:r>
            <a:r>
              <a:rPr b="0" i="1" lang="en-US" sz="2400" spc="-1" strike="noStrike">
                <a:solidFill>
                  <a:srgbClr val="000000"/>
                </a:solidFill>
                <a:uFill>
                  <a:solidFill>
                    <a:srgbClr val="ffffff"/>
                  </a:solidFill>
                </a:uFill>
                <a:latin typeface="Arial"/>
              </a:rPr>
              <a:t>“all”</a:t>
            </a:r>
            <a:r>
              <a:rPr b="0" lang="en-US" sz="2400" spc="-1" strike="noStrike">
                <a:solidFill>
                  <a:srgbClr val="000000"/>
                </a:solidFill>
                <a:uFill>
                  <a:solidFill>
                    <a:srgbClr val="ffffff"/>
                  </a:solidFill>
                </a:uFill>
                <a:latin typeface="Arial"/>
              </a:rPr>
              <a:t> to the Calvinist, why not also in </a:t>
            </a:r>
            <a:r>
              <a:rPr b="1" lang="en-US" sz="2400" spc="-1" strike="noStrike">
                <a:solidFill>
                  <a:srgbClr val="d1282e"/>
                </a:solidFill>
                <a:uFill>
                  <a:solidFill>
                    <a:srgbClr val="ffffff"/>
                  </a:solidFill>
                </a:uFill>
                <a:latin typeface="Arial"/>
              </a:rPr>
              <a:t>Mark 10:45</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392" name="TextShape 3"/>
          <p:cNvSpPr txBox="1"/>
          <p:nvPr/>
        </p:nvSpPr>
        <p:spPr>
          <a:xfrm rot="16200000">
            <a:off x="8391600" y="4368600"/>
            <a:ext cx="986400" cy="364680"/>
          </a:xfrm>
          <a:prstGeom prst="rect">
            <a:avLst/>
          </a:prstGeom>
          <a:noFill/>
          <a:ln>
            <a:noFill/>
          </a:ln>
        </p:spPr>
        <p:txBody>
          <a:bodyPr anchor="ctr"/>
          <a:p>
            <a:pPr>
              <a:lnSpc>
                <a:spcPct val="100000"/>
              </a:lnSpc>
            </a:pPr>
            <a:fld id="{F069F353-96C9-43BE-8CFA-31D717973D5A}"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755" dur="indefinite" restart="never" nodeType="tmRoot">
          <p:childTnLst>
            <p:seq>
              <p:cTn id="756" dur="indefinite" nodeType="mainSeq">
                <p:childTnLst>
                  <p:par>
                    <p:cTn id="757" fill="hold">
                      <p:stCondLst>
                        <p:cond delay="indefinite"/>
                      </p:stCondLst>
                      <p:childTnLst>
                        <p:par>
                          <p:cTn id="758" fill="hold">
                            <p:stCondLst>
                              <p:cond delay="0"/>
                            </p:stCondLst>
                            <p:childTnLst>
                              <p:par>
                                <p:cTn id="759" nodeType="clickEffect" fill="hold" presetClass="entr" presetID="1">
                                  <p:stCondLst>
                                    <p:cond delay="0"/>
                                  </p:stCondLst>
                                  <p:childTnLst>
                                    <p:set>
                                      <p:cBhvr>
                                        <p:cTn id="760" dur="1" fill="hold">
                                          <p:stCondLst>
                                            <p:cond delay="0"/>
                                          </p:stCondLst>
                                        </p:cTn>
                                        <p:tgtEl>
                                          <p:spTgt spid="391">
                                            <p:txEl>
                                              <p:pRg st="233" end="434"/>
                                            </p:txEl>
                                          </p:spTgt>
                                        </p:tgtEl>
                                        <p:attrNameLst>
                                          <p:attrName>style.visibility</p:attrName>
                                        </p:attrNameLst>
                                      </p:cBhvr>
                                      <p:to>
                                        <p:strVal val="visible"/>
                                      </p:to>
                                    </p:set>
                                  </p:childTnLst>
                                </p:cTn>
                              </p:par>
                            </p:childTnLst>
                          </p:cTn>
                        </p:par>
                      </p:childTnLst>
                    </p:cTn>
                  </p:par>
                  <p:par>
                    <p:cTn id="761" fill="hold">
                      <p:stCondLst>
                        <p:cond delay="indefinite"/>
                      </p:stCondLst>
                      <p:childTnLst>
                        <p:par>
                          <p:cTn id="762" fill="hold">
                            <p:stCondLst>
                              <p:cond delay="0"/>
                            </p:stCondLst>
                            <p:childTnLst>
                              <p:par>
                                <p:cTn id="763" nodeType="clickEffect" fill="hold" presetClass="entr" presetID="1">
                                  <p:stCondLst>
                                    <p:cond delay="0"/>
                                  </p:stCondLst>
                                  <p:childTnLst>
                                    <p:set>
                                      <p:cBhvr>
                                        <p:cTn id="764" dur="1" fill="hold">
                                          <p:stCondLst>
                                            <p:cond delay="0"/>
                                          </p:stCondLst>
                                        </p:cTn>
                                        <p:tgtEl>
                                          <p:spTgt spid="391">
                                            <p:txEl>
                                              <p:pRg st="434" end="54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Sheep, Friends, Church, and …?</a:t>
            </a:r>
            <a:endParaRPr b="0" lang="en-US" sz="1800" spc="-1" strike="noStrike">
              <a:solidFill>
                <a:srgbClr val="000000"/>
              </a:solidFill>
              <a:uFill>
                <a:solidFill>
                  <a:srgbClr val="ffffff"/>
                </a:solidFill>
              </a:uFill>
              <a:latin typeface="Arial"/>
            </a:endParaRPr>
          </a:p>
        </p:txBody>
      </p:sp>
      <p:sp>
        <p:nvSpPr>
          <p:cNvPr id="394"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17"/>
            </a:pPr>
            <a:r>
              <a:rPr b="0"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Jesus gave His life for His </a:t>
            </a:r>
            <a:r>
              <a:rPr b="1" i="1" lang="en-US" sz="2400" spc="-1" strike="noStrike">
                <a:solidFill>
                  <a:srgbClr val="000000"/>
                </a:solidFill>
                <a:uFill>
                  <a:solidFill>
                    <a:srgbClr val="ffffff"/>
                  </a:solidFill>
                </a:uFill>
                <a:latin typeface="Arial"/>
              </a:rPr>
              <a:t>sheep</a:t>
            </a:r>
            <a:r>
              <a:rPr b="0" lang="en-US" sz="2400" spc="-1" strike="noStrike">
                <a:solidFill>
                  <a:srgbClr val="000000"/>
                </a:solidFill>
                <a:uFill>
                  <a:solidFill>
                    <a:srgbClr val="ffffff"/>
                  </a:solidFill>
                </a:uFill>
                <a:latin typeface="Arial"/>
              </a:rPr>
              <a:t>, His </a:t>
            </a:r>
            <a:r>
              <a:rPr b="1" i="1" lang="en-US" sz="2400" spc="-1" strike="noStrike">
                <a:solidFill>
                  <a:srgbClr val="000000"/>
                </a:solidFill>
                <a:uFill>
                  <a:solidFill>
                    <a:srgbClr val="ffffff"/>
                  </a:solidFill>
                </a:uFill>
                <a:latin typeface="Arial"/>
              </a:rPr>
              <a:t>friends</a:t>
            </a:r>
            <a:r>
              <a:rPr b="0" lang="en-US" sz="2400" spc="-1" strike="noStrike">
                <a:solidFill>
                  <a:srgbClr val="000000"/>
                </a:solidFill>
                <a:uFill>
                  <a:solidFill>
                    <a:srgbClr val="ffffff"/>
                  </a:solidFill>
                </a:uFill>
                <a:latin typeface="Arial"/>
              </a:rPr>
              <a:t>, and the </a:t>
            </a:r>
            <a:r>
              <a:rPr b="1" i="1" lang="en-US" sz="2400" spc="-1" strike="noStrike">
                <a:solidFill>
                  <a:srgbClr val="000000"/>
                </a:solidFill>
                <a:uFill>
                  <a:solidFill>
                    <a:srgbClr val="ffffff"/>
                  </a:solidFill>
                </a:uFill>
                <a:latin typeface="Arial"/>
              </a:rPr>
              <a:t>church</a:t>
            </a:r>
            <a:r>
              <a:rPr b="0" lang="en-US" sz="2400" spc="-1" strike="noStrike">
                <a:solidFill>
                  <a:srgbClr val="000000"/>
                </a:solidFill>
                <a:uFill>
                  <a:solidFill>
                    <a:srgbClr val="ffffff"/>
                  </a:solidFill>
                </a:uFill>
                <a:latin typeface="Arial"/>
              </a:rPr>
              <a:t> – no one else (</a:t>
            </a:r>
            <a:r>
              <a:rPr b="1" lang="en-US" sz="2400" spc="-1" strike="noStrike">
                <a:solidFill>
                  <a:srgbClr val="d1282e"/>
                </a:solidFill>
                <a:uFill>
                  <a:solidFill>
                    <a:srgbClr val="ffffff"/>
                  </a:solidFill>
                </a:uFill>
                <a:latin typeface="Arial"/>
              </a:rPr>
              <a:t>John 10:11, 15; 15:13; Ephesians 5:25</a:t>
            </a:r>
            <a:r>
              <a:rPr b="0" lang="en-US" sz="2400" spc="-1" strike="noStrike">
                <a:solidFill>
                  <a:srgbClr val="000000"/>
                </a:solidFill>
                <a:uFill>
                  <a:solidFill>
                    <a:srgbClr val="ffffff"/>
                  </a:solidFill>
                </a:uFill>
                <a:latin typeface="Arial"/>
              </a:rPr>
              <a:t>)!  Why are you suggesting otherwise?”</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Where does it say </a:t>
            </a:r>
            <a:r>
              <a:rPr b="0" i="1" lang="en-US" sz="2400" spc="-1" strike="noStrike">
                <a:solidFill>
                  <a:srgbClr val="000000"/>
                </a:solidFill>
                <a:uFill>
                  <a:solidFill>
                    <a:srgbClr val="ffffff"/>
                  </a:solidFill>
                </a:uFill>
                <a:latin typeface="Arial"/>
              </a:rPr>
              <a:t>“only”</a:t>
            </a:r>
            <a:r>
              <a:rPr b="0" lang="en-US" sz="2400" spc="-1" strike="noStrike">
                <a:solidFill>
                  <a:srgbClr val="000000"/>
                </a:solidFill>
                <a:uFill>
                  <a:solidFill>
                    <a:srgbClr val="ffffff"/>
                  </a:solidFill>
                </a:uFill>
                <a:latin typeface="Arial"/>
              </a:rPr>
              <a:t> in the text?  Nothing exclusive.</a:t>
            </a:r>
            <a:endParaRPr b="1" lang="en-US" sz="2000" spc="-1" strike="noStrike">
              <a:solidFill>
                <a:srgbClr val="000000"/>
              </a:solidFill>
              <a:uFill>
                <a:solidFill>
                  <a:srgbClr val="ffffff"/>
                </a:solidFill>
              </a:uFill>
              <a:latin typeface="Arial"/>
            </a:endParaRPr>
          </a:p>
          <a:p>
            <a:pPr marL="457200" indent="-456840">
              <a:lnSpc>
                <a:spcPct val="100000"/>
              </a:lnSpc>
              <a:buClr>
                <a:srgbClr val="000000"/>
              </a:buClr>
              <a:buFont typeface="Arial"/>
              <a:buChar char="•"/>
            </a:pPr>
            <a:r>
              <a:rPr b="0" lang="en-US" sz="2400" spc="-1" strike="noStrike">
                <a:solidFill>
                  <a:srgbClr val="000000"/>
                </a:solidFill>
                <a:uFill>
                  <a:solidFill>
                    <a:srgbClr val="ffffff"/>
                  </a:solidFill>
                </a:uFill>
                <a:latin typeface="Arial"/>
              </a:rPr>
              <a:t>Distinction needed between </a:t>
            </a:r>
            <a:r>
              <a:rPr b="1" i="1" lang="en-US" sz="2400" spc="-1" strike="noStrike">
                <a:solidFill>
                  <a:srgbClr val="000000"/>
                </a:solidFill>
                <a:uFill>
                  <a:solidFill>
                    <a:srgbClr val="ffffff"/>
                  </a:solidFill>
                </a:uFill>
                <a:latin typeface="Arial"/>
              </a:rPr>
              <a:t>provision</a:t>
            </a:r>
            <a:r>
              <a:rPr b="0" lang="en-US" sz="2400" spc="-1" strike="noStrike">
                <a:solidFill>
                  <a:srgbClr val="000000"/>
                </a:solidFill>
                <a:uFill>
                  <a:solidFill>
                    <a:srgbClr val="ffffff"/>
                  </a:solidFill>
                </a:uFill>
                <a:latin typeface="Arial"/>
              </a:rPr>
              <a:t> &amp; </a:t>
            </a:r>
            <a:r>
              <a:rPr b="1" i="1" lang="en-US" sz="2400" spc="-1" strike="noStrike">
                <a:solidFill>
                  <a:srgbClr val="000000"/>
                </a:solidFill>
                <a:uFill>
                  <a:solidFill>
                    <a:srgbClr val="ffffff"/>
                  </a:solidFill>
                </a:uFill>
                <a:latin typeface="Arial"/>
              </a:rPr>
              <a:t>acceptance</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395" name="TextShape 3"/>
          <p:cNvSpPr txBox="1"/>
          <p:nvPr/>
        </p:nvSpPr>
        <p:spPr>
          <a:xfrm rot="16200000">
            <a:off x="8391600" y="4368600"/>
            <a:ext cx="986400" cy="364680"/>
          </a:xfrm>
          <a:prstGeom prst="rect">
            <a:avLst/>
          </a:prstGeom>
          <a:noFill/>
          <a:ln>
            <a:noFill/>
          </a:ln>
        </p:spPr>
        <p:txBody>
          <a:bodyPr anchor="ctr"/>
          <a:p>
            <a:pPr>
              <a:lnSpc>
                <a:spcPct val="100000"/>
              </a:lnSpc>
            </a:pPr>
            <a:fld id="{8ACA3373-B521-43A0-9962-0FC9711A862B}"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765" dur="indefinite" restart="never" nodeType="tmRoot">
          <p:childTnLst>
            <p:seq>
              <p:cTn id="766" dur="indefinite" nodeType="mainSeq">
                <p:childTnLst>
                  <p:par>
                    <p:cTn id="767" fill="hold">
                      <p:stCondLst>
                        <p:cond delay="indefinite"/>
                      </p:stCondLst>
                      <p:childTnLst>
                        <p:par>
                          <p:cTn id="768" fill="hold">
                            <p:stCondLst>
                              <p:cond delay="0"/>
                            </p:stCondLst>
                            <p:childTnLst>
                              <p:par>
                                <p:cTn id="769" nodeType="clickEffect" fill="hold" presetClass="entr" presetID="1">
                                  <p:stCondLst>
                                    <p:cond delay="0"/>
                                  </p:stCondLst>
                                  <p:childTnLst>
                                    <p:set>
                                      <p:cBhvr>
                                        <p:cTn id="770" dur="1" fill="hold">
                                          <p:stCondLst>
                                            <p:cond delay="0"/>
                                          </p:stCondLst>
                                        </p:cTn>
                                        <p:tgtEl>
                                          <p:spTgt spid="394">
                                            <p:txEl>
                                              <p:pRg st="155" end="213"/>
                                            </p:txEl>
                                          </p:spTgt>
                                        </p:tgtEl>
                                        <p:attrNameLst>
                                          <p:attrName>style.visibility</p:attrName>
                                        </p:attrNameLst>
                                      </p:cBhvr>
                                      <p:to>
                                        <p:strVal val="visible"/>
                                      </p:to>
                                    </p:set>
                                  </p:childTnLst>
                                </p:cTn>
                              </p:par>
                            </p:childTnLst>
                          </p:cTn>
                        </p:par>
                      </p:childTnLst>
                    </p:cTn>
                  </p:par>
                  <p:par>
                    <p:cTn id="771" fill="hold">
                      <p:stCondLst>
                        <p:cond delay="indefinite"/>
                      </p:stCondLst>
                      <p:childTnLst>
                        <p:par>
                          <p:cTn id="772" fill="hold">
                            <p:stCondLst>
                              <p:cond delay="0"/>
                            </p:stCondLst>
                            <p:childTnLst>
                              <p:par>
                                <p:cTn id="773" nodeType="clickEffect" fill="hold" presetClass="entr" presetID="1">
                                  <p:stCondLst>
                                    <p:cond delay="0"/>
                                  </p:stCondLst>
                                  <p:childTnLst>
                                    <p:set>
                                      <p:cBhvr>
                                        <p:cTn id="774" dur="1" fill="hold">
                                          <p:stCondLst>
                                            <p:cond delay="0"/>
                                          </p:stCondLst>
                                        </p:cTn>
                                        <p:tgtEl>
                                          <p:spTgt spid="394">
                                            <p:txEl>
                                              <p:pRg st="213" end="26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John Calvin</a:t>
            </a:r>
            <a:endParaRPr b="0" lang="en-US" sz="1800" spc="-1" strike="noStrike">
              <a:solidFill>
                <a:srgbClr val="000000"/>
              </a:solidFill>
              <a:uFill>
                <a:solidFill>
                  <a:srgbClr val="ffffff"/>
                </a:solidFill>
              </a:uFill>
              <a:latin typeface="Arial"/>
            </a:endParaRPr>
          </a:p>
        </p:txBody>
      </p:sp>
      <p:sp>
        <p:nvSpPr>
          <p:cNvPr id="151" name="TextShape 2"/>
          <p:cNvSpPr txBox="1"/>
          <p:nvPr/>
        </p:nvSpPr>
        <p:spPr>
          <a:xfrm>
            <a:off x="457200" y="617400"/>
            <a:ext cx="5339880" cy="4320360"/>
          </a:xfrm>
          <a:prstGeom prst="rect">
            <a:avLst/>
          </a:prstGeom>
          <a:noFill/>
          <a:ln>
            <a:noFill/>
          </a:ln>
        </p:spPr>
        <p:txBody>
          <a:bodyPr/>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Lived 1509-1564.</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French, but lived in Geneva.</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Converted in 1533.</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Crystallized Augustine’s views, formalizing a more self-consistent theology.</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i="1" lang="en-US" sz="2300" spc="-1" strike="noStrike">
                <a:solidFill>
                  <a:srgbClr val="000000"/>
                </a:solidFill>
                <a:uFill>
                  <a:solidFill>
                    <a:srgbClr val="ffffff"/>
                  </a:solidFill>
                </a:uFill>
                <a:latin typeface="Arial"/>
              </a:rPr>
              <a:t>Institutes of the Christian Religion</a:t>
            </a:r>
            <a:r>
              <a:rPr b="0" lang="en-US" sz="2300" spc="-1" strike="noStrike">
                <a:solidFill>
                  <a:srgbClr val="000000"/>
                </a:solidFill>
                <a:uFill>
                  <a:solidFill>
                    <a:srgbClr val="ffffff"/>
                  </a:solidFill>
                </a:uFill>
                <a:latin typeface="Arial"/>
              </a:rPr>
              <a:t>, 1536 (age 27)</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Key to Protestant Reformation</a:t>
            </a:r>
            <a:endParaRPr b="1" lang="en-US" sz="2000" spc="-1" strike="noStrike">
              <a:solidFill>
                <a:srgbClr val="000000"/>
              </a:solidFill>
              <a:uFill>
                <a:solidFill>
                  <a:srgbClr val="ffffff"/>
                </a:solidFill>
              </a:uFill>
              <a:latin typeface="Arial"/>
            </a:endParaRPr>
          </a:p>
          <a:p>
            <a:pPr marL="230040" indent="-229680">
              <a:lnSpc>
                <a:spcPct val="100000"/>
              </a:lnSpc>
              <a:buClr>
                <a:srgbClr val="000000"/>
              </a:buClr>
              <a:buFont typeface="Arial"/>
              <a:buChar char="•"/>
            </a:pPr>
            <a:r>
              <a:rPr b="0" lang="en-US" sz="2300" spc="-1" strike="noStrike">
                <a:solidFill>
                  <a:srgbClr val="000000"/>
                </a:solidFill>
                <a:uFill>
                  <a:solidFill>
                    <a:srgbClr val="ffffff"/>
                  </a:solidFill>
                </a:uFill>
                <a:latin typeface="Arial"/>
              </a:rPr>
              <a:t>Presbyterian and Reformed Church.</a:t>
            </a:r>
            <a:endParaRPr b="1" lang="en-US" sz="2000" spc="-1" strike="noStrike">
              <a:solidFill>
                <a:srgbClr val="000000"/>
              </a:solidFill>
              <a:uFill>
                <a:solidFill>
                  <a:srgbClr val="ffffff"/>
                </a:solidFill>
              </a:uFill>
              <a:latin typeface="Arial"/>
            </a:endParaRPr>
          </a:p>
        </p:txBody>
      </p:sp>
      <p:sp>
        <p:nvSpPr>
          <p:cNvPr id="152" name="TextShape 3"/>
          <p:cNvSpPr txBox="1"/>
          <p:nvPr/>
        </p:nvSpPr>
        <p:spPr>
          <a:xfrm rot="16200000">
            <a:off x="8391600" y="4368600"/>
            <a:ext cx="986400" cy="364680"/>
          </a:xfrm>
          <a:prstGeom prst="rect">
            <a:avLst/>
          </a:prstGeom>
          <a:noFill/>
          <a:ln>
            <a:noFill/>
          </a:ln>
        </p:spPr>
        <p:txBody>
          <a:bodyPr anchor="ctr"/>
          <a:p>
            <a:pPr>
              <a:lnSpc>
                <a:spcPct val="100000"/>
              </a:lnSpc>
            </a:pPr>
            <a:fld id="{122B21C6-F399-4878-87DD-E234482A322B}"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pic>
        <p:nvPicPr>
          <p:cNvPr id="153" name="Picture 4" descr=""/>
          <p:cNvPicPr/>
          <p:nvPr/>
        </p:nvPicPr>
        <p:blipFill>
          <a:blip r:embed="rId1"/>
          <a:stretch/>
        </p:blipFill>
        <p:spPr>
          <a:xfrm>
            <a:off x="5797440" y="743040"/>
            <a:ext cx="3200040" cy="3996000"/>
          </a:xfrm>
          <a:prstGeom prst="rect">
            <a:avLst/>
          </a:prstGeom>
          <a:ln>
            <a:noFill/>
          </a:ln>
        </p:spPr>
      </p:pic>
    </p:spTree>
  </p:cSld>
  <p:timing>
    <p:tnLst>
      <p:par>
        <p:cTn id="62" dur="indefinite" restart="never" nodeType="tmRoot">
          <p:childTnLst>
            <p:seq>
              <p:cTn id="63" dur="indefinite" nodeType="mainSeq">
                <p:childTnLst>
                  <p:par>
                    <p:cTn id="64" fill="hold">
                      <p:stCondLst>
                        <p:cond delay="indefinite"/>
                      </p:stCondLst>
                      <p:childTnLst>
                        <p:par>
                          <p:cTn id="65" fill="hold">
                            <p:stCondLst>
                              <p:cond delay="0"/>
                            </p:stCondLst>
                            <p:childTnLst>
                              <p:par>
                                <p:cTn id="66" nodeType="clickEffect" fill="hold" presetClass="entr" presetID="1">
                                  <p:stCondLst>
                                    <p:cond delay="0"/>
                                  </p:stCondLst>
                                  <p:childTnLst>
                                    <p:set>
                                      <p:cBhvr>
                                        <p:cTn id="67" dur="1" fill="hold">
                                          <p:stCondLst>
                                            <p:cond delay="0"/>
                                          </p:stCondLst>
                                        </p:cTn>
                                        <p:tgtEl>
                                          <p:spTgt spid="151">
                                            <p:txEl>
                                              <p:pRg st="65" end="142"/>
                                            </p:txEl>
                                          </p:spTgt>
                                        </p:tgtEl>
                                        <p:attrNameLst>
                                          <p:attrName>style.visibility</p:attrName>
                                        </p:attrNameLst>
                                      </p:cBhvr>
                                      <p:to>
                                        <p:strVal val="visible"/>
                                      </p:to>
                                    </p:set>
                                  </p:childTnLst>
                                </p:cTn>
                              </p:par>
                              <p:par>
                                <p:cTn id="68" nodeType="withEffect" fill="hold" presetClass="entr" presetID="1">
                                  <p:stCondLst>
                                    <p:cond delay="0"/>
                                  </p:stCondLst>
                                  <p:childTnLst>
                                    <p:set>
                                      <p:cBhvr>
                                        <p:cTn id="69" dur="1" fill="hold">
                                          <p:stCondLst>
                                            <p:cond delay="0"/>
                                          </p:stCondLst>
                                        </p:cTn>
                                        <p:tgtEl>
                                          <p:spTgt spid="151">
                                            <p:txEl>
                                              <p:pRg st="142" end="194"/>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nodeType="clickEffect" fill="hold" presetClass="entr" presetID="1">
                                  <p:stCondLst>
                                    <p:cond delay="0"/>
                                  </p:stCondLst>
                                  <p:childTnLst>
                                    <p:set>
                                      <p:cBhvr>
                                        <p:cTn id="73" dur="1" fill="hold">
                                          <p:stCondLst>
                                            <p:cond delay="0"/>
                                          </p:stCondLst>
                                        </p:cTn>
                                        <p:tgtEl>
                                          <p:spTgt spid="151">
                                            <p:txEl>
                                              <p:pRg st="194" end="224"/>
                                            </p:txEl>
                                          </p:spTgt>
                                        </p:tgtEl>
                                        <p:attrNameLst>
                                          <p:attrName>style.visibility</p:attrName>
                                        </p:attrNameLst>
                                      </p:cBhvr>
                                      <p:to>
                                        <p:strVal val="visible"/>
                                      </p:to>
                                    </p:set>
                                  </p:childTnLst>
                                </p:cTn>
                              </p:par>
                              <p:par>
                                <p:cTn id="74" nodeType="withEffect" fill="hold" presetClass="entr" presetID="1">
                                  <p:stCondLst>
                                    <p:cond delay="0"/>
                                  </p:stCondLst>
                                  <p:childTnLst>
                                    <p:set>
                                      <p:cBhvr>
                                        <p:cTn id="75" dur="1" fill="hold">
                                          <p:stCondLst>
                                            <p:cond delay="0"/>
                                          </p:stCondLst>
                                        </p:cTn>
                                        <p:tgtEl>
                                          <p:spTgt spid="151">
                                            <p:txEl>
                                              <p:pRg st="224" end="25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Universal Provision …</a:t>
            </a:r>
            <a:endParaRPr b="0" lang="en-US" sz="1800" spc="-1" strike="noStrike">
              <a:solidFill>
                <a:srgbClr val="000000"/>
              </a:solidFill>
              <a:uFill>
                <a:solidFill>
                  <a:srgbClr val="ffffff"/>
                </a:solidFill>
              </a:uFill>
              <a:latin typeface="Arial"/>
            </a:endParaRPr>
          </a:p>
        </p:txBody>
      </p:sp>
      <p:sp>
        <p:nvSpPr>
          <p:cNvPr id="397"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My little children, these things I write to you, so that you may not sin.  And if anyone sins, we have an Advocate with the Father, Jesus Christ the righteous.  And </a:t>
            </a:r>
            <a:r>
              <a:rPr b="1" i="1" lang="en-US" sz="2400" spc="-1" strike="noStrike">
                <a:solidFill>
                  <a:srgbClr val="000000"/>
                </a:solidFill>
                <a:uFill>
                  <a:solidFill>
                    <a:srgbClr val="ffffff"/>
                  </a:solidFill>
                </a:uFill>
                <a:latin typeface="Arial"/>
              </a:rPr>
              <a:t>He Himself is the propitiation for our sins, and </a:t>
            </a:r>
            <a:r>
              <a:rPr b="1" i="1" lang="en-US" sz="2400" spc="-1" strike="noStrike" u="sng">
                <a:solidFill>
                  <a:srgbClr val="000000"/>
                </a:solidFill>
                <a:uFill>
                  <a:solidFill>
                    <a:srgbClr val="ffffff"/>
                  </a:solidFill>
                </a:uFill>
                <a:latin typeface="Arial"/>
              </a:rPr>
              <a:t>not for ours only but also for the </a:t>
            </a:r>
            <a:r>
              <a:rPr b="1" i="1" lang="en-US" sz="2400" spc="-1" strike="noStrike" u="sng">
                <a:solidFill>
                  <a:srgbClr val="d1282e"/>
                </a:solidFill>
                <a:uFill>
                  <a:solidFill>
                    <a:srgbClr val="ffffff"/>
                  </a:solidFill>
                </a:uFill>
                <a:latin typeface="Arial"/>
              </a:rPr>
              <a:t>whole world</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I John 2:1-2</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200" spc="-1" strike="noStrike">
                <a:solidFill>
                  <a:srgbClr val="d1282e"/>
                </a:solidFill>
                <a:uFill>
                  <a:solidFill>
                    <a:srgbClr val="ffffff"/>
                  </a:solidFill>
                </a:uFill>
                <a:latin typeface="Arial"/>
              </a:rPr>
              <a:t>3:1</a:t>
            </a:r>
            <a:r>
              <a:rPr b="0" lang="en-US" sz="2200" spc="-1" strike="noStrike">
                <a:solidFill>
                  <a:srgbClr val="000000"/>
                </a:solidFill>
                <a:uFill>
                  <a:solidFill>
                    <a:srgbClr val="ffffff"/>
                  </a:solidFill>
                </a:uFill>
                <a:latin typeface="Arial"/>
              </a:rPr>
              <a:t> – </a:t>
            </a:r>
            <a:r>
              <a:rPr b="0" i="1" lang="en-US" sz="2200" spc="-1" strike="noStrike">
                <a:solidFill>
                  <a:srgbClr val="000000"/>
                </a:solidFill>
                <a:uFill>
                  <a:solidFill>
                    <a:srgbClr val="ffffff"/>
                  </a:solidFill>
                </a:uFill>
                <a:latin typeface="Arial"/>
              </a:rPr>
              <a:t>“the world does not know us, because it did not know Him”</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200" spc="-1" strike="noStrike">
                <a:solidFill>
                  <a:srgbClr val="d1282e"/>
                </a:solidFill>
                <a:uFill>
                  <a:solidFill>
                    <a:srgbClr val="ffffff"/>
                  </a:solidFill>
                </a:uFill>
                <a:latin typeface="Arial"/>
              </a:rPr>
              <a:t>3:13</a:t>
            </a:r>
            <a:r>
              <a:rPr b="0" lang="en-US" sz="2200" spc="-1" strike="noStrike">
                <a:solidFill>
                  <a:srgbClr val="000000"/>
                </a:solidFill>
                <a:uFill>
                  <a:solidFill>
                    <a:srgbClr val="ffffff"/>
                  </a:solidFill>
                </a:uFill>
                <a:latin typeface="Arial"/>
              </a:rPr>
              <a:t> – </a:t>
            </a:r>
            <a:r>
              <a:rPr b="0" i="1" lang="en-US" sz="2200" spc="-1" strike="noStrike">
                <a:solidFill>
                  <a:srgbClr val="000000"/>
                </a:solidFill>
                <a:uFill>
                  <a:solidFill>
                    <a:srgbClr val="ffffff"/>
                  </a:solidFill>
                </a:uFill>
                <a:latin typeface="Arial"/>
              </a:rPr>
              <a:t>“Do not marvel, my brethren, if the world hates you.”</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200" spc="-1" strike="noStrike">
                <a:solidFill>
                  <a:srgbClr val="d1282e"/>
                </a:solidFill>
                <a:uFill>
                  <a:solidFill>
                    <a:srgbClr val="ffffff"/>
                  </a:solidFill>
                </a:uFill>
                <a:latin typeface="Arial"/>
              </a:rPr>
              <a:t>4:4-5</a:t>
            </a:r>
            <a:r>
              <a:rPr b="0" lang="en-US" sz="2200" spc="-1" strike="noStrike">
                <a:solidFill>
                  <a:srgbClr val="000000"/>
                </a:solidFill>
                <a:uFill>
                  <a:solidFill>
                    <a:srgbClr val="ffffff"/>
                  </a:solidFill>
                </a:uFill>
                <a:latin typeface="Arial"/>
              </a:rPr>
              <a:t> – </a:t>
            </a:r>
            <a:r>
              <a:rPr b="0" i="1" lang="en-US" sz="2200" spc="-1" strike="noStrike">
                <a:solidFill>
                  <a:srgbClr val="000000"/>
                </a:solidFill>
                <a:uFill>
                  <a:solidFill>
                    <a:srgbClr val="ffffff"/>
                  </a:solidFill>
                </a:uFill>
                <a:latin typeface="Arial"/>
              </a:rPr>
              <a:t>“He who is in you is greater than he who is in the world. They are of the world. Therefore they speak as of the world, and the world hears them”</a:t>
            </a:r>
            <a:endParaRPr b="1" lang="en-US" sz="2000" spc="-1" strike="noStrike">
              <a:solidFill>
                <a:srgbClr val="000000"/>
              </a:solidFill>
              <a:uFill>
                <a:solidFill>
                  <a:srgbClr val="ffffff"/>
                </a:solidFill>
              </a:uFill>
              <a:latin typeface="Arial"/>
            </a:endParaRPr>
          </a:p>
        </p:txBody>
      </p:sp>
      <p:sp>
        <p:nvSpPr>
          <p:cNvPr id="398" name="TextShape 3"/>
          <p:cNvSpPr txBox="1"/>
          <p:nvPr/>
        </p:nvSpPr>
        <p:spPr>
          <a:xfrm rot="16200000">
            <a:off x="8391600" y="4368600"/>
            <a:ext cx="986400" cy="364680"/>
          </a:xfrm>
          <a:prstGeom prst="rect">
            <a:avLst/>
          </a:prstGeom>
          <a:noFill/>
          <a:ln>
            <a:noFill/>
          </a:ln>
        </p:spPr>
        <p:txBody>
          <a:bodyPr anchor="ctr"/>
          <a:p>
            <a:pPr>
              <a:lnSpc>
                <a:spcPct val="100000"/>
              </a:lnSpc>
            </a:pPr>
            <a:fld id="{01D73AEC-AF2F-494A-841B-B8BD557630AE}"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775" dur="indefinite" restart="never" nodeType="tmRoot">
          <p:childTnLst>
            <p:seq>
              <p:cTn id="776" dur="indefinite" nodeType="mainSeq">
                <p:childTnLst>
                  <p:par>
                    <p:cTn id="777" fill="hold">
                      <p:stCondLst>
                        <p:cond delay="indefinite"/>
                      </p:stCondLst>
                      <p:childTnLst>
                        <p:par>
                          <p:cTn id="778" fill="hold">
                            <p:stCondLst>
                              <p:cond delay="0"/>
                            </p:stCondLst>
                            <p:childTnLst>
                              <p:par>
                                <p:cTn id="779" nodeType="clickEffect" fill="hold" presetClass="entr" presetID="1">
                                  <p:stCondLst>
                                    <p:cond delay="0"/>
                                  </p:stCondLst>
                                  <p:childTnLst>
                                    <p:set>
                                      <p:cBhvr>
                                        <p:cTn id="780" dur="1" fill="hold">
                                          <p:stCondLst>
                                            <p:cond delay="0"/>
                                          </p:stCondLst>
                                        </p:cTn>
                                        <p:tgtEl>
                                          <p:spTgt spid="397">
                                            <p:txEl>
                                              <p:pRg st="277" end="341"/>
                                            </p:txEl>
                                          </p:spTgt>
                                        </p:tgtEl>
                                        <p:attrNameLst>
                                          <p:attrName>style.visibility</p:attrName>
                                        </p:attrNameLst>
                                      </p:cBhvr>
                                      <p:to>
                                        <p:strVal val="visible"/>
                                      </p:to>
                                    </p:set>
                                  </p:childTnLst>
                                </p:cTn>
                              </p:par>
                            </p:childTnLst>
                          </p:cTn>
                        </p:par>
                      </p:childTnLst>
                    </p:cTn>
                  </p:par>
                  <p:par>
                    <p:cTn id="781" fill="hold">
                      <p:stCondLst>
                        <p:cond delay="indefinite"/>
                      </p:stCondLst>
                      <p:childTnLst>
                        <p:par>
                          <p:cTn id="782" fill="hold">
                            <p:stCondLst>
                              <p:cond delay="0"/>
                            </p:stCondLst>
                            <p:childTnLst>
                              <p:par>
                                <p:cTn id="783" nodeType="clickEffect" fill="hold" presetClass="entr" presetID="1">
                                  <p:stCondLst>
                                    <p:cond delay="0"/>
                                  </p:stCondLst>
                                  <p:childTnLst>
                                    <p:set>
                                      <p:cBhvr>
                                        <p:cTn id="784" dur="1" fill="hold">
                                          <p:stCondLst>
                                            <p:cond delay="0"/>
                                          </p:stCondLst>
                                        </p:cTn>
                                        <p:tgtEl>
                                          <p:spTgt spid="397">
                                            <p:txEl>
                                              <p:pRg st="341" end="402"/>
                                            </p:txEl>
                                          </p:spTgt>
                                        </p:tgtEl>
                                        <p:attrNameLst>
                                          <p:attrName>style.visibility</p:attrName>
                                        </p:attrNameLst>
                                      </p:cBhvr>
                                      <p:to>
                                        <p:strVal val="visible"/>
                                      </p:to>
                                    </p:set>
                                  </p:childTnLst>
                                </p:cTn>
                              </p:par>
                            </p:childTnLst>
                          </p:cTn>
                        </p:par>
                      </p:childTnLst>
                    </p:cTn>
                  </p:par>
                  <p:par>
                    <p:cTn id="785" fill="hold">
                      <p:stCondLst>
                        <p:cond delay="indefinite"/>
                      </p:stCondLst>
                      <p:childTnLst>
                        <p:par>
                          <p:cTn id="786" fill="hold">
                            <p:stCondLst>
                              <p:cond delay="0"/>
                            </p:stCondLst>
                            <p:childTnLst>
                              <p:par>
                                <p:cTn id="787" nodeType="clickEffect" fill="hold" presetClass="entr" presetID="1">
                                  <p:stCondLst>
                                    <p:cond delay="0"/>
                                  </p:stCondLst>
                                  <p:childTnLst>
                                    <p:set>
                                      <p:cBhvr>
                                        <p:cTn id="788" dur="1" fill="hold">
                                          <p:stCondLst>
                                            <p:cond delay="0"/>
                                          </p:stCondLst>
                                        </p:cTn>
                                        <p:tgtEl>
                                          <p:spTgt spid="397">
                                            <p:txEl>
                                              <p:pRg st="402" end="55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Universal Provision …</a:t>
            </a:r>
            <a:endParaRPr b="0" lang="en-US" sz="1800" spc="-1" strike="noStrike">
              <a:solidFill>
                <a:srgbClr val="000000"/>
              </a:solidFill>
              <a:uFill>
                <a:solidFill>
                  <a:srgbClr val="ffffff"/>
                </a:solidFill>
              </a:uFill>
              <a:latin typeface="Arial"/>
            </a:endParaRPr>
          </a:p>
        </p:txBody>
      </p:sp>
      <p:sp>
        <p:nvSpPr>
          <p:cNvPr id="400"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My little children, these things I write to you, so that you may not sin.  And if anyone sins, we have an Advocate with the Father, Jesus Christ the righteous.  And </a:t>
            </a:r>
            <a:r>
              <a:rPr b="1" i="1" lang="en-US" sz="2400" spc="-1" strike="noStrike">
                <a:solidFill>
                  <a:srgbClr val="000000"/>
                </a:solidFill>
                <a:uFill>
                  <a:solidFill>
                    <a:srgbClr val="ffffff"/>
                  </a:solidFill>
                </a:uFill>
                <a:latin typeface="Arial"/>
              </a:rPr>
              <a:t>He Himself is the propitiation for our sins, and </a:t>
            </a:r>
            <a:r>
              <a:rPr b="1" i="1" lang="en-US" sz="2400" spc="-1" strike="noStrike" u="sng">
                <a:solidFill>
                  <a:srgbClr val="000000"/>
                </a:solidFill>
                <a:uFill>
                  <a:solidFill>
                    <a:srgbClr val="ffffff"/>
                  </a:solidFill>
                </a:uFill>
                <a:latin typeface="Arial"/>
              </a:rPr>
              <a:t>not for ours only but also for the </a:t>
            </a:r>
            <a:r>
              <a:rPr b="1" i="1" lang="en-US" sz="2400" spc="-1" strike="noStrike" u="sng">
                <a:solidFill>
                  <a:srgbClr val="d1282e"/>
                </a:solidFill>
                <a:uFill>
                  <a:solidFill>
                    <a:srgbClr val="ffffff"/>
                  </a:solidFill>
                </a:uFill>
                <a:latin typeface="Arial"/>
              </a:rPr>
              <a:t>whole world</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I John 2:1-2</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200" spc="-1" strike="noStrike">
                <a:solidFill>
                  <a:srgbClr val="d1282e"/>
                </a:solidFill>
                <a:uFill>
                  <a:solidFill>
                    <a:srgbClr val="ffffff"/>
                  </a:solidFill>
                </a:uFill>
                <a:latin typeface="Arial"/>
              </a:rPr>
              <a:t>5:4</a:t>
            </a:r>
            <a:r>
              <a:rPr b="0" lang="en-US" sz="2200" spc="-1" strike="noStrike">
                <a:solidFill>
                  <a:srgbClr val="000000"/>
                </a:solidFill>
                <a:uFill>
                  <a:solidFill>
                    <a:srgbClr val="ffffff"/>
                  </a:solidFill>
                </a:uFill>
                <a:latin typeface="Arial"/>
              </a:rPr>
              <a:t> – </a:t>
            </a:r>
            <a:r>
              <a:rPr b="0" i="1" lang="en-US" sz="2200" spc="-1" strike="noStrike">
                <a:solidFill>
                  <a:srgbClr val="000000"/>
                </a:solidFill>
                <a:uFill>
                  <a:solidFill>
                    <a:srgbClr val="ffffff"/>
                  </a:solidFill>
                </a:uFill>
                <a:latin typeface="Arial"/>
              </a:rPr>
              <a:t>For whatever is born of God overcomes the world. And this is the victory that has overcome the world – our faith.”</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200" spc="-1" strike="noStrike">
                <a:solidFill>
                  <a:srgbClr val="d1282e"/>
                </a:solidFill>
                <a:uFill>
                  <a:solidFill>
                    <a:srgbClr val="ffffff"/>
                  </a:solidFill>
                </a:uFill>
                <a:latin typeface="Arial"/>
              </a:rPr>
              <a:t>5:19</a:t>
            </a:r>
            <a:r>
              <a:rPr b="0" lang="en-US" sz="2200" spc="-1" strike="noStrike">
                <a:solidFill>
                  <a:srgbClr val="000000"/>
                </a:solidFill>
                <a:uFill>
                  <a:solidFill>
                    <a:srgbClr val="ffffff"/>
                  </a:solidFill>
                </a:uFill>
                <a:latin typeface="Arial"/>
              </a:rPr>
              <a:t> – </a:t>
            </a:r>
            <a:r>
              <a:rPr b="0" i="1" lang="en-US" sz="2200" spc="-1" strike="noStrike">
                <a:solidFill>
                  <a:srgbClr val="000000"/>
                </a:solidFill>
                <a:uFill>
                  <a:solidFill>
                    <a:srgbClr val="ffffff"/>
                  </a:solidFill>
                </a:uFill>
                <a:latin typeface="Arial"/>
              </a:rPr>
              <a:t>“We know that we are of God, and the whole world lies under the sway of the wicked one.”</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200" spc="-1" strike="noStrike">
                <a:solidFill>
                  <a:srgbClr val="000000"/>
                </a:solidFill>
                <a:uFill>
                  <a:solidFill>
                    <a:srgbClr val="ffffff"/>
                  </a:solidFill>
                </a:uFill>
                <a:latin typeface="Arial"/>
              </a:rPr>
              <a:t>The</a:t>
            </a:r>
            <a:r>
              <a:rPr b="0" i="1" lang="en-US" sz="2200" spc="-1" strike="noStrike">
                <a:solidFill>
                  <a:srgbClr val="000000"/>
                </a:solidFill>
                <a:uFill>
                  <a:solidFill>
                    <a:srgbClr val="ffffff"/>
                  </a:solidFill>
                </a:uFill>
                <a:latin typeface="Arial"/>
              </a:rPr>
              <a:t> “world” </a:t>
            </a:r>
            <a:r>
              <a:rPr b="0" lang="en-US" sz="2200" spc="-1" strike="noStrike">
                <a:solidFill>
                  <a:srgbClr val="000000"/>
                </a:solidFill>
                <a:uFill>
                  <a:solidFill>
                    <a:srgbClr val="ffffff"/>
                  </a:solidFill>
                </a:uFill>
                <a:latin typeface="Arial"/>
              </a:rPr>
              <a:t>cannot be used in limited application to </a:t>
            </a:r>
            <a:r>
              <a:rPr b="0" i="1" lang="en-US" sz="2200" spc="-1" strike="noStrike">
                <a:solidFill>
                  <a:srgbClr val="000000"/>
                </a:solidFill>
                <a:uFill>
                  <a:solidFill>
                    <a:srgbClr val="ffffff"/>
                  </a:solidFill>
                </a:uFill>
                <a:latin typeface="Arial"/>
              </a:rPr>
              <a:t>“all elect around the world”</a:t>
            </a:r>
            <a:r>
              <a:rPr b="0" lang="en-US" sz="2200" spc="-1" strike="noStrike">
                <a:solidFill>
                  <a:srgbClr val="000000"/>
                </a:solidFill>
                <a:uFill>
                  <a:solidFill>
                    <a:srgbClr val="ffffff"/>
                  </a:solidFill>
                </a:uFill>
                <a:latin typeface="Arial"/>
              </a:rPr>
              <a:t>, based on usage in </a:t>
            </a:r>
            <a:r>
              <a:rPr b="1" lang="en-US" sz="2200" spc="-1" strike="noStrike">
                <a:solidFill>
                  <a:srgbClr val="d1282e"/>
                </a:solidFill>
                <a:uFill>
                  <a:solidFill>
                    <a:srgbClr val="ffffff"/>
                  </a:solidFill>
                </a:uFill>
                <a:latin typeface="Arial"/>
              </a:rPr>
              <a:t>I John</a:t>
            </a:r>
            <a:r>
              <a:rPr b="0"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p:txBody>
      </p:sp>
      <p:sp>
        <p:nvSpPr>
          <p:cNvPr id="401" name="TextShape 3"/>
          <p:cNvSpPr txBox="1"/>
          <p:nvPr/>
        </p:nvSpPr>
        <p:spPr>
          <a:xfrm rot="16200000">
            <a:off x="8391600" y="4368600"/>
            <a:ext cx="986400" cy="364680"/>
          </a:xfrm>
          <a:prstGeom prst="rect">
            <a:avLst/>
          </a:prstGeom>
          <a:noFill/>
          <a:ln>
            <a:noFill/>
          </a:ln>
        </p:spPr>
        <p:txBody>
          <a:bodyPr anchor="ctr"/>
          <a:p>
            <a:pPr>
              <a:lnSpc>
                <a:spcPct val="100000"/>
              </a:lnSpc>
            </a:pPr>
            <a:fld id="{5F98315B-51A4-4BDF-AB55-1332C7CDAD7A}"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789" dur="indefinite" restart="never" nodeType="tmRoot">
          <p:childTnLst>
            <p:seq>
              <p:cTn id="790" dur="indefinite" nodeType="mainSeq">
                <p:childTnLst>
                  <p:par>
                    <p:cTn id="791" fill="hold">
                      <p:stCondLst>
                        <p:cond delay="indefinite"/>
                      </p:stCondLst>
                      <p:childTnLst>
                        <p:par>
                          <p:cTn id="792" fill="hold">
                            <p:stCondLst>
                              <p:cond delay="0"/>
                            </p:stCondLst>
                            <p:childTnLst>
                              <p:par>
                                <p:cTn id="793" nodeType="clickEffect" fill="hold" presetClass="entr" presetID="1">
                                  <p:stCondLst>
                                    <p:cond delay="0"/>
                                  </p:stCondLst>
                                  <p:childTnLst>
                                    <p:set>
                                      <p:cBhvr>
                                        <p:cTn id="794" dur="1" fill="hold">
                                          <p:stCondLst>
                                            <p:cond delay="0"/>
                                          </p:stCondLst>
                                        </p:cTn>
                                        <p:tgtEl>
                                          <p:spTgt spid="400">
                                            <p:txEl>
                                              <p:pRg st="398" end="494"/>
                                            </p:txEl>
                                          </p:spTgt>
                                        </p:tgtEl>
                                        <p:attrNameLst>
                                          <p:attrName>style.visibility</p:attrName>
                                        </p:attrNameLst>
                                      </p:cBhvr>
                                      <p:to>
                                        <p:strVal val="visible"/>
                                      </p:to>
                                    </p:set>
                                  </p:childTnLst>
                                </p:cTn>
                              </p:par>
                            </p:childTnLst>
                          </p:cTn>
                        </p:par>
                      </p:childTnLst>
                    </p:cTn>
                  </p:par>
                  <p:par>
                    <p:cTn id="795" fill="hold">
                      <p:stCondLst>
                        <p:cond delay="indefinite"/>
                      </p:stCondLst>
                      <p:childTnLst>
                        <p:par>
                          <p:cTn id="796" fill="hold">
                            <p:stCondLst>
                              <p:cond delay="0"/>
                            </p:stCondLst>
                            <p:childTnLst>
                              <p:par>
                                <p:cTn id="797" nodeType="clickEffect" fill="hold" presetClass="entr" presetID="1">
                                  <p:stCondLst>
                                    <p:cond delay="0"/>
                                  </p:stCondLst>
                                  <p:childTnLst>
                                    <p:set>
                                      <p:cBhvr>
                                        <p:cTn id="798" dur="1" fill="hold">
                                          <p:stCondLst>
                                            <p:cond delay="0"/>
                                          </p:stCondLst>
                                        </p:cTn>
                                        <p:tgtEl>
                                          <p:spTgt spid="400">
                                            <p:txEl>
                                              <p:pRg st="494" end="60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Universal Provision …</a:t>
            </a:r>
            <a:endParaRPr b="0" lang="en-US" sz="1800" spc="-1" strike="noStrike">
              <a:solidFill>
                <a:srgbClr val="000000"/>
              </a:solidFill>
              <a:uFill>
                <a:solidFill>
                  <a:srgbClr val="ffffff"/>
                </a:solidFill>
              </a:uFill>
              <a:latin typeface="Arial"/>
            </a:endParaRPr>
          </a:p>
        </p:txBody>
      </p:sp>
      <p:sp>
        <p:nvSpPr>
          <p:cNvPr id="403"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My little children, these things I write to you, so that you may not sin.  And if anyone sins, we have an Advocate with the Father, Jesus Christ the righteous.  And </a:t>
            </a:r>
            <a:r>
              <a:rPr b="1" i="1" lang="en-US" sz="2400" spc="-1" strike="noStrike">
                <a:solidFill>
                  <a:srgbClr val="000000"/>
                </a:solidFill>
                <a:uFill>
                  <a:solidFill>
                    <a:srgbClr val="ffffff"/>
                  </a:solidFill>
                </a:uFill>
                <a:latin typeface="Arial"/>
              </a:rPr>
              <a:t>He Himself is the propitiation for our sins, and </a:t>
            </a:r>
            <a:r>
              <a:rPr b="1" i="1" lang="en-US" sz="2400" spc="-1" strike="noStrike" u="sng">
                <a:solidFill>
                  <a:srgbClr val="000000"/>
                </a:solidFill>
                <a:uFill>
                  <a:solidFill>
                    <a:srgbClr val="ffffff"/>
                  </a:solidFill>
                </a:uFill>
                <a:latin typeface="Arial"/>
              </a:rPr>
              <a:t>not for ours only but also for the </a:t>
            </a:r>
            <a:r>
              <a:rPr b="1" i="1" lang="en-US" sz="2400" spc="-1" strike="noStrike" u="sng">
                <a:solidFill>
                  <a:srgbClr val="d1282e"/>
                </a:solidFill>
                <a:uFill>
                  <a:solidFill>
                    <a:srgbClr val="ffffff"/>
                  </a:solidFill>
                </a:uFill>
                <a:latin typeface="Arial"/>
              </a:rPr>
              <a:t>whole world</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I John 2:1-2</a:t>
            </a:r>
            <a:r>
              <a:rPr b="0" lang="en-US" sz="2400" spc="-1" strike="noStrike">
                <a:solidFill>
                  <a:srgbClr val="000000"/>
                </a:solidFill>
                <a:uFill>
                  <a:solidFill>
                    <a:srgbClr val="ffffff"/>
                  </a:solidFill>
                </a:uFill>
                <a:latin typeface="Arial"/>
              </a:rPr>
              <a:t>, compare </a:t>
            </a:r>
            <a:r>
              <a:rPr b="1" lang="en-US" sz="2400" spc="-1" strike="noStrike">
                <a:solidFill>
                  <a:srgbClr val="d1282e"/>
                </a:solidFill>
                <a:uFill>
                  <a:solidFill>
                    <a:srgbClr val="ffffff"/>
                  </a:solidFill>
                </a:uFill>
                <a:latin typeface="Arial"/>
              </a:rPr>
              <a:t>2:15-17; 3:1, 13; 4:1-5, 9, 14, 17; 5:4-5, 19</a:t>
            </a:r>
            <a:r>
              <a:rPr b="0" lang="en-US" sz="2400" spc="-1" strike="noStrike">
                <a:solidFill>
                  <a:srgbClr val="000000"/>
                </a:solidFill>
                <a:uFill>
                  <a:solidFill>
                    <a:srgbClr val="ffffff"/>
                  </a:solidFill>
                </a:uFill>
                <a:latin typeface="Arial"/>
              </a:rPr>
              <a:t> – not just </a:t>
            </a:r>
            <a:r>
              <a:rPr b="0" i="1" lang="en-US" sz="2400" spc="-1" strike="noStrike">
                <a:solidFill>
                  <a:srgbClr val="000000"/>
                </a:solidFill>
                <a:uFill>
                  <a:solidFill>
                    <a:srgbClr val="ffffff"/>
                  </a:solidFill>
                </a:uFill>
                <a:latin typeface="Arial"/>
              </a:rPr>
              <a:t>“elect”</a:t>
            </a:r>
            <a:r>
              <a:rPr b="0" lang="en-US" sz="2400" spc="-1" strike="noStrike">
                <a:solidFill>
                  <a:srgbClr val="000000"/>
                </a:solidFill>
                <a:uFill>
                  <a:solidFill>
                    <a:srgbClr val="ffffff"/>
                  </a:solidFill>
                </a:uFill>
                <a:latin typeface="Arial"/>
              </a:rPr>
              <a:t> world)</a:t>
            </a: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For to this end we both labor and suffer reproach, because we trust in the living God, </a:t>
            </a:r>
            <a:r>
              <a:rPr b="1" i="1" lang="en-US" sz="2400" spc="-1" strike="noStrike">
                <a:solidFill>
                  <a:srgbClr val="000000"/>
                </a:solidFill>
                <a:uFill>
                  <a:solidFill>
                    <a:srgbClr val="ffffff"/>
                  </a:solidFill>
                </a:uFill>
                <a:latin typeface="Arial"/>
              </a:rPr>
              <a:t>who is the Savior of all men, </a:t>
            </a:r>
            <a:r>
              <a:rPr b="1" i="1" lang="en-US" sz="2400" spc="-1" strike="noStrike" u="sng">
                <a:solidFill>
                  <a:srgbClr val="d1282e"/>
                </a:solidFill>
                <a:uFill>
                  <a:solidFill>
                    <a:srgbClr val="ffffff"/>
                  </a:solidFill>
                </a:uFill>
                <a:latin typeface="Arial"/>
              </a:rPr>
              <a:t>especially</a:t>
            </a:r>
            <a:r>
              <a:rPr b="1" i="1" lang="en-US" sz="2400" spc="-1" strike="noStrike" u="sng">
                <a:solidFill>
                  <a:srgbClr val="000000"/>
                </a:solidFill>
                <a:uFill>
                  <a:solidFill>
                    <a:srgbClr val="ffffff"/>
                  </a:solidFill>
                </a:uFill>
                <a:latin typeface="Arial"/>
              </a:rPr>
              <a:t> of those who believe</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I Timothy 4:10</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lang="en-US" sz="2400" spc="-1" strike="noStrike" u="sng">
                <a:solidFill>
                  <a:srgbClr val="000000"/>
                </a:solidFill>
                <a:uFill>
                  <a:solidFill>
                    <a:srgbClr val="ffffff"/>
                  </a:solidFill>
                </a:uFill>
                <a:latin typeface="Arial"/>
              </a:rPr>
              <a:t>Universal</a:t>
            </a:r>
            <a:r>
              <a:rPr b="1" lang="en-US" sz="2400" spc="-1" strike="noStrike">
                <a:solidFill>
                  <a:srgbClr val="000000"/>
                </a:solidFill>
                <a:uFill>
                  <a:solidFill>
                    <a:srgbClr val="ffffff"/>
                  </a:solidFill>
                </a:uFill>
                <a:latin typeface="Arial"/>
              </a:rPr>
              <a:t> Provision</a:t>
            </a:r>
            <a:r>
              <a:rPr b="0" lang="en-US" sz="2400" spc="-1" strike="noStrike">
                <a:solidFill>
                  <a:srgbClr val="000000"/>
                </a:solidFill>
                <a:uFill>
                  <a:solidFill>
                    <a:srgbClr val="ffffff"/>
                  </a:solidFill>
                </a:uFill>
                <a:latin typeface="Arial"/>
              </a:rPr>
              <a:t>, but </a:t>
            </a:r>
            <a:r>
              <a:rPr b="1" lang="en-US" sz="2400" spc="-1" strike="noStrike" u="sng">
                <a:solidFill>
                  <a:srgbClr val="000000"/>
                </a:solidFill>
                <a:uFill>
                  <a:solidFill>
                    <a:srgbClr val="ffffff"/>
                  </a:solidFill>
                </a:uFill>
                <a:latin typeface="Arial"/>
              </a:rPr>
              <a:t>Limited</a:t>
            </a:r>
            <a:r>
              <a:rPr b="1" lang="en-US" sz="2400" spc="-1" strike="noStrike">
                <a:solidFill>
                  <a:srgbClr val="000000"/>
                </a:solidFill>
                <a:uFill>
                  <a:solidFill>
                    <a:srgbClr val="ffffff"/>
                  </a:solidFill>
                </a:uFill>
                <a:latin typeface="Arial"/>
              </a:rPr>
              <a:t> Acceptance</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p:txBody>
      </p:sp>
      <p:sp>
        <p:nvSpPr>
          <p:cNvPr id="404" name="TextShape 3"/>
          <p:cNvSpPr txBox="1"/>
          <p:nvPr/>
        </p:nvSpPr>
        <p:spPr>
          <a:xfrm rot="16200000">
            <a:off x="8391600" y="4368600"/>
            <a:ext cx="986400" cy="364680"/>
          </a:xfrm>
          <a:prstGeom prst="rect">
            <a:avLst/>
          </a:prstGeom>
          <a:noFill/>
          <a:ln>
            <a:noFill/>
          </a:ln>
        </p:spPr>
        <p:txBody>
          <a:bodyPr anchor="ctr"/>
          <a:p>
            <a:pPr>
              <a:lnSpc>
                <a:spcPct val="100000"/>
              </a:lnSpc>
            </a:pPr>
            <a:fld id="{B1B5742C-B300-4D8B-97B6-3E29806660A0}"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799" dur="indefinite" restart="never" nodeType="tmRoot">
          <p:childTnLst>
            <p:seq>
              <p:cTn id="800" dur="indefinite" nodeType="mainSeq">
                <p:childTnLst>
                  <p:par>
                    <p:cTn id="801" fill="hold">
                      <p:stCondLst>
                        <p:cond delay="indefinite"/>
                      </p:stCondLst>
                      <p:childTnLst>
                        <p:par>
                          <p:cTn id="802" fill="hold">
                            <p:stCondLst>
                              <p:cond delay="0"/>
                            </p:stCondLst>
                            <p:childTnLst>
                              <p:par>
                                <p:cTn id="803" nodeType="clickEffect" fill="hold" presetClass="entr" presetID="1">
                                  <p:stCondLst>
                                    <p:cond delay="0"/>
                                  </p:stCondLst>
                                  <p:childTnLst>
                                    <p:set>
                                      <p:cBhvr>
                                        <p:cTn id="804" dur="1" fill="hold">
                                          <p:stCondLst>
                                            <p:cond delay="0"/>
                                          </p:stCondLst>
                                        </p:cTn>
                                        <p:tgtEl>
                                          <p:spTgt spid="403">
                                            <p:txEl>
                                              <p:pRg st="525" end="56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405" name="TextShape 1"/>
          <p:cNvSpPr txBox="1"/>
          <p:nvPr/>
        </p:nvSpPr>
        <p:spPr>
          <a:xfrm>
            <a:off x="457200" y="68760"/>
            <a:ext cx="8229240" cy="548280"/>
          </a:xfrm>
          <a:prstGeom prst="rect">
            <a:avLst/>
          </a:prstGeom>
          <a:noFill/>
          <a:ln>
            <a:noFill/>
          </a:ln>
        </p:spPr>
        <p:txBody>
          <a:bodyPr anchor="ctr"/>
          <a:p>
            <a:pPr>
              <a:lnSpc>
                <a:spcPct val="100000"/>
              </a:lnSpc>
            </a:pPr>
            <a:r>
              <a:rPr b="0" lang="en-US" sz="3100" spc="-58" strike="noStrike" cap="all">
                <a:solidFill>
                  <a:srgbClr val="d1282e"/>
                </a:solidFill>
                <a:uFill>
                  <a:solidFill>
                    <a:srgbClr val="ffffff"/>
                  </a:solidFill>
                </a:uFill>
                <a:latin typeface="Arial Black"/>
              </a:rPr>
              <a:t>Universal and Specific Benefits</a:t>
            </a:r>
            <a:endParaRPr b="0" lang="en-US" sz="1800" spc="-1" strike="noStrike">
              <a:solidFill>
                <a:srgbClr val="000000"/>
              </a:solidFill>
              <a:uFill>
                <a:solidFill>
                  <a:srgbClr val="ffffff"/>
                </a:solidFill>
              </a:uFill>
              <a:latin typeface="Arial"/>
            </a:endParaRPr>
          </a:p>
        </p:txBody>
      </p:sp>
      <p:sp>
        <p:nvSpPr>
          <p:cNvPr id="406" name="TextShape 2"/>
          <p:cNvSpPr txBox="1"/>
          <p:nvPr/>
        </p:nvSpPr>
        <p:spPr>
          <a:xfrm>
            <a:off x="457200" y="617400"/>
            <a:ext cx="8229240" cy="4320360"/>
          </a:xfrm>
          <a:prstGeom prst="rect">
            <a:avLst/>
          </a:prstGeom>
          <a:noFill/>
          <a:ln>
            <a:noFill/>
          </a:ln>
        </p:spPr>
        <p:txBody>
          <a:bodyPr/>
          <a:p>
            <a:pPr>
              <a:lnSpc>
                <a:spcPct val="100000"/>
              </a:lnSpc>
            </a:pPr>
            <a:r>
              <a:rPr b="1" lang="en-US" sz="2200" spc="-1" strike="noStrike">
                <a:solidFill>
                  <a:srgbClr val="000000"/>
                </a:solidFill>
                <a:uFill>
                  <a:solidFill>
                    <a:srgbClr val="ffffff"/>
                  </a:solidFill>
                </a:uFill>
                <a:latin typeface="Arial"/>
              </a:rPr>
              <a:t>Specifically:</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200" spc="-1" strike="noStrike">
                <a:solidFill>
                  <a:srgbClr val="000000"/>
                </a:solidFill>
                <a:uFill>
                  <a:solidFill>
                    <a:srgbClr val="ffffff"/>
                  </a:solidFill>
                </a:uFill>
                <a:latin typeface="Arial"/>
              </a:rPr>
              <a:t>Only those </a:t>
            </a:r>
            <a:r>
              <a:rPr b="0" i="1" lang="en-US" sz="2200" spc="-1" strike="noStrike">
                <a:solidFill>
                  <a:srgbClr val="000000"/>
                </a:solidFill>
                <a:uFill>
                  <a:solidFill>
                    <a:srgbClr val="ffffff"/>
                  </a:solidFill>
                </a:uFill>
                <a:latin typeface="Arial"/>
              </a:rPr>
              <a:t>“in Christ”</a:t>
            </a:r>
            <a:r>
              <a:rPr b="0" lang="en-US" sz="2200" spc="-1" strike="noStrike">
                <a:solidFill>
                  <a:srgbClr val="000000"/>
                </a:solidFill>
                <a:uFill>
                  <a:solidFill>
                    <a:srgbClr val="ffffff"/>
                  </a:solidFill>
                </a:uFill>
                <a:latin typeface="Arial"/>
              </a:rPr>
              <a:t> or </a:t>
            </a:r>
            <a:r>
              <a:rPr b="0" i="1" lang="en-US" sz="2200" spc="-1" strike="noStrike">
                <a:solidFill>
                  <a:srgbClr val="000000"/>
                </a:solidFill>
                <a:uFill>
                  <a:solidFill>
                    <a:srgbClr val="ffffff"/>
                  </a:solidFill>
                </a:uFill>
                <a:latin typeface="Arial"/>
              </a:rPr>
              <a:t>“His body”</a:t>
            </a:r>
            <a:r>
              <a:rPr b="0" lang="en-US" sz="2200" spc="-1" strike="noStrike">
                <a:solidFill>
                  <a:srgbClr val="000000"/>
                </a:solidFill>
                <a:uFill>
                  <a:solidFill>
                    <a:srgbClr val="ffffff"/>
                  </a:solidFill>
                </a:uFill>
                <a:latin typeface="Arial"/>
              </a:rPr>
              <a:t> will be saved!</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200" spc="-1" strike="noStrike">
                <a:solidFill>
                  <a:srgbClr val="d1282e"/>
                </a:solidFill>
                <a:uFill>
                  <a:solidFill>
                    <a:srgbClr val="ffffff"/>
                  </a:solidFill>
                </a:uFill>
                <a:latin typeface="Arial"/>
              </a:rPr>
              <a:t>Ephesians 5:25 </a:t>
            </a:r>
            <a:r>
              <a:rPr b="0" lang="en-US" sz="2200" spc="-1" strike="noStrike">
                <a:solidFill>
                  <a:srgbClr val="000000"/>
                </a:solidFill>
                <a:uFill>
                  <a:solidFill>
                    <a:srgbClr val="ffffff"/>
                  </a:solidFill>
                </a:uFill>
                <a:latin typeface="Arial"/>
              </a:rPr>
              <a:t>– </a:t>
            </a:r>
            <a:r>
              <a:rPr b="0" i="1" lang="en-US" sz="2200" spc="-1" strike="noStrike">
                <a:solidFill>
                  <a:srgbClr val="000000"/>
                </a:solidFill>
                <a:uFill>
                  <a:solidFill>
                    <a:srgbClr val="ffffff"/>
                  </a:solidFill>
                </a:uFill>
                <a:latin typeface="Arial"/>
              </a:rPr>
              <a:t>“loved the church and gave himself up </a:t>
            </a:r>
            <a:r>
              <a:rPr b="1" i="1" lang="en-US" sz="2200" spc="-1" strike="noStrike">
                <a:solidFill>
                  <a:srgbClr val="000000"/>
                </a:solidFill>
                <a:uFill>
                  <a:solidFill>
                    <a:srgbClr val="ffffff"/>
                  </a:solidFill>
                </a:uFill>
                <a:latin typeface="Arial"/>
              </a:rPr>
              <a:t>for her</a:t>
            </a:r>
            <a:r>
              <a:rPr b="0" i="1"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200" spc="-1" strike="noStrike">
                <a:solidFill>
                  <a:srgbClr val="d1282e"/>
                </a:solidFill>
                <a:uFill>
                  <a:solidFill>
                    <a:srgbClr val="ffffff"/>
                  </a:solidFill>
                </a:uFill>
                <a:latin typeface="Arial"/>
              </a:rPr>
              <a:t>Acts 20:28 </a:t>
            </a:r>
            <a:r>
              <a:rPr b="0" lang="en-US" sz="2200" spc="-1" strike="noStrike">
                <a:solidFill>
                  <a:srgbClr val="000000"/>
                </a:solidFill>
                <a:uFill>
                  <a:solidFill>
                    <a:srgbClr val="ffffff"/>
                  </a:solidFill>
                </a:uFill>
                <a:latin typeface="Arial"/>
              </a:rPr>
              <a:t>– </a:t>
            </a:r>
            <a:r>
              <a:rPr b="0" i="1" lang="en-US" sz="2200" spc="-1" strike="noStrike">
                <a:solidFill>
                  <a:srgbClr val="000000"/>
                </a:solidFill>
                <a:uFill>
                  <a:solidFill>
                    <a:srgbClr val="ffffff"/>
                  </a:solidFill>
                </a:uFill>
                <a:latin typeface="Arial"/>
              </a:rPr>
              <a:t>“church of God which He purchased with his own blood”</a:t>
            </a:r>
            <a:endParaRPr b="1" lang="en-US" sz="2000" spc="-1" strike="noStrike">
              <a:solidFill>
                <a:srgbClr val="000000"/>
              </a:solidFill>
              <a:uFill>
                <a:solidFill>
                  <a:srgbClr val="ffffff"/>
                </a:solidFill>
              </a:uFill>
              <a:latin typeface="Arial"/>
            </a:endParaRPr>
          </a:p>
          <a:p>
            <a:pPr>
              <a:lnSpc>
                <a:spcPct val="100000"/>
              </a:lnSpc>
            </a:pPr>
            <a:r>
              <a:rPr b="1" lang="en-US" sz="2200" spc="-1" strike="noStrike">
                <a:solidFill>
                  <a:srgbClr val="000000"/>
                </a:solidFill>
                <a:uFill>
                  <a:solidFill>
                    <a:srgbClr val="ffffff"/>
                  </a:solidFill>
                </a:uFill>
                <a:latin typeface="Arial"/>
              </a:rPr>
              <a:t>Universally:</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200" spc="-1" strike="noStrike">
                <a:solidFill>
                  <a:srgbClr val="000000"/>
                </a:solidFill>
                <a:uFill>
                  <a:solidFill>
                    <a:srgbClr val="ffffff"/>
                  </a:solidFill>
                </a:uFill>
                <a:latin typeface="Arial"/>
              </a:rPr>
              <a:t>Gospel invitation is open and accessible to all!</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200" spc="-1" strike="noStrike">
                <a:solidFill>
                  <a:srgbClr val="d1282e"/>
                </a:solidFill>
                <a:uFill>
                  <a:solidFill>
                    <a:srgbClr val="ffffff"/>
                  </a:solidFill>
                </a:uFill>
                <a:latin typeface="Arial"/>
              </a:rPr>
              <a:t>Rom. 10:13 </a:t>
            </a:r>
            <a:r>
              <a:rPr b="0" lang="en-US" sz="2200" spc="-1" strike="noStrike">
                <a:solidFill>
                  <a:srgbClr val="000000"/>
                </a:solidFill>
                <a:uFill>
                  <a:solidFill>
                    <a:srgbClr val="ffffff"/>
                  </a:solidFill>
                </a:uFill>
                <a:latin typeface="Arial"/>
              </a:rPr>
              <a:t>– </a:t>
            </a:r>
            <a:r>
              <a:rPr b="0" i="1" lang="en-US" sz="2200" spc="-1" strike="noStrike">
                <a:solidFill>
                  <a:srgbClr val="000000"/>
                </a:solidFill>
                <a:uFill>
                  <a:solidFill>
                    <a:srgbClr val="ffffff"/>
                  </a:solidFill>
                </a:uFill>
                <a:latin typeface="Arial"/>
              </a:rPr>
              <a:t>“</a:t>
            </a:r>
            <a:r>
              <a:rPr b="1" i="1" lang="en-US" sz="2200" spc="-1" strike="noStrike">
                <a:solidFill>
                  <a:srgbClr val="000000"/>
                </a:solidFill>
                <a:uFill>
                  <a:solidFill>
                    <a:srgbClr val="ffffff"/>
                  </a:solidFill>
                </a:uFill>
                <a:latin typeface="Arial"/>
              </a:rPr>
              <a:t>whoever calls </a:t>
            </a:r>
            <a:r>
              <a:rPr b="0" i="1" lang="en-US" sz="2200" spc="-1" strike="noStrike">
                <a:solidFill>
                  <a:srgbClr val="000000"/>
                </a:solidFill>
                <a:uFill>
                  <a:solidFill>
                    <a:srgbClr val="ffffff"/>
                  </a:solidFill>
                </a:uFill>
                <a:latin typeface="Arial"/>
              </a:rPr>
              <a:t>on … the Lord shall be saved”</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200" spc="-1" strike="noStrike">
                <a:solidFill>
                  <a:srgbClr val="d1282e"/>
                </a:solidFill>
                <a:uFill>
                  <a:solidFill>
                    <a:srgbClr val="ffffff"/>
                  </a:solidFill>
                </a:uFill>
                <a:latin typeface="Arial"/>
              </a:rPr>
              <a:t>Rev. 21:6 </a:t>
            </a:r>
            <a:r>
              <a:rPr b="0" lang="en-US" sz="2200" spc="-1" strike="noStrike">
                <a:solidFill>
                  <a:srgbClr val="000000"/>
                </a:solidFill>
                <a:uFill>
                  <a:solidFill>
                    <a:srgbClr val="ffffff"/>
                  </a:solidFill>
                </a:uFill>
                <a:latin typeface="Arial"/>
              </a:rPr>
              <a:t>– </a:t>
            </a:r>
            <a:r>
              <a:rPr b="0" i="1" lang="en-US" sz="2200" spc="-1" strike="noStrike">
                <a:solidFill>
                  <a:srgbClr val="000000"/>
                </a:solidFill>
                <a:uFill>
                  <a:solidFill>
                    <a:srgbClr val="ffffff"/>
                  </a:solidFill>
                </a:uFill>
                <a:latin typeface="Arial"/>
              </a:rPr>
              <a:t>“give of the fountain … freely to </a:t>
            </a:r>
            <a:r>
              <a:rPr b="1" i="1" lang="en-US" sz="2200" spc="-1" strike="noStrike">
                <a:solidFill>
                  <a:srgbClr val="000000"/>
                </a:solidFill>
                <a:uFill>
                  <a:solidFill>
                    <a:srgbClr val="ffffff"/>
                  </a:solidFill>
                </a:uFill>
                <a:latin typeface="Arial"/>
              </a:rPr>
              <a:t>him who thirsts</a:t>
            </a:r>
            <a:r>
              <a:rPr b="0" i="1" lang="en-US" sz="22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marL="343080" indent="-342720">
              <a:lnSpc>
                <a:spcPct val="100000"/>
              </a:lnSpc>
              <a:buClr>
                <a:srgbClr val="d1282e"/>
              </a:buClr>
              <a:buFont typeface="Arial"/>
              <a:buChar char="•"/>
            </a:pPr>
            <a:r>
              <a:rPr b="1" lang="en-US" sz="2200" spc="-1" strike="noStrike">
                <a:solidFill>
                  <a:srgbClr val="d1282e"/>
                </a:solidFill>
                <a:uFill>
                  <a:solidFill>
                    <a:srgbClr val="ffffff"/>
                  </a:solidFill>
                </a:uFill>
                <a:latin typeface="Arial"/>
              </a:rPr>
              <a:t>Mat. 11:28</a:t>
            </a:r>
            <a:r>
              <a:rPr b="0" lang="en-US" sz="2200" spc="-1" strike="noStrike">
                <a:solidFill>
                  <a:srgbClr val="d1282e"/>
                </a:solidFill>
                <a:uFill>
                  <a:solidFill>
                    <a:srgbClr val="ffffff"/>
                  </a:solidFill>
                </a:uFill>
                <a:latin typeface="Arial"/>
              </a:rPr>
              <a:t> </a:t>
            </a:r>
            <a:r>
              <a:rPr b="0" lang="en-US" sz="2200" spc="-1" strike="noStrike">
                <a:solidFill>
                  <a:srgbClr val="000000"/>
                </a:solidFill>
                <a:uFill>
                  <a:solidFill>
                    <a:srgbClr val="ffffff"/>
                  </a:solidFill>
                </a:uFill>
                <a:latin typeface="Arial"/>
              </a:rPr>
              <a:t>–  </a:t>
            </a:r>
            <a:r>
              <a:rPr b="0" i="1" lang="en-US" sz="2200" spc="-1" strike="noStrike">
                <a:solidFill>
                  <a:srgbClr val="000000"/>
                </a:solidFill>
                <a:uFill>
                  <a:solidFill>
                    <a:srgbClr val="ffffff"/>
                  </a:solidFill>
                </a:uFill>
                <a:latin typeface="Arial"/>
              </a:rPr>
              <a:t>“Come to Me, </a:t>
            </a:r>
            <a:r>
              <a:rPr b="1" i="1" lang="en-US" sz="2200" spc="-1" strike="noStrike">
                <a:solidFill>
                  <a:srgbClr val="000000"/>
                </a:solidFill>
                <a:uFill>
                  <a:solidFill>
                    <a:srgbClr val="ffffff"/>
                  </a:solidFill>
                </a:uFill>
                <a:latin typeface="Arial"/>
              </a:rPr>
              <a:t>all you</a:t>
            </a:r>
            <a:r>
              <a:rPr b="0" i="1" lang="en-US" sz="2200" spc="-1" strike="noStrike">
                <a:solidFill>
                  <a:srgbClr val="000000"/>
                </a:solidFill>
                <a:uFill>
                  <a:solidFill>
                    <a:srgbClr val="ffffff"/>
                  </a:solidFill>
                </a:uFill>
                <a:latin typeface="Arial"/>
              </a:rPr>
              <a:t> who labor ... heavy laden”</a:t>
            </a:r>
            <a:endParaRPr b="1" lang="en-US" sz="2000" spc="-1" strike="noStrike">
              <a:solidFill>
                <a:srgbClr val="000000"/>
              </a:solidFill>
              <a:uFill>
                <a:solidFill>
                  <a:srgbClr val="ffffff"/>
                </a:solidFill>
              </a:uFill>
              <a:latin typeface="Arial"/>
            </a:endParaRPr>
          </a:p>
        </p:txBody>
      </p:sp>
      <p:sp>
        <p:nvSpPr>
          <p:cNvPr id="407" name="TextShape 3"/>
          <p:cNvSpPr txBox="1"/>
          <p:nvPr/>
        </p:nvSpPr>
        <p:spPr>
          <a:xfrm rot="16200000">
            <a:off x="8391600" y="4368600"/>
            <a:ext cx="986400" cy="364680"/>
          </a:xfrm>
          <a:prstGeom prst="rect">
            <a:avLst/>
          </a:prstGeom>
          <a:noFill/>
          <a:ln>
            <a:noFill/>
          </a:ln>
        </p:spPr>
        <p:txBody>
          <a:bodyPr anchor="ctr"/>
          <a:p>
            <a:pPr>
              <a:lnSpc>
                <a:spcPct val="100000"/>
              </a:lnSpc>
            </a:pPr>
            <a:fld id="{4A3AB4DF-2074-4ED5-AA6F-8B9B16FDF6A9}"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805" dur="indefinite" restart="never" nodeType="tmRoot">
          <p:childTnLst>
            <p:seq>
              <p:cTn id="806" dur="indefinite" nodeType="mainSeq">
                <p:childTnLst>
                  <p:par>
                    <p:cTn id="807" fill="hold">
                      <p:stCondLst>
                        <p:cond delay="indefinite"/>
                      </p:stCondLst>
                      <p:childTnLst>
                        <p:par>
                          <p:cTn id="808" fill="hold">
                            <p:stCondLst>
                              <p:cond delay="0"/>
                            </p:stCondLst>
                            <p:childTnLst>
                              <p:par>
                                <p:cTn id="809" nodeType="clickEffect" fill="hold" presetClass="entr" presetID="1">
                                  <p:stCondLst>
                                    <p:cond delay="0"/>
                                  </p:stCondLst>
                                  <p:childTnLst>
                                    <p:set>
                                      <p:cBhvr>
                                        <p:cTn id="810" dur="1" fill="hold">
                                          <p:stCondLst>
                                            <p:cond delay="0"/>
                                          </p:stCondLst>
                                        </p:cTn>
                                        <p:tgtEl>
                                          <p:spTgt spid="406">
                                            <p:txEl>
                                              <p:pRg st="0" end="14"/>
                                            </p:txEl>
                                          </p:spTgt>
                                        </p:tgtEl>
                                        <p:attrNameLst>
                                          <p:attrName>style.visibility</p:attrName>
                                        </p:attrNameLst>
                                      </p:cBhvr>
                                      <p:to>
                                        <p:strVal val="visible"/>
                                      </p:to>
                                    </p:set>
                                  </p:childTnLst>
                                </p:cTn>
                              </p:par>
                              <p:par>
                                <p:cTn id="811" nodeType="withEffect" fill="hold" presetClass="entr" presetID="1">
                                  <p:stCondLst>
                                    <p:cond delay="0"/>
                                  </p:stCondLst>
                                  <p:childTnLst>
                                    <p:set>
                                      <p:cBhvr>
                                        <p:cTn id="812" dur="1" fill="hold">
                                          <p:stCondLst>
                                            <p:cond delay="0"/>
                                          </p:stCondLst>
                                        </p:cTn>
                                        <p:tgtEl>
                                          <p:spTgt spid="406">
                                            <p:txEl>
                                              <p:pRg st="14" end="66"/>
                                            </p:txEl>
                                          </p:spTgt>
                                        </p:tgtEl>
                                        <p:attrNameLst>
                                          <p:attrName>style.visibility</p:attrName>
                                        </p:attrNameLst>
                                      </p:cBhvr>
                                      <p:to>
                                        <p:strVal val="visible"/>
                                      </p:to>
                                    </p:set>
                                  </p:childTnLst>
                                </p:cTn>
                              </p:par>
                              <p:par>
                                <p:cTn id="813" nodeType="withEffect" fill="hold" presetClass="entr" presetID="1">
                                  <p:stCondLst>
                                    <p:cond delay="0"/>
                                  </p:stCondLst>
                                  <p:childTnLst>
                                    <p:set>
                                      <p:cBhvr>
                                        <p:cTn id="814" dur="1" fill="hold">
                                          <p:stCondLst>
                                            <p:cond delay="0"/>
                                          </p:stCondLst>
                                        </p:cTn>
                                        <p:tgtEl>
                                          <p:spTgt spid="406">
                                            <p:txEl>
                                              <p:pRg st="66" end="130"/>
                                            </p:txEl>
                                          </p:spTgt>
                                        </p:tgtEl>
                                        <p:attrNameLst>
                                          <p:attrName>style.visibility</p:attrName>
                                        </p:attrNameLst>
                                      </p:cBhvr>
                                      <p:to>
                                        <p:strVal val="visible"/>
                                      </p:to>
                                    </p:set>
                                  </p:childTnLst>
                                </p:cTn>
                              </p:par>
                              <p:par>
                                <p:cTn id="815" nodeType="withEffect" fill="hold" presetClass="entr" presetID="1">
                                  <p:stCondLst>
                                    <p:cond delay="0"/>
                                  </p:stCondLst>
                                  <p:childTnLst>
                                    <p:set>
                                      <p:cBhvr>
                                        <p:cTn id="816" dur="1" fill="hold">
                                          <p:stCondLst>
                                            <p:cond delay="0"/>
                                          </p:stCondLst>
                                        </p:cTn>
                                        <p:tgtEl>
                                          <p:spTgt spid="406">
                                            <p:txEl>
                                              <p:pRg st="130" end="197"/>
                                            </p:txEl>
                                          </p:spTgt>
                                        </p:tgtEl>
                                        <p:attrNameLst>
                                          <p:attrName>style.visibility</p:attrName>
                                        </p:attrNameLst>
                                      </p:cBhvr>
                                      <p:to>
                                        <p:strVal val="visible"/>
                                      </p:to>
                                    </p:set>
                                  </p:childTnLst>
                                </p:cTn>
                              </p:par>
                            </p:childTnLst>
                          </p:cTn>
                        </p:par>
                      </p:childTnLst>
                    </p:cTn>
                  </p:par>
                  <p:par>
                    <p:cTn id="817" fill="hold">
                      <p:stCondLst>
                        <p:cond delay="indefinite"/>
                      </p:stCondLst>
                      <p:childTnLst>
                        <p:par>
                          <p:cTn id="818" fill="hold">
                            <p:stCondLst>
                              <p:cond delay="0"/>
                            </p:stCondLst>
                            <p:childTnLst>
                              <p:par>
                                <p:cTn id="819" nodeType="clickEffect" fill="hold" presetClass="entr" presetID="1">
                                  <p:stCondLst>
                                    <p:cond delay="0"/>
                                  </p:stCondLst>
                                  <p:childTnLst>
                                    <p:set>
                                      <p:cBhvr>
                                        <p:cTn id="820" dur="1" fill="hold">
                                          <p:stCondLst>
                                            <p:cond delay="0"/>
                                          </p:stCondLst>
                                        </p:cTn>
                                        <p:tgtEl>
                                          <p:spTgt spid="406">
                                            <p:txEl>
                                              <p:pRg st="197" end="210"/>
                                            </p:txEl>
                                          </p:spTgt>
                                        </p:tgtEl>
                                        <p:attrNameLst>
                                          <p:attrName>style.visibility</p:attrName>
                                        </p:attrNameLst>
                                      </p:cBhvr>
                                      <p:to>
                                        <p:strVal val="visible"/>
                                      </p:to>
                                    </p:set>
                                  </p:childTnLst>
                                </p:cTn>
                              </p:par>
                              <p:par>
                                <p:cTn id="821" nodeType="withEffect" fill="hold" presetClass="entr" presetID="1">
                                  <p:stCondLst>
                                    <p:cond delay="0"/>
                                  </p:stCondLst>
                                  <p:childTnLst>
                                    <p:set>
                                      <p:cBhvr>
                                        <p:cTn id="822" dur="1" fill="hold">
                                          <p:stCondLst>
                                            <p:cond delay="0"/>
                                          </p:stCondLst>
                                        </p:cTn>
                                        <p:tgtEl>
                                          <p:spTgt spid="406">
                                            <p:txEl>
                                              <p:pRg st="210" end="259"/>
                                            </p:txEl>
                                          </p:spTgt>
                                        </p:tgtEl>
                                        <p:attrNameLst>
                                          <p:attrName>style.visibility</p:attrName>
                                        </p:attrNameLst>
                                      </p:cBhvr>
                                      <p:to>
                                        <p:strVal val="visible"/>
                                      </p:to>
                                    </p:set>
                                  </p:childTnLst>
                                </p:cTn>
                              </p:par>
                              <p:par>
                                <p:cTn id="823" nodeType="withEffect" fill="hold" presetClass="entr" presetID="1">
                                  <p:stCondLst>
                                    <p:cond delay="0"/>
                                  </p:stCondLst>
                                  <p:childTnLst>
                                    <p:set>
                                      <p:cBhvr>
                                        <p:cTn id="824" dur="1" fill="hold">
                                          <p:stCondLst>
                                            <p:cond delay="0"/>
                                          </p:stCondLst>
                                        </p:cTn>
                                        <p:tgtEl>
                                          <p:spTgt spid="406">
                                            <p:txEl>
                                              <p:pRg st="259" end="317"/>
                                            </p:txEl>
                                          </p:spTgt>
                                        </p:tgtEl>
                                        <p:attrNameLst>
                                          <p:attrName>style.visibility</p:attrName>
                                        </p:attrNameLst>
                                      </p:cBhvr>
                                      <p:to>
                                        <p:strVal val="visible"/>
                                      </p:to>
                                    </p:set>
                                  </p:childTnLst>
                                </p:cTn>
                              </p:par>
                              <p:par>
                                <p:cTn id="825" nodeType="withEffect" fill="hold" presetClass="entr" presetID="1">
                                  <p:stCondLst>
                                    <p:cond delay="0"/>
                                  </p:stCondLst>
                                  <p:childTnLst>
                                    <p:set>
                                      <p:cBhvr>
                                        <p:cTn id="826" dur="1" fill="hold">
                                          <p:stCondLst>
                                            <p:cond delay="0"/>
                                          </p:stCondLst>
                                        </p:cTn>
                                        <p:tgtEl>
                                          <p:spTgt spid="406">
                                            <p:txEl>
                                              <p:pRg st="317" end="380"/>
                                            </p:txEl>
                                          </p:spTgt>
                                        </p:tgtEl>
                                        <p:attrNameLst>
                                          <p:attrName>style.visibility</p:attrName>
                                        </p:attrNameLst>
                                      </p:cBhvr>
                                      <p:to>
                                        <p:strVal val="visible"/>
                                      </p:to>
                                    </p:set>
                                  </p:childTnLst>
                                </p:cTn>
                              </p:par>
                              <p:par>
                                <p:cTn id="827" nodeType="withEffect" fill="hold" presetClass="entr" presetID="1">
                                  <p:stCondLst>
                                    <p:cond delay="0"/>
                                  </p:stCondLst>
                                  <p:childTnLst>
                                    <p:set>
                                      <p:cBhvr>
                                        <p:cTn id="828" dur="1" fill="hold">
                                          <p:stCondLst>
                                            <p:cond delay="0"/>
                                          </p:stCondLst>
                                        </p:cTn>
                                        <p:tgtEl>
                                          <p:spTgt spid="406">
                                            <p:txEl>
                                              <p:pRg st="380" end="44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TextShape 1"/>
          <p:cNvSpPr txBox="1"/>
          <p:nvPr/>
        </p:nvSpPr>
        <p:spPr>
          <a:xfrm>
            <a:off x="457200" y="1085760"/>
            <a:ext cx="7772040" cy="3240360"/>
          </a:xfrm>
          <a:prstGeom prst="rect">
            <a:avLst/>
          </a:prstGeom>
          <a:noFill/>
          <a:ln>
            <a:noFill/>
          </a:ln>
        </p:spPr>
        <p:txBody>
          <a:bodyPr anchor="ctr"/>
          <a:p>
            <a:pPr>
              <a:lnSpc>
                <a:spcPct val="100000"/>
              </a:lnSpc>
            </a:pPr>
            <a:r>
              <a:rPr b="0" i="1" lang="en-US" sz="9600" spc="-77" strike="noStrike" cap="all">
                <a:solidFill>
                  <a:srgbClr val="d1282e"/>
                </a:solidFill>
                <a:uFill>
                  <a:solidFill>
                    <a:srgbClr val="ffffff"/>
                  </a:solidFill>
                </a:uFill>
                <a:latin typeface="Arial Black"/>
              </a:rPr>
              <a:t>I</a:t>
            </a:r>
            <a:r>
              <a:rPr b="0" i="1" lang="en-US" sz="7200" spc="-77" strike="noStrike" cap="all">
                <a:solidFill>
                  <a:srgbClr val="000000"/>
                </a:solidFill>
                <a:uFill>
                  <a:solidFill>
                    <a:srgbClr val="ffffff"/>
                  </a:solidFill>
                </a:uFill>
                <a:latin typeface="Arial Black"/>
              </a:rPr>
              <a:t>rresistible Grace</a:t>
            </a:r>
            <a:endParaRPr b="0" lang="en-US" sz="1800" spc="-1" strike="noStrike">
              <a:solidFill>
                <a:srgbClr val="000000"/>
              </a:solidFill>
              <a:uFill>
                <a:solidFill>
                  <a:srgbClr val="ffffff"/>
                </a:solidFill>
              </a:uFill>
              <a:latin typeface="Arial"/>
            </a:endParaRPr>
          </a:p>
        </p:txBody>
      </p:sp>
      <p:sp>
        <p:nvSpPr>
          <p:cNvPr id="409" name="TextShape 2"/>
          <p:cNvSpPr txBox="1"/>
          <p:nvPr/>
        </p:nvSpPr>
        <p:spPr>
          <a:xfrm>
            <a:off x="457200" y="171360"/>
            <a:ext cx="7772040" cy="799920"/>
          </a:xfrm>
          <a:prstGeom prst="rect">
            <a:avLst/>
          </a:prstGeom>
          <a:noFill/>
          <a:ln>
            <a:noFill/>
          </a:ln>
        </p:spPr>
        <p:txBody>
          <a:bodyPr anchor="b"/>
          <a:p>
            <a:pPr>
              <a:lnSpc>
                <a:spcPct val="100000"/>
              </a:lnSpc>
            </a:pPr>
            <a:r>
              <a:rPr b="0" lang="en-US" sz="3600" spc="117" strike="noStrike" cap="all">
                <a:solidFill>
                  <a:srgbClr val="d1282e"/>
                </a:solidFill>
                <a:uFill>
                  <a:solidFill>
                    <a:srgbClr val="ffffff"/>
                  </a:solidFill>
                </a:uFill>
                <a:latin typeface="Arial Black"/>
              </a:rPr>
              <a:t>Calvinism</a:t>
            </a:r>
            <a:endParaRPr b="1" lang="en-US" sz="2000" spc="-1" strike="noStrike">
              <a:solidFill>
                <a:srgbClr val="000000"/>
              </a:solidFill>
              <a:uFill>
                <a:solidFill>
                  <a:srgbClr val="ffffff"/>
                </a:solidFill>
              </a:uFill>
              <a:latin typeface="Arial"/>
            </a:endParaRPr>
          </a:p>
        </p:txBody>
      </p:sp>
      <p:sp>
        <p:nvSpPr>
          <p:cNvPr id="410" name="TextShape 3"/>
          <p:cNvSpPr txBox="1"/>
          <p:nvPr/>
        </p:nvSpPr>
        <p:spPr>
          <a:xfrm rot="16200000">
            <a:off x="8391600" y="4368600"/>
            <a:ext cx="986400" cy="364680"/>
          </a:xfrm>
          <a:prstGeom prst="rect">
            <a:avLst/>
          </a:prstGeom>
          <a:noFill/>
          <a:ln>
            <a:noFill/>
          </a:ln>
        </p:spPr>
        <p:txBody>
          <a:bodyPr anchor="ctr"/>
          <a:p>
            <a:pPr>
              <a:lnSpc>
                <a:spcPct val="100000"/>
              </a:lnSpc>
            </a:pPr>
            <a:fld id="{A24675DB-DE3D-4234-A494-CE326D86009E}"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829" dur="indefinite" restart="never" nodeType="tmRoot">
          <p:childTnLst>
            <p:seq>
              <p:cTn id="830" nodeType="mainSeq"/>
              <p:prevCondLst>
                <p:cond delay="0" evt="onPrev">
                  <p:tgtEl>
                    <p:sldTgt/>
                  </p:tgtEl>
                </p:cond>
              </p:prevCondLst>
              <p:nextCondLst>
                <p:cond delay="0" evt="onNext">
                  <p:tgtEl>
                    <p:sldTgt/>
                  </p:tgtEl>
                </p:cond>
              </p:nextCondLst>
            </p:seq>
          </p:childTnLst>
        </p:cTn>
      </p:par>
    </p:tnLst>
  </p:timing>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u="sng" cap="all">
                <a:solidFill>
                  <a:srgbClr val="d1282e"/>
                </a:solidFill>
                <a:uFill>
                  <a:solidFill>
                    <a:srgbClr val="ffffff"/>
                  </a:solidFill>
                </a:uFill>
                <a:latin typeface="Arial Black"/>
              </a:rPr>
              <a:t>I</a:t>
            </a:r>
            <a:r>
              <a:rPr b="0" lang="en-US" sz="3600" spc="-58" strike="noStrike" cap="all">
                <a:solidFill>
                  <a:srgbClr val="d1282e"/>
                </a:solidFill>
                <a:uFill>
                  <a:solidFill>
                    <a:srgbClr val="ffffff"/>
                  </a:solidFill>
                </a:uFill>
                <a:latin typeface="Arial Black"/>
              </a:rPr>
              <a:t>rresistible Grace</a:t>
            </a:r>
            <a:endParaRPr b="0" lang="en-US" sz="1800" spc="-1" strike="noStrike">
              <a:solidFill>
                <a:srgbClr val="000000"/>
              </a:solidFill>
              <a:uFill>
                <a:solidFill>
                  <a:srgbClr val="ffffff"/>
                </a:solidFill>
              </a:uFill>
              <a:latin typeface="Arial"/>
            </a:endParaRPr>
          </a:p>
        </p:txBody>
      </p:sp>
      <p:sp>
        <p:nvSpPr>
          <p:cNvPr id="412" name="TextShape 2"/>
          <p:cNvSpPr txBox="1"/>
          <p:nvPr/>
        </p:nvSpPr>
        <p:spPr>
          <a:xfrm>
            <a:off x="457200" y="617400"/>
            <a:ext cx="8229240" cy="4320360"/>
          </a:xfrm>
          <a:prstGeom prst="rect">
            <a:avLst/>
          </a:prstGeom>
          <a:noFill/>
          <a:ln>
            <a:noFill/>
          </a:ln>
        </p:spPr>
        <p:txBody>
          <a:bodyPr/>
          <a:p>
            <a:pPr>
              <a:lnSpc>
                <a:spcPct val="100000"/>
              </a:lnSpc>
            </a:pPr>
            <a:r>
              <a:rPr b="0" lang="en-US" sz="2300" spc="-1" strike="noStrike">
                <a:solidFill>
                  <a:srgbClr val="000000"/>
                </a:solidFill>
                <a:uFill>
                  <a:solidFill>
                    <a:srgbClr val="ffffff"/>
                  </a:solidFill>
                </a:uFill>
                <a:latin typeface="Arial"/>
              </a:rPr>
              <a:t>II. </a:t>
            </a:r>
            <a:r>
              <a:rPr b="1" lang="en-US" sz="2300" spc="-1" strike="noStrike">
                <a:solidFill>
                  <a:srgbClr val="000000"/>
                </a:solidFill>
                <a:uFill>
                  <a:solidFill>
                    <a:srgbClr val="ffffff"/>
                  </a:solidFill>
                </a:uFill>
                <a:latin typeface="Arial"/>
              </a:rPr>
              <a:t>This </a:t>
            </a:r>
            <a:r>
              <a:rPr b="1" lang="en-US" sz="2300" spc="-1" strike="noStrike" u="sng">
                <a:solidFill>
                  <a:srgbClr val="000000"/>
                </a:solidFill>
                <a:uFill>
                  <a:solidFill>
                    <a:srgbClr val="ffffff"/>
                  </a:solidFill>
                </a:uFill>
                <a:latin typeface="Arial"/>
              </a:rPr>
              <a:t>effectual</a:t>
            </a:r>
            <a:r>
              <a:rPr b="1" lang="en-US" sz="2300" spc="-1" strike="noStrike">
                <a:solidFill>
                  <a:srgbClr val="000000"/>
                </a:solidFill>
                <a:uFill>
                  <a:solidFill>
                    <a:srgbClr val="ffffff"/>
                  </a:solidFill>
                </a:uFill>
                <a:latin typeface="Arial"/>
              </a:rPr>
              <a:t> call is of God’s free and special grace alone</a:t>
            </a:r>
            <a:r>
              <a:rPr b="0" lang="en-US" sz="2300" spc="-1" strike="noStrike">
                <a:solidFill>
                  <a:srgbClr val="000000"/>
                </a:solidFill>
                <a:uFill>
                  <a:solidFill>
                    <a:srgbClr val="ffffff"/>
                  </a:solidFill>
                </a:uFill>
                <a:latin typeface="Arial"/>
              </a:rPr>
              <a:t>, not from anything at all foreseen in man, </a:t>
            </a:r>
            <a:r>
              <a:rPr b="1" lang="en-US" sz="2300" spc="-1" strike="noStrike">
                <a:solidFill>
                  <a:srgbClr val="000000"/>
                </a:solidFill>
                <a:uFill>
                  <a:solidFill>
                    <a:srgbClr val="ffffff"/>
                  </a:solidFill>
                </a:uFill>
                <a:latin typeface="Arial"/>
              </a:rPr>
              <a:t>who is altogether passive therein</a:t>
            </a:r>
            <a:r>
              <a:rPr b="0" lang="en-US" sz="2300" spc="-1" strike="noStrike">
                <a:solidFill>
                  <a:srgbClr val="000000"/>
                </a:solidFill>
                <a:uFill>
                  <a:solidFill>
                    <a:srgbClr val="ffffff"/>
                  </a:solidFill>
                </a:uFill>
                <a:latin typeface="Arial"/>
              </a:rPr>
              <a:t>, until, </a:t>
            </a:r>
            <a:r>
              <a:rPr b="1" lang="en-US" sz="2300" spc="-1" strike="noStrike" u="sng">
                <a:solidFill>
                  <a:srgbClr val="000000"/>
                </a:solidFill>
                <a:uFill>
                  <a:solidFill>
                    <a:srgbClr val="ffffff"/>
                  </a:solidFill>
                </a:uFill>
                <a:latin typeface="Arial"/>
              </a:rPr>
              <a:t>being quickened and renewed by the Holy Spirit</a:t>
            </a:r>
            <a:r>
              <a:rPr b="1" lang="en-US" sz="2300" spc="-1" strike="noStrike">
                <a:solidFill>
                  <a:srgbClr val="000000"/>
                </a:solidFill>
                <a:uFill>
                  <a:solidFill>
                    <a:srgbClr val="ffffff"/>
                  </a:solidFill>
                </a:uFill>
                <a:latin typeface="Arial"/>
              </a:rPr>
              <a:t>, he is thereby enabled to answer this call</a:t>
            </a:r>
            <a:r>
              <a:rPr b="0" lang="en-US" sz="2300" spc="-1" strike="noStrike">
                <a:solidFill>
                  <a:srgbClr val="000000"/>
                </a:solidFill>
                <a:uFill>
                  <a:solidFill>
                    <a:srgbClr val="ffffff"/>
                  </a:solidFill>
                </a:uFill>
                <a:latin typeface="Arial"/>
              </a:rPr>
              <a:t>, and to embrace the grace offered and conveyed in it.</a:t>
            </a:r>
            <a:endParaRPr b="1" lang="en-US" sz="2000" spc="-1" strike="noStrike">
              <a:solidFill>
                <a:srgbClr val="000000"/>
              </a:solidFill>
              <a:uFill>
                <a:solidFill>
                  <a:srgbClr val="ffffff"/>
                </a:solidFill>
              </a:uFill>
              <a:latin typeface="Arial"/>
            </a:endParaRPr>
          </a:p>
          <a:p>
            <a:pPr>
              <a:lnSpc>
                <a:spcPct val="100000"/>
              </a:lnSpc>
            </a:pPr>
            <a:r>
              <a:rPr b="0" lang="en-US" sz="2300" spc="-1" strike="noStrike">
                <a:solidFill>
                  <a:srgbClr val="000000"/>
                </a:solidFill>
                <a:uFill>
                  <a:solidFill>
                    <a:srgbClr val="ffffff"/>
                  </a:solidFill>
                </a:uFill>
                <a:latin typeface="Arial"/>
              </a:rPr>
              <a:t>III. </a:t>
            </a:r>
            <a:r>
              <a:rPr b="1" lang="en-US" sz="2300" spc="-1" strike="noStrike">
                <a:solidFill>
                  <a:srgbClr val="000000"/>
                </a:solidFill>
                <a:uFill>
                  <a:solidFill>
                    <a:srgbClr val="ffffff"/>
                  </a:solidFill>
                </a:uFill>
                <a:latin typeface="Arial"/>
              </a:rPr>
              <a:t>Elect infants, dying in infancy, are regenerated, and saved by Christ, through the Spirit, who works </a:t>
            </a:r>
            <a:r>
              <a:rPr b="1" lang="en-US" sz="2300" spc="-1" strike="noStrike" u="sng">
                <a:solidFill>
                  <a:srgbClr val="000000"/>
                </a:solidFill>
                <a:uFill>
                  <a:solidFill>
                    <a:srgbClr val="ffffff"/>
                  </a:solidFill>
                </a:uFill>
                <a:latin typeface="Arial"/>
              </a:rPr>
              <a:t>when, and where, and how He pleases</a:t>
            </a:r>
            <a:r>
              <a:rPr b="0" lang="en-US" sz="2300" spc="-1" strike="noStrike">
                <a:solidFill>
                  <a:srgbClr val="000000"/>
                </a:solidFill>
                <a:uFill>
                  <a:solidFill>
                    <a:srgbClr val="ffffff"/>
                  </a:solidFill>
                </a:uFill>
                <a:latin typeface="Arial"/>
              </a:rPr>
              <a:t>: so also are all other elect persons who are incapable of being outwardly called by the ministry of the Word.</a:t>
            </a:r>
            <a:endParaRPr b="1" lang="en-US" sz="2000" spc="-1" strike="noStrike">
              <a:solidFill>
                <a:srgbClr val="000000"/>
              </a:solidFill>
              <a:uFill>
                <a:solidFill>
                  <a:srgbClr val="ffffff"/>
                </a:solidFill>
              </a:uFill>
              <a:latin typeface="Arial"/>
            </a:endParaRPr>
          </a:p>
          <a:p>
            <a:pPr>
              <a:lnSpc>
                <a:spcPct val="100000"/>
              </a:lnSpc>
            </a:pPr>
            <a:r>
              <a:rPr b="0" lang="en-US" sz="2300" spc="-1" strike="noStrike">
                <a:solidFill>
                  <a:srgbClr val="000000"/>
                </a:solidFill>
                <a:uFill>
                  <a:solidFill>
                    <a:srgbClr val="ffffff"/>
                  </a:solidFill>
                </a:uFill>
                <a:latin typeface="Arial"/>
              </a:rPr>
              <a:t>(</a:t>
            </a:r>
            <a:r>
              <a:rPr b="1" i="1" lang="en-US" sz="2300" spc="-1" strike="noStrike">
                <a:solidFill>
                  <a:srgbClr val="000000"/>
                </a:solidFill>
                <a:uFill>
                  <a:solidFill>
                    <a:srgbClr val="ffffff"/>
                  </a:solidFill>
                </a:uFill>
                <a:latin typeface="Arial"/>
              </a:rPr>
              <a:t>Westminster Confession of Faith</a:t>
            </a:r>
            <a:r>
              <a:rPr b="0" lang="en-US" sz="2300" spc="-1" strike="noStrike">
                <a:solidFill>
                  <a:srgbClr val="000000"/>
                </a:solidFill>
                <a:uFill>
                  <a:solidFill>
                    <a:srgbClr val="ffffff"/>
                  </a:solidFill>
                </a:uFill>
                <a:latin typeface="Arial"/>
              </a:rPr>
              <a:t>, 1646, Chapter X)</a:t>
            </a:r>
            <a:endParaRPr b="1" lang="en-US" sz="2000" spc="-1" strike="noStrike">
              <a:solidFill>
                <a:srgbClr val="000000"/>
              </a:solidFill>
              <a:uFill>
                <a:solidFill>
                  <a:srgbClr val="ffffff"/>
                </a:solidFill>
              </a:uFill>
              <a:latin typeface="Arial"/>
            </a:endParaRPr>
          </a:p>
        </p:txBody>
      </p:sp>
      <p:sp>
        <p:nvSpPr>
          <p:cNvPr id="413" name="TextShape 3"/>
          <p:cNvSpPr txBox="1"/>
          <p:nvPr/>
        </p:nvSpPr>
        <p:spPr>
          <a:xfrm rot="16200000">
            <a:off x="8391600" y="4368600"/>
            <a:ext cx="986400" cy="364680"/>
          </a:xfrm>
          <a:prstGeom prst="rect">
            <a:avLst/>
          </a:prstGeom>
          <a:noFill/>
          <a:ln>
            <a:noFill/>
          </a:ln>
        </p:spPr>
        <p:txBody>
          <a:bodyPr anchor="ctr"/>
          <a:p>
            <a:pPr>
              <a:lnSpc>
                <a:spcPct val="100000"/>
              </a:lnSpc>
            </a:pPr>
            <a:fld id="{DC650382-8A05-4CF1-BCE5-4AC159F3C934}"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831" dur="indefinite" restart="never" nodeType="tmRoot">
          <p:childTnLst>
            <p:seq>
              <p:cTn id="832" dur="indefinite" nodeType="mainSeq">
                <p:childTnLst>
                  <p:par>
                    <p:cTn id="833" fill="hold">
                      <p:stCondLst>
                        <p:cond delay="indefinite"/>
                      </p:stCondLst>
                      <p:childTnLst>
                        <p:par>
                          <p:cTn id="834" fill="hold">
                            <p:stCondLst>
                              <p:cond delay="0"/>
                            </p:stCondLst>
                            <p:childTnLst>
                              <p:par>
                                <p:cTn id="835" nodeType="clickEffect" fill="hold" presetClass="entr" presetID="1">
                                  <p:stCondLst>
                                    <p:cond delay="0"/>
                                  </p:stCondLst>
                                  <p:childTnLst>
                                    <p:set>
                                      <p:cBhvr>
                                        <p:cTn id="836" dur="1" fill="hold">
                                          <p:stCondLst>
                                            <p:cond delay="0"/>
                                          </p:stCondLst>
                                        </p:cTn>
                                        <p:tgtEl>
                                          <p:spTgt spid="412">
                                            <p:txEl>
                                              <p:pRg st="294" end="546"/>
                                            </p:txEl>
                                          </p:spTgt>
                                        </p:tgtEl>
                                        <p:attrNameLst>
                                          <p:attrName>style.visibility</p:attrName>
                                        </p:attrNameLst>
                                      </p:cBhvr>
                                      <p:to>
                                        <p:strVal val="visible"/>
                                      </p:to>
                                    </p:set>
                                  </p:childTnLst>
                                </p:cTn>
                              </p:par>
                              <p:par>
                                <p:cTn id="837" nodeType="withEffect" fill="hold" presetClass="entr" presetID="1">
                                  <p:stCondLst>
                                    <p:cond delay="0"/>
                                  </p:stCondLst>
                                  <p:childTnLst>
                                    <p:set>
                                      <p:cBhvr>
                                        <p:cTn id="838" dur="1" fill="hold">
                                          <p:stCondLst>
                                            <p:cond delay="0"/>
                                          </p:stCondLst>
                                        </p:cTn>
                                        <p:tgtEl>
                                          <p:spTgt spid="412">
                                            <p:txEl>
                                              <p:pRg st="546" end="59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TextShape 1"/>
          <p:cNvSpPr txBox="1"/>
          <p:nvPr/>
        </p:nvSpPr>
        <p:spPr>
          <a:xfrm>
            <a:off x="457200" y="68760"/>
            <a:ext cx="8229240" cy="548280"/>
          </a:xfrm>
          <a:prstGeom prst="rect">
            <a:avLst/>
          </a:prstGeom>
          <a:noFill/>
          <a:ln>
            <a:noFill/>
          </a:ln>
        </p:spPr>
        <p:txBody>
          <a:bodyPr anchor="ctr"/>
          <a:p>
            <a:pPr>
              <a:lnSpc>
                <a:spcPct val="100000"/>
              </a:lnSpc>
            </a:pPr>
            <a:r>
              <a:rPr b="0" lang="en-US" sz="3100" spc="-58" strike="noStrike" cap="all">
                <a:solidFill>
                  <a:srgbClr val="d1282e"/>
                </a:solidFill>
                <a:uFill>
                  <a:solidFill>
                    <a:srgbClr val="ffffff"/>
                  </a:solidFill>
                </a:uFill>
                <a:latin typeface="Arial Black"/>
              </a:rPr>
              <a:t>Effectual vs. Prevenient Grace</a:t>
            </a:r>
            <a:endParaRPr b="0" lang="en-US" sz="1800" spc="-1" strike="noStrike">
              <a:solidFill>
                <a:srgbClr val="000000"/>
              </a:solidFill>
              <a:uFill>
                <a:solidFill>
                  <a:srgbClr val="ffffff"/>
                </a:solidFill>
              </a:uFill>
              <a:latin typeface="Arial"/>
            </a:endParaRPr>
          </a:p>
        </p:txBody>
      </p:sp>
      <p:sp>
        <p:nvSpPr>
          <p:cNvPr id="415" name="TextShape 2"/>
          <p:cNvSpPr txBox="1"/>
          <p:nvPr/>
        </p:nvSpPr>
        <p:spPr>
          <a:xfrm>
            <a:off x="457200" y="617400"/>
            <a:ext cx="8229240" cy="4320360"/>
          </a:xfrm>
          <a:prstGeom prst="rect">
            <a:avLst/>
          </a:prstGeom>
          <a:noFill/>
          <a:ln>
            <a:noFill/>
          </a:ln>
        </p:spPr>
        <p:txBody>
          <a:bodyPr/>
          <a:p>
            <a:pPr marL="343080" indent="-342720">
              <a:lnSpc>
                <a:spcPct val="100000"/>
              </a:lnSpc>
              <a:buClr>
                <a:srgbClr val="000000"/>
              </a:buClr>
              <a:buFont typeface="Arial"/>
              <a:buChar char="•"/>
            </a:pPr>
            <a:r>
              <a:rPr b="1" lang="en-US" sz="2400" spc="-1" strike="noStrike">
                <a:solidFill>
                  <a:srgbClr val="000000"/>
                </a:solidFill>
                <a:uFill>
                  <a:solidFill>
                    <a:srgbClr val="ffffff"/>
                  </a:solidFill>
                </a:uFill>
                <a:latin typeface="Arial"/>
              </a:rPr>
              <a:t>Efficacious (Irresistible) Grace </a:t>
            </a:r>
            <a:r>
              <a:rPr b="0" lang="en-US" sz="2400" spc="-1" strike="noStrike">
                <a:solidFill>
                  <a:srgbClr val="000000"/>
                </a:solidFill>
                <a:uFill>
                  <a:solidFill>
                    <a:srgbClr val="ffffff"/>
                  </a:solidFill>
                </a:uFill>
                <a:latin typeface="Arial"/>
              </a:rPr>
              <a:t>– God’s grace will not fail to have the “effect” that God desires.  If God chooses for man to be saved, His grace will produce that effect.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lang="en-US" sz="2400" spc="-1" strike="noStrike">
                <a:solidFill>
                  <a:srgbClr val="000000"/>
                </a:solidFill>
                <a:uFill>
                  <a:solidFill>
                    <a:srgbClr val="ffffff"/>
                  </a:solidFill>
                </a:uFill>
                <a:latin typeface="Arial"/>
              </a:rPr>
              <a:t>Prevenient (Prevenial) Grace </a:t>
            </a:r>
            <a:r>
              <a:rPr b="0" lang="en-US" sz="2400" spc="-1" strike="noStrike">
                <a:solidFill>
                  <a:srgbClr val="000000"/>
                </a:solidFill>
                <a:uFill>
                  <a:solidFill>
                    <a:srgbClr val="ffffff"/>
                  </a:solidFill>
                </a:uFill>
                <a:latin typeface="Arial"/>
              </a:rPr>
              <a:t>– God’s grace </a:t>
            </a:r>
            <a:r>
              <a:rPr b="1" i="1" lang="en-US" sz="2400" spc="-1" strike="noStrike" u="sng">
                <a:solidFill>
                  <a:srgbClr val="000000"/>
                </a:solidFill>
                <a:uFill>
                  <a:solidFill>
                    <a:srgbClr val="ffffff"/>
                  </a:solidFill>
                </a:uFill>
                <a:latin typeface="Arial"/>
              </a:rPr>
              <a:t>goes before</a:t>
            </a:r>
            <a:r>
              <a:rPr b="1" i="1" lang="en-US" sz="2400" spc="-1" strike="noStrike">
                <a:solidFill>
                  <a:srgbClr val="000000"/>
                </a:solidFill>
                <a:uFill>
                  <a:solidFill>
                    <a:srgbClr val="ffffff"/>
                  </a:solidFill>
                </a:uFill>
                <a:latin typeface="Arial"/>
              </a:rPr>
              <a:t> </a:t>
            </a:r>
            <a:r>
              <a:rPr b="0" lang="en-US" sz="2400" spc="-1" strike="noStrike">
                <a:solidFill>
                  <a:srgbClr val="000000"/>
                </a:solidFill>
                <a:uFill>
                  <a:solidFill>
                    <a:srgbClr val="ffffff"/>
                  </a:solidFill>
                </a:uFill>
                <a:latin typeface="Arial"/>
              </a:rPr>
              <a:t>man.  It precedes man’s choice and is equally available to all.  God does the first work, but man may still resist.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Question Not:  </a:t>
            </a:r>
            <a:r>
              <a:rPr b="0" lang="en-US" sz="2400" spc="-1" strike="noStrike">
                <a:solidFill>
                  <a:srgbClr val="000000"/>
                </a:solidFill>
                <a:uFill>
                  <a:solidFill>
                    <a:srgbClr val="ffffff"/>
                  </a:solidFill>
                </a:uFill>
                <a:latin typeface="Arial"/>
              </a:rPr>
              <a:t>Did God work first or foremost?</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Question #1:</a:t>
            </a:r>
            <a:r>
              <a:rPr b="0" lang="en-US" sz="2400" spc="-1" strike="noStrike">
                <a:solidFill>
                  <a:srgbClr val="000000"/>
                </a:solidFill>
                <a:uFill>
                  <a:solidFill>
                    <a:srgbClr val="ffffff"/>
                  </a:solidFill>
                </a:uFill>
                <a:latin typeface="Arial"/>
              </a:rPr>
              <a:t>  Does man have any choice in the matter?</a:t>
            </a:r>
            <a:endParaRPr b="1" lang="en-US" sz="20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1" i="1" lang="en-US" sz="2400" spc="-1" strike="noStrike">
                <a:solidFill>
                  <a:srgbClr val="000000"/>
                </a:solidFill>
                <a:uFill>
                  <a:solidFill>
                    <a:srgbClr val="ffffff"/>
                  </a:solidFill>
                </a:uFill>
                <a:latin typeface="Arial"/>
              </a:rPr>
              <a:t>Question #2:  </a:t>
            </a:r>
            <a:r>
              <a:rPr b="0" lang="en-US" sz="2400" spc="-1" strike="noStrike">
                <a:solidFill>
                  <a:srgbClr val="000000"/>
                </a:solidFill>
                <a:uFill>
                  <a:solidFill>
                    <a:srgbClr val="ffffff"/>
                  </a:solidFill>
                </a:uFill>
                <a:latin typeface="Arial"/>
              </a:rPr>
              <a:t>Accomplished </a:t>
            </a:r>
            <a:r>
              <a:rPr b="1" i="1" lang="en-US" sz="2400" spc="-1" strike="noStrike" u="sng">
                <a:solidFill>
                  <a:srgbClr val="000000"/>
                </a:solidFill>
                <a:uFill>
                  <a:solidFill>
                    <a:srgbClr val="ffffff"/>
                  </a:solidFill>
                </a:uFill>
                <a:latin typeface="Arial"/>
              </a:rPr>
              <a:t>directly</a:t>
            </a:r>
            <a:r>
              <a:rPr b="0" lang="en-US" sz="2400" spc="-1" strike="noStrike">
                <a:solidFill>
                  <a:srgbClr val="000000"/>
                </a:solidFill>
                <a:uFill>
                  <a:solidFill>
                    <a:srgbClr val="ffffff"/>
                  </a:solidFill>
                </a:uFill>
                <a:latin typeface="Arial"/>
              </a:rPr>
              <a:t> (miraculously) or </a:t>
            </a:r>
            <a:r>
              <a:rPr b="1" i="1" lang="en-US" sz="2400" spc="-1" strike="noStrike" u="sng">
                <a:solidFill>
                  <a:srgbClr val="000000"/>
                </a:solidFill>
                <a:uFill>
                  <a:solidFill>
                    <a:srgbClr val="ffffff"/>
                  </a:solidFill>
                </a:uFill>
                <a:latin typeface="Arial"/>
              </a:rPr>
              <a:t>indirectly</a:t>
            </a:r>
            <a:r>
              <a:rPr b="0" lang="en-US" sz="2400" spc="-1" strike="noStrike">
                <a:solidFill>
                  <a:srgbClr val="000000"/>
                </a:solidFill>
                <a:uFill>
                  <a:solidFill>
                    <a:srgbClr val="ffffff"/>
                  </a:solidFill>
                </a:uFill>
                <a:latin typeface="Arial"/>
              </a:rPr>
              <a:t> (through the gospel, Bible) by the Holy Spirit?</a:t>
            </a:r>
            <a:endParaRPr b="1" lang="en-US" sz="2000" spc="-1" strike="noStrike">
              <a:solidFill>
                <a:srgbClr val="000000"/>
              </a:solidFill>
              <a:uFill>
                <a:solidFill>
                  <a:srgbClr val="ffffff"/>
                </a:solidFill>
              </a:uFill>
              <a:latin typeface="Arial"/>
            </a:endParaRPr>
          </a:p>
        </p:txBody>
      </p:sp>
      <p:sp>
        <p:nvSpPr>
          <p:cNvPr id="416" name="TextShape 3"/>
          <p:cNvSpPr txBox="1"/>
          <p:nvPr/>
        </p:nvSpPr>
        <p:spPr>
          <a:xfrm rot="16200000">
            <a:off x="8391600" y="4368600"/>
            <a:ext cx="986400" cy="364680"/>
          </a:xfrm>
          <a:prstGeom prst="rect">
            <a:avLst/>
          </a:prstGeom>
          <a:noFill/>
          <a:ln>
            <a:noFill/>
          </a:ln>
        </p:spPr>
        <p:txBody>
          <a:bodyPr anchor="ctr"/>
          <a:p>
            <a:pPr>
              <a:lnSpc>
                <a:spcPct val="100000"/>
              </a:lnSpc>
            </a:pPr>
            <a:fld id="{F5D86E21-6088-4A45-B53A-5FB61FCD3744}"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839" dur="indefinite" restart="never" nodeType="tmRoot">
          <p:childTnLst>
            <p:seq>
              <p:cTn id="840" dur="indefinite" nodeType="mainSeq">
                <p:childTnLst>
                  <p:par>
                    <p:cTn id="841" fill="hold">
                      <p:stCondLst>
                        <p:cond delay="indefinite"/>
                      </p:stCondLst>
                      <p:childTnLst>
                        <p:par>
                          <p:cTn id="842" fill="hold">
                            <p:stCondLst>
                              <p:cond delay="0"/>
                            </p:stCondLst>
                            <p:childTnLst>
                              <p:par>
                                <p:cTn id="843" nodeType="clickEffect" fill="hold" presetClass="entr" presetID="1">
                                  <p:stCondLst>
                                    <p:cond delay="0"/>
                                  </p:stCondLst>
                                  <p:childTnLst>
                                    <p:set>
                                      <p:cBhvr>
                                        <p:cTn id="844" dur="1" fill="hold">
                                          <p:stCondLst>
                                            <p:cond delay="0"/>
                                          </p:stCondLst>
                                        </p:cTn>
                                        <p:tgtEl>
                                          <p:spTgt spid="415">
                                            <p:txEl>
                                              <p:pRg st="173" end="344"/>
                                            </p:txEl>
                                          </p:spTgt>
                                        </p:tgtEl>
                                        <p:attrNameLst>
                                          <p:attrName>style.visibility</p:attrName>
                                        </p:attrNameLst>
                                      </p:cBhvr>
                                      <p:to>
                                        <p:strVal val="visible"/>
                                      </p:to>
                                    </p:set>
                                  </p:childTnLst>
                                </p:cTn>
                              </p:par>
                            </p:childTnLst>
                          </p:cTn>
                        </p:par>
                      </p:childTnLst>
                    </p:cTn>
                  </p:par>
                  <p:par>
                    <p:cTn id="845" fill="hold">
                      <p:stCondLst>
                        <p:cond delay="indefinite"/>
                      </p:stCondLst>
                      <p:childTnLst>
                        <p:par>
                          <p:cTn id="846" fill="hold">
                            <p:stCondLst>
                              <p:cond delay="0"/>
                            </p:stCondLst>
                            <p:childTnLst>
                              <p:par>
                                <p:cTn id="847" nodeType="clickEffect" fill="hold" presetClass="entr" presetID="1">
                                  <p:stCondLst>
                                    <p:cond delay="0"/>
                                  </p:stCondLst>
                                  <p:childTnLst>
                                    <p:set>
                                      <p:cBhvr>
                                        <p:cTn id="848" dur="1" fill="hold">
                                          <p:stCondLst>
                                            <p:cond delay="0"/>
                                          </p:stCondLst>
                                        </p:cTn>
                                        <p:tgtEl>
                                          <p:spTgt spid="415">
                                            <p:txEl>
                                              <p:pRg st="344" end="391"/>
                                            </p:txEl>
                                          </p:spTgt>
                                        </p:tgtEl>
                                        <p:attrNameLst>
                                          <p:attrName>style.visibility</p:attrName>
                                        </p:attrNameLst>
                                      </p:cBhvr>
                                      <p:to>
                                        <p:strVal val="visible"/>
                                      </p:to>
                                    </p:set>
                                  </p:childTnLst>
                                </p:cTn>
                              </p:par>
                            </p:childTnLst>
                          </p:cTn>
                        </p:par>
                      </p:childTnLst>
                    </p:cTn>
                  </p:par>
                  <p:par>
                    <p:cTn id="849" fill="hold">
                      <p:stCondLst>
                        <p:cond delay="indefinite"/>
                      </p:stCondLst>
                      <p:childTnLst>
                        <p:par>
                          <p:cTn id="850" fill="hold">
                            <p:stCondLst>
                              <p:cond delay="0"/>
                            </p:stCondLst>
                            <p:childTnLst>
                              <p:par>
                                <p:cTn id="851" nodeType="clickEffect" fill="hold" presetClass="entr" presetID="1">
                                  <p:stCondLst>
                                    <p:cond delay="0"/>
                                  </p:stCondLst>
                                  <p:childTnLst>
                                    <p:set>
                                      <p:cBhvr>
                                        <p:cTn id="852" dur="1" fill="hold">
                                          <p:stCondLst>
                                            <p:cond delay="0"/>
                                          </p:stCondLst>
                                        </p:cTn>
                                        <p:tgtEl>
                                          <p:spTgt spid="415">
                                            <p:txEl>
                                              <p:pRg st="391" end="445"/>
                                            </p:txEl>
                                          </p:spTgt>
                                        </p:tgtEl>
                                        <p:attrNameLst>
                                          <p:attrName>style.visibility</p:attrName>
                                        </p:attrNameLst>
                                      </p:cBhvr>
                                      <p:to>
                                        <p:strVal val="visible"/>
                                      </p:to>
                                    </p:set>
                                  </p:childTnLst>
                                </p:cTn>
                              </p:par>
                            </p:childTnLst>
                          </p:cTn>
                        </p:par>
                      </p:childTnLst>
                    </p:cTn>
                  </p:par>
                  <p:par>
                    <p:cTn id="853" fill="hold">
                      <p:stCondLst>
                        <p:cond delay="indefinite"/>
                      </p:stCondLst>
                      <p:childTnLst>
                        <p:par>
                          <p:cTn id="854" fill="hold">
                            <p:stCondLst>
                              <p:cond delay="0"/>
                            </p:stCondLst>
                            <p:childTnLst>
                              <p:par>
                                <p:cTn id="855" nodeType="clickEffect" fill="hold" presetClass="entr" presetID="1">
                                  <p:stCondLst>
                                    <p:cond delay="0"/>
                                  </p:stCondLst>
                                  <p:childTnLst>
                                    <p:set>
                                      <p:cBhvr>
                                        <p:cTn id="856" dur="1" fill="hold">
                                          <p:stCondLst>
                                            <p:cond delay="0"/>
                                          </p:stCondLst>
                                        </p:cTn>
                                        <p:tgtEl>
                                          <p:spTgt spid="415">
                                            <p:txEl>
                                              <p:pRg st="445" end="55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Resistible Grace!</a:t>
            </a:r>
            <a:endParaRPr b="0" lang="en-US" sz="1800" spc="-1" strike="noStrike">
              <a:solidFill>
                <a:srgbClr val="000000"/>
              </a:solidFill>
              <a:uFill>
                <a:solidFill>
                  <a:srgbClr val="ffffff"/>
                </a:solidFill>
              </a:uFill>
              <a:latin typeface="Arial"/>
            </a:endParaRPr>
          </a:p>
        </p:txBody>
      </p:sp>
      <p:sp>
        <p:nvSpPr>
          <p:cNvPr id="418"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It was necessary that the word of God should be spoken to you first; but </a:t>
            </a:r>
            <a:r>
              <a:rPr b="1" i="1" lang="en-US" sz="2400" spc="-1" strike="noStrike" u="sng">
                <a:solidFill>
                  <a:srgbClr val="000000"/>
                </a:solidFill>
                <a:uFill>
                  <a:solidFill>
                    <a:srgbClr val="ffffff"/>
                  </a:solidFill>
                </a:uFill>
                <a:latin typeface="Arial"/>
              </a:rPr>
              <a:t>since you reject it</a:t>
            </a:r>
            <a:r>
              <a:rPr b="1" i="1" lang="en-US" sz="2400" spc="-1" strike="noStrike">
                <a:solidFill>
                  <a:srgbClr val="000000"/>
                </a:solidFill>
                <a:uFill>
                  <a:solidFill>
                    <a:srgbClr val="ffffff"/>
                  </a:solidFill>
                </a:uFill>
                <a:latin typeface="Arial"/>
              </a:rPr>
              <a:t>, and judge yourselves unworthy of everlasting life</a:t>
            </a:r>
            <a:r>
              <a:rPr b="0" i="1" lang="en-US" sz="2400" spc="-1" strike="noStrike">
                <a:solidFill>
                  <a:srgbClr val="000000"/>
                </a:solidFill>
                <a:uFill>
                  <a:solidFill>
                    <a:srgbClr val="ffffff"/>
                  </a:solidFill>
                </a:uFill>
                <a:latin typeface="Arial"/>
              </a:rPr>
              <a:t>, behold, we turn to the Gentiles.”</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Acts 13:46</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 </a:t>
            </a:r>
            <a:r>
              <a:rPr b="0" i="1" lang="en-US" sz="2400" spc="-1" strike="noStrike">
                <a:solidFill>
                  <a:srgbClr val="000000"/>
                </a:solidFill>
                <a:uFill>
                  <a:solidFill>
                    <a:srgbClr val="ffffff"/>
                  </a:solidFill>
                </a:uFill>
                <a:latin typeface="Arial"/>
              </a:rPr>
              <a:t>For </a:t>
            </a:r>
            <a:r>
              <a:rPr b="1" i="1" lang="en-US" sz="2400" spc="-1" strike="noStrike" u="sng">
                <a:solidFill>
                  <a:srgbClr val="000000"/>
                </a:solidFill>
                <a:uFill>
                  <a:solidFill>
                    <a:srgbClr val="ffffff"/>
                  </a:solidFill>
                </a:uFill>
                <a:latin typeface="Arial"/>
              </a:rPr>
              <a:t>many</a:t>
            </a:r>
            <a:r>
              <a:rPr b="0" i="1" lang="en-US" sz="2400" spc="-1" strike="noStrike">
                <a:solidFill>
                  <a:srgbClr val="000000"/>
                </a:solidFill>
                <a:uFill>
                  <a:solidFill>
                    <a:srgbClr val="ffffff"/>
                  </a:solidFill>
                </a:uFill>
                <a:latin typeface="Arial"/>
              </a:rPr>
              <a:t> are </a:t>
            </a:r>
            <a:r>
              <a:rPr b="1" i="1" lang="en-US" sz="2400" spc="-1" strike="noStrike">
                <a:solidFill>
                  <a:srgbClr val="000000"/>
                </a:solidFill>
                <a:uFill>
                  <a:solidFill>
                    <a:srgbClr val="ffffff"/>
                  </a:solidFill>
                </a:uFill>
                <a:latin typeface="Arial"/>
              </a:rPr>
              <a:t>called</a:t>
            </a:r>
            <a:r>
              <a:rPr b="0" i="1" lang="en-US" sz="2400" spc="-1" strike="noStrike">
                <a:solidFill>
                  <a:srgbClr val="000000"/>
                </a:solidFill>
                <a:uFill>
                  <a:solidFill>
                    <a:srgbClr val="ffffff"/>
                  </a:solidFill>
                </a:uFill>
                <a:latin typeface="Arial"/>
              </a:rPr>
              <a:t>, but </a:t>
            </a:r>
            <a:r>
              <a:rPr b="1" i="1" lang="en-US" sz="2400" spc="-1" strike="noStrike" u="sng">
                <a:solidFill>
                  <a:srgbClr val="000000"/>
                </a:solidFill>
                <a:uFill>
                  <a:solidFill>
                    <a:srgbClr val="ffffff"/>
                  </a:solidFill>
                </a:uFill>
                <a:latin typeface="Arial"/>
              </a:rPr>
              <a:t>few</a:t>
            </a:r>
            <a:r>
              <a:rPr b="0" i="1" lang="en-US" sz="2400" spc="-1" strike="noStrike">
                <a:solidFill>
                  <a:srgbClr val="000000"/>
                </a:solidFill>
                <a:uFill>
                  <a:solidFill>
                    <a:srgbClr val="ffffff"/>
                  </a:solidFill>
                </a:uFill>
                <a:latin typeface="Arial"/>
              </a:rPr>
              <a:t> </a:t>
            </a:r>
            <a:r>
              <a:rPr b="1" i="1" lang="en-US" sz="2400" spc="-1" strike="noStrike">
                <a:solidFill>
                  <a:srgbClr val="000000"/>
                </a:solidFill>
                <a:uFill>
                  <a:solidFill>
                    <a:srgbClr val="ffffff"/>
                  </a:solidFill>
                </a:uFill>
                <a:latin typeface="Arial"/>
              </a:rPr>
              <a:t>chosen</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Matthew 20:16</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You stiffnecked and uncircumcised in heart and ears!  </a:t>
            </a:r>
            <a:r>
              <a:rPr b="1" i="1" lang="en-US" sz="2400" spc="-1" strike="noStrike">
                <a:solidFill>
                  <a:srgbClr val="000000"/>
                </a:solidFill>
                <a:uFill>
                  <a:solidFill>
                    <a:srgbClr val="ffffff"/>
                  </a:solidFill>
                </a:uFill>
                <a:latin typeface="Arial"/>
              </a:rPr>
              <a:t>You always do </a:t>
            </a:r>
            <a:r>
              <a:rPr b="1" i="1" lang="en-US" sz="2400" spc="-1" strike="noStrike" u="sng">
                <a:solidFill>
                  <a:srgbClr val="000000"/>
                </a:solidFill>
                <a:uFill>
                  <a:solidFill>
                    <a:srgbClr val="ffffff"/>
                  </a:solidFill>
                </a:uFill>
                <a:latin typeface="Arial"/>
              </a:rPr>
              <a:t>resist the Holy Spirit</a:t>
            </a:r>
            <a:r>
              <a:rPr b="0" i="1" lang="en-US" sz="2400" spc="-1" strike="noStrike">
                <a:solidFill>
                  <a:srgbClr val="000000"/>
                </a:solidFill>
                <a:uFill>
                  <a:solidFill>
                    <a:srgbClr val="ffffff"/>
                  </a:solidFill>
                </a:uFill>
                <a:latin typeface="Arial"/>
              </a:rPr>
              <a:t>, as your fathers did, so do you.”</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Acts 7:51</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419" name="TextShape 3"/>
          <p:cNvSpPr txBox="1"/>
          <p:nvPr/>
        </p:nvSpPr>
        <p:spPr>
          <a:xfrm rot="16200000">
            <a:off x="8391600" y="4368600"/>
            <a:ext cx="986400" cy="364680"/>
          </a:xfrm>
          <a:prstGeom prst="rect">
            <a:avLst/>
          </a:prstGeom>
          <a:noFill/>
          <a:ln>
            <a:noFill/>
          </a:ln>
        </p:spPr>
        <p:txBody>
          <a:bodyPr anchor="ctr"/>
          <a:p>
            <a:pPr>
              <a:lnSpc>
                <a:spcPct val="100000"/>
              </a:lnSpc>
            </a:pPr>
            <a:fld id="{10890A0F-A39E-420B-9C26-22D36FD9EDBB}"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857" dur="indefinite" restart="never" nodeType="tmRoot">
          <p:childTnLst>
            <p:seq>
              <p:cTn id="858" dur="indefinite" nodeType="mainSeq">
                <p:childTnLst>
                  <p:par>
                    <p:cTn id="859" fill="hold">
                      <p:stCondLst>
                        <p:cond delay="indefinite"/>
                      </p:stCondLst>
                      <p:childTnLst>
                        <p:par>
                          <p:cTn id="860" fill="hold">
                            <p:stCondLst>
                              <p:cond delay="0"/>
                            </p:stCondLst>
                            <p:childTnLst>
                              <p:par>
                                <p:cTn id="861" nodeType="clickEffect" fill="hold" presetClass="entr" presetID="1">
                                  <p:stCondLst>
                                    <p:cond delay="0"/>
                                  </p:stCondLst>
                                  <p:childTnLst>
                                    <p:set>
                                      <p:cBhvr>
                                        <p:cTn id="862" dur="1" fill="hold">
                                          <p:stCondLst>
                                            <p:cond delay="0"/>
                                          </p:stCondLst>
                                        </p:cTn>
                                        <p:tgtEl>
                                          <p:spTgt spid="418">
                                            <p:txEl>
                                              <p:pRg st="0" end="193"/>
                                            </p:txEl>
                                          </p:spTgt>
                                        </p:tgtEl>
                                        <p:attrNameLst>
                                          <p:attrName>style.visibility</p:attrName>
                                        </p:attrNameLst>
                                      </p:cBhvr>
                                      <p:to>
                                        <p:strVal val="visible"/>
                                      </p:to>
                                    </p:set>
                                  </p:childTnLst>
                                </p:cTn>
                              </p:par>
                            </p:childTnLst>
                          </p:cTn>
                        </p:par>
                      </p:childTnLst>
                    </p:cTn>
                  </p:par>
                  <p:par>
                    <p:cTn id="863" fill="hold">
                      <p:stCondLst>
                        <p:cond delay="indefinite"/>
                      </p:stCondLst>
                      <p:childTnLst>
                        <p:par>
                          <p:cTn id="864" fill="hold">
                            <p:stCondLst>
                              <p:cond delay="0"/>
                            </p:stCondLst>
                            <p:childTnLst>
                              <p:par>
                                <p:cTn id="865" nodeType="clickEffect" fill="hold" presetClass="entr" presetID="1">
                                  <p:stCondLst>
                                    <p:cond delay="0"/>
                                  </p:stCondLst>
                                  <p:childTnLst>
                                    <p:set>
                                      <p:cBhvr>
                                        <p:cTn id="866" dur="1" fill="hold">
                                          <p:stCondLst>
                                            <p:cond delay="0"/>
                                          </p:stCondLst>
                                        </p:cTn>
                                        <p:tgtEl>
                                          <p:spTgt spid="418">
                                            <p:txEl>
                                              <p:pRg st="194" end="251"/>
                                            </p:txEl>
                                          </p:spTgt>
                                        </p:tgtEl>
                                        <p:attrNameLst>
                                          <p:attrName>style.visibility</p:attrName>
                                        </p:attrNameLst>
                                      </p:cBhvr>
                                      <p:to>
                                        <p:strVal val="visible"/>
                                      </p:to>
                                    </p:set>
                                  </p:childTnLst>
                                </p:cTn>
                              </p:par>
                            </p:childTnLst>
                          </p:cTn>
                        </p:par>
                      </p:childTnLst>
                    </p:cTn>
                  </p:par>
                  <p:par>
                    <p:cTn id="867" fill="hold">
                      <p:stCondLst>
                        <p:cond delay="indefinite"/>
                      </p:stCondLst>
                      <p:childTnLst>
                        <p:par>
                          <p:cTn id="868" fill="hold">
                            <p:stCondLst>
                              <p:cond delay="0"/>
                            </p:stCondLst>
                            <p:childTnLst>
                              <p:par>
                                <p:cTn id="869" nodeType="clickEffect" fill="hold" presetClass="entr" presetID="1">
                                  <p:stCondLst>
                                    <p:cond delay="0"/>
                                  </p:stCondLst>
                                  <p:childTnLst>
                                    <p:set>
                                      <p:cBhvr>
                                        <p:cTn id="870" dur="1" fill="hold">
                                          <p:stCondLst>
                                            <p:cond delay="0"/>
                                          </p:stCondLst>
                                        </p:cTn>
                                        <p:tgtEl>
                                          <p:spTgt spid="418">
                                            <p:txEl>
                                              <p:pRg st="252" end="39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Resistible Grace!</a:t>
            </a:r>
            <a:endParaRPr b="0" lang="en-US" sz="1800" spc="-1" strike="noStrike">
              <a:solidFill>
                <a:srgbClr val="000000"/>
              </a:solidFill>
              <a:uFill>
                <a:solidFill>
                  <a:srgbClr val="ffffff"/>
                </a:solidFill>
              </a:uFill>
              <a:latin typeface="Arial"/>
            </a:endParaRPr>
          </a:p>
        </p:txBody>
      </p:sp>
      <p:sp>
        <p:nvSpPr>
          <p:cNvPr id="421" name="TextShape 2"/>
          <p:cNvSpPr txBox="1"/>
          <p:nvPr/>
        </p:nvSpPr>
        <p:spPr>
          <a:xfrm>
            <a:off x="457200" y="617400"/>
            <a:ext cx="8229240" cy="4320360"/>
          </a:xfrm>
          <a:prstGeom prst="rect">
            <a:avLst/>
          </a:prstGeom>
          <a:noFill/>
          <a:ln>
            <a:noFill/>
          </a:ln>
        </p:spPr>
        <p:txBody>
          <a:bodyPr/>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And now, O inhabitants of Jerusalem and men of Judah, Judge please between Me and My vineyard.  </a:t>
            </a:r>
            <a:r>
              <a:rPr b="1" i="1" lang="en-US" sz="2400" spc="-1" strike="noStrike" u="sng">
                <a:solidFill>
                  <a:srgbClr val="000000"/>
                </a:solidFill>
                <a:uFill>
                  <a:solidFill>
                    <a:srgbClr val="ffffff"/>
                  </a:solidFill>
                </a:uFill>
                <a:latin typeface="Arial"/>
              </a:rPr>
              <a:t>What more could have been done</a:t>
            </a:r>
            <a:r>
              <a:rPr b="1" i="1" lang="en-US" sz="2400" spc="-1" strike="noStrike">
                <a:solidFill>
                  <a:srgbClr val="000000"/>
                </a:solidFill>
                <a:uFill>
                  <a:solidFill>
                    <a:srgbClr val="ffffff"/>
                  </a:solidFill>
                </a:uFill>
                <a:latin typeface="Arial"/>
              </a:rPr>
              <a:t> to My vineyard </a:t>
            </a:r>
            <a:r>
              <a:rPr b="1" i="1" lang="en-US" sz="2400" spc="-1" strike="noStrike" u="sng">
                <a:solidFill>
                  <a:srgbClr val="000000"/>
                </a:solidFill>
                <a:uFill>
                  <a:solidFill>
                    <a:srgbClr val="ffffff"/>
                  </a:solidFill>
                </a:uFill>
                <a:latin typeface="Arial"/>
              </a:rPr>
              <a:t>that I have not done in it</a:t>
            </a:r>
            <a:r>
              <a:rPr b="1"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 (</a:t>
            </a:r>
            <a:r>
              <a:rPr b="1" lang="en-US" sz="2400" spc="-1" strike="noStrike">
                <a:solidFill>
                  <a:srgbClr val="d1282e"/>
                </a:solidFill>
                <a:uFill>
                  <a:solidFill>
                    <a:srgbClr val="ffffff"/>
                  </a:solidFill>
                </a:uFill>
                <a:latin typeface="Arial"/>
              </a:rPr>
              <a:t>Isaiah 5:3-4</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a:p>
            <a:pPr>
              <a:lnSpc>
                <a:spcPct val="100000"/>
              </a:lnSpc>
            </a:pPr>
            <a:endParaRPr b="1" lang="en-US" sz="2000" spc="-1" strike="noStrike">
              <a:solidFill>
                <a:srgbClr val="000000"/>
              </a:solidFill>
              <a:uFill>
                <a:solidFill>
                  <a:srgbClr val="ffffff"/>
                </a:solidFill>
              </a:uFill>
              <a:latin typeface="Arial"/>
            </a:endParaRPr>
          </a:p>
          <a:p>
            <a:pPr>
              <a:lnSpc>
                <a:spcPct val="100000"/>
              </a:lnSpc>
            </a:pPr>
            <a:r>
              <a:rPr b="0" i="1" lang="en-US" sz="2400" spc="-1" strike="noStrike">
                <a:solidFill>
                  <a:srgbClr val="000000"/>
                </a:solidFill>
                <a:uFill>
                  <a:solidFill>
                    <a:srgbClr val="ffffff"/>
                  </a:solidFill>
                </a:uFill>
                <a:latin typeface="Arial"/>
              </a:rPr>
              <a:t>“</a:t>
            </a:r>
            <a:r>
              <a:rPr b="0" i="1" lang="en-US" sz="2400" spc="-1" strike="noStrike">
                <a:solidFill>
                  <a:srgbClr val="000000"/>
                </a:solidFill>
                <a:uFill>
                  <a:solidFill>
                    <a:srgbClr val="ffffff"/>
                  </a:solidFill>
                </a:uFill>
                <a:latin typeface="Arial"/>
              </a:rPr>
              <a:t>O Jerusalem, Jerusalem, the one who kills the prophets and stones those who are sent to her! </a:t>
            </a:r>
            <a:r>
              <a:rPr b="1" i="1" lang="en-US" sz="2400" spc="-1" strike="noStrike">
                <a:solidFill>
                  <a:srgbClr val="000000"/>
                </a:solidFill>
                <a:uFill>
                  <a:solidFill>
                    <a:srgbClr val="ffffff"/>
                  </a:solidFill>
                </a:uFill>
                <a:latin typeface="Arial"/>
              </a:rPr>
              <a:t>How often </a:t>
            </a:r>
            <a:r>
              <a:rPr b="1" i="1" lang="en-US" sz="2400" spc="-1" strike="noStrike" u="sng">
                <a:solidFill>
                  <a:srgbClr val="000000"/>
                </a:solidFill>
                <a:uFill>
                  <a:solidFill>
                    <a:srgbClr val="ffffff"/>
                  </a:solidFill>
                </a:uFill>
                <a:latin typeface="Arial"/>
              </a:rPr>
              <a:t>I wanted</a:t>
            </a:r>
            <a:r>
              <a:rPr b="1" i="1" lang="en-US" sz="2400" spc="-1" strike="noStrike">
                <a:solidFill>
                  <a:srgbClr val="000000"/>
                </a:solidFill>
                <a:uFill>
                  <a:solidFill>
                    <a:srgbClr val="ffffff"/>
                  </a:solidFill>
                </a:uFill>
                <a:latin typeface="Arial"/>
              </a:rPr>
              <a:t> to gather your children together</a:t>
            </a:r>
            <a:r>
              <a:rPr b="0" i="1" lang="en-US" sz="2400" spc="-1" strike="noStrike">
                <a:solidFill>
                  <a:srgbClr val="000000"/>
                </a:solidFill>
                <a:uFill>
                  <a:solidFill>
                    <a:srgbClr val="ffffff"/>
                  </a:solidFill>
                </a:uFill>
                <a:latin typeface="Arial"/>
              </a:rPr>
              <a:t>, as a hen gathers her chicks under her wings, </a:t>
            </a:r>
            <a:r>
              <a:rPr b="1" i="1" lang="en-US" sz="2400" spc="-1" strike="noStrike" u="sng">
                <a:solidFill>
                  <a:srgbClr val="d1282e"/>
                </a:solidFill>
                <a:uFill>
                  <a:solidFill>
                    <a:srgbClr val="ffffff"/>
                  </a:solidFill>
                </a:uFill>
                <a:latin typeface="Arial"/>
              </a:rPr>
              <a:t>but you were not willing!</a:t>
            </a:r>
            <a:r>
              <a:rPr b="0" i="1" lang="en-US" sz="2400" spc="-1" strike="noStrike">
                <a:solidFill>
                  <a:srgbClr val="000000"/>
                </a:solidFill>
                <a:uFill>
                  <a:solidFill>
                    <a:srgbClr val="ffffff"/>
                  </a:solidFill>
                </a:uFill>
                <a:latin typeface="Arial"/>
              </a:rPr>
              <a:t>”</a:t>
            </a:r>
            <a:r>
              <a:rPr b="0" lang="en-US" sz="2400" spc="-1" strike="noStrike">
                <a:solidFill>
                  <a:srgbClr val="000000"/>
                </a:solidFill>
                <a:uFill>
                  <a:solidFill>
                    <a:srgbClr val="ffffff"/>
                  </a:solidFill>
                </a:uFill>
                <a:latin typeface="Arial"/>
              </a:rPr>
              <a:t> (</a:t>
            </a:r>
            <a:r>
              <a:rPr b="1" lang="en-US" sz="2400" spc="-1" strike="noStrike">
                <a:solidFill>
                  <a:srgbClr val="d1282e"/>
                </a:solidFill>
                <a:uFill>
                  <a:solidFill>
                    <a:srgbClr val="ffffff"/>
                  </a:solidFill>
                </a:uFill>
                <a:latin typeface="Arial"/>
              </a:rPr>
              <a:t>Matthew 23:37</a:t>
            </a:r>
            <a:r>
              <a:rPr b="0" lang="en-US" sz="24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422" name="TextShape 3"/>
          <p:cNvSpPr txBox="1"/>
          <p:nvPr/>
        </p:nvSpPr>
        <p:spPr>
          <a:xfrm rot="16200000">
            <a:off x="8391600" y="4368600"/>
            <a:ext cx="986400" cy="364680"/>
          </a:xfrm>
          <a:prstGeom prst="rect">
            <a:avLst/>
          </a:prstGeom>
          <a:noFill/>
          <a:ln>
            <a:noFill/>
          </a:ln>
        </p:spPr>
        <p:txBody>
          <a:bodyPr anchor="ctr"/>
          <a:p>
            <a:pPr>
              <a:lnSpc>
                <a:spcPct val="100000"/>
              </a:lnSpc>
            </a:pPr>
            <a:fld id="{00FB0045-4AE4-4412-86EE-D9CF7DE51D40}"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871" dur="indefinite" restart="never" nodeType="tmRoot">
          <p:childTnLst>
            <p:seq>
              <p:cTn id="872" dur="indefinite" nodeType="mainSeq">
                <p:childTnLst>
                  <p:par>
                    <p:cTn id="873" fill="hold">
                      <p:stCondLst>
                        <p:cond delay="indefinite"/>
                      </p:stCondLst>
                      <p:childTnLst>
                        <p:par>
                          <p:cTn id="874" fill="hold">
                            <p:stCondLst>
                              <p:cond delay="0"/>
                            </p:stCondLst>
                            <p:childTnLst>
                              <p:par>
                                <p:cTn id="875" nodeType="clickEffect" fill="hold" presetClass="entr" presetID="1">
                                  <p:stCondLst>
                                    <p:cond delay="0"/>
                                  </p:stCondLst>
                                  <p:childTnLst>
                                    <p:set>
                                      <p:cBhvr>
                                        <p:cTn id="876" dur="1" fill="hold">
                                          <p:stCondLst>
                                            <p:cond delay="0"/>
                                          </p:stCondLst>
                                        </p:cTn>
                                        <p:tgtEl>
                                          <p:spTgt spid="421">
                                            <p:txEl>
                                              <p:pRg st="190" end="42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TextShape 1"/>
          <p:cNvSpPr txBox="1"/>
          <p:nvPr/>
        </p:nvSpPr>
        <p:spPr>
          <a:xfrm>
            <a:off x="457200" y="68760"/>
            <a:ext cx="8229240" cy="548280"/>
          </a:xfrm>
          <a:prstGeom prst="rect">
            <a:avLst/>
          </a:prstGeom>
          <a:noFill/>
          <a:ln>
            <a:noFill/>
          </a:ln>
        </p:spPr>
        <p:txBody>
          <a:bodyPr anchor="ctr"/>
          <a:p>
            <a:pPr>
              <a:lnSpc>
                <a:spcPct val="100000"/>
              </a:lnSpc>
            </a:pPr>
            <a:r>
              <a:rPr b="0" lang="en-US" sz="3600" spc="-58" strike="noStrike" cap="all">
                <a:solidFill>
                  <a:srgbClr val="d1282e"/>
                </a:solidFill>
                <a:uFill>
                  <a:solidFill>
                    <a:srgbClr val="ffffff"/>
                  </a:solidFill>
                </a:uFill>
                <a:latin typeface="Arial Black"/>
              </a:rPr>
              <a:t>Reject The Omnipotent God?</a:t>
            </a:r>
            <a:endParaRPr b="0" lang="en-US" sz="1800" spc="-1" strike="noStrike">
              <a:solidFill>
                <a:srgbClr val="000000"/>
              </a:solidFill>
              <a:uFill>
                <a:solidFill>
                  <a:srgbClr val="ffffff"/>
                </a:solidFill>
              </a:uFill>
              <a:latin typeface="Arial"/>
            </a:endParaRPr>
          </a:p>
        </p:txBody>
      </p:sp>
      <p:sp>
        <p:nvSpPr>
          <p:cNvPr id="424" name="TextShape 2"/>
          <p:cNvSpPr txBox="1"/>
          <p:nvPr/>
        </p:nvSpPr>
        <p:spPr>
          <a:xfrm>
            <a:off x="457200" y="617400"/>
            <a:ext cx="8229240" cy="4320360"/>
          </a:xfrm>
          <a:prstGeom prst="rect">
            <a:avLst/>
          </a:prstGeom>
          <a:noFill/>
          <a:ln>
            <a:noFill/>
          </a:ln>
        </p:spPr>
        <p:txBody>
          <a:bodyPr/>
          <a:p>
            <a:pPr marL="457200" indent="-456840">
              <a:lnSpc>
                <a:spcPct val="100000"/>
              </a:lnSpc>
              <a:buClr>
                <a:srgbClr val="000000"/>
              </a:buClr>
              <a:buFont typeface="Arial Black"/>
              <a:buAutoNum type="arabicPeriod" startAt="15"/>
            </a:pPr>
            <a:r>
              <a:rPr b="0" lang="en-US" sz="2000" spc="-1" strike="noStrike">
                <a:solidFill>
                  <a:srgbClr val="000000"/>
                </a:solidFill>
                <a:uFill>
                  <a:solidFill>
                    <a:srgbClr val="ffffff"/>
                  </a:solidFill>
                </a:uFill>
                <a:latin typeface="Arial"/>
              </a:rPr>
              <a:t>“</a:t>
            </a:r>
            <a:r>
              <a:rPr b="0" lang="en-US" sz="2000" spc="-1" strike="noStrike">
                <a:solidFill>
                  <a:srgbClr val="000000"/>
                </a:solidFill>
                <a:uFill>
                  <a:solidFill>
                    <a:srgbClr val="ffffff"/>
                  </a:solidFill>
                </a:uFill>
                <a:latin typeface="Arial"/>
              </a:rPr>
              <a:t>A God that tries and fails is no God at all!”  (In other words, “If God wants us to be saved, and tries to save us, and yet we reject Him, then He is not very ‘powerful’, is He?”)</a:t>
            </a:r>
            <a:endParaRPr b="1" lang="en-US" sz="2000" spc="-1" strike="noStrike">
              <a:solidFill>
                <a:srgbClr val="000000"/>
              </a:solidFill>
              <a:uFill>
                <a:solidFill>
                  <a:srgbClr val="ffffff"/>
                </a:solidFill>
              </a:uFill>
              <a:latin typeface="Arial"/>
            </a:endParaRPr>
          </a:p>
          <a:p>
            <a:pPr marL="460440" indent="-460080">
              <a:lnSpc>
                <a:spcPct val="100000"/>
              </a:lnSpc>
              <a:buClr>
                <a:srgbClr val="000000"/>
              </a:buClr>
              <a:buFont typeface="Arial"/>
              <a:buChar char="•"/>
            </a:pPr>
            <a:r>
              <a:rPr b="1" i="1" lang="en-US" sz="2000" spc="-1" strike="noStrike">
                <a:solidFill>
                  <a:srgbClr val="000000"/>
                </a:solidFill>
                <a:uFill>
                  <a:solidFill>
                    <a:srgbClr val="ffffff"/>
                  </a:solidFill>
                </a:uFill>
                <a:latin typeface="Arial"/>
              </a:rPr>
              <a:t>False Dilemma:</a:t>
            </a:r>
            <a:r>
              <a:rPr b="0" lang="en-US" sz="2000" spc="-1" strike="noStrike">
                <a:solidFill>
                  <a:srgbClr val="000000"/>
                </a:solidFill>
                <a:uFill>
                  <a:solidFill>
                    <a:srgbClr val="ffffff"/>
                  </a:solidFill>
                </a:uFill>
                <a:latin typeface="Arial"/>
              </a:rPr>
              <a:t>  What if </a:t>
            </a:r>
            <a:r>
              <a:rPr b="1" i="1" lang="en-US" sz="2000" spc="-1" strike="noStrike">
                <a:solidFill>
                  <a:srgbClr val="000000"/>
                </a:solidFill>
                <a:uFill>
                  <a:solidFill>
                    <a:srgbClr val="ffffff"/>
                  </a:solidFill>
                </a:uFill>
                <a:latin typeface="Arial"/>
              </a:rPr>
              <a:t>He</a:t>
            </a:r>
            <a:r>
              <a:rPr b="0" lang="en-US" sz="2000" spc="-1" strike="noStrike">
                <a:solidFill>
                  <a:srgbClr val="000000"/>
                </a:solidFill>
                <a:uFill>
                  <a:solidFill>
                    <a:srgbClr val="ffffff"/>
                  </a:solidFill>
                </a:uFill>
                <a:latin typeface="Arial"/>
              </a:rPr>
              <a:t> chooses to give </a:t>
            </a:r>
            <a:r>
              <a:rPr b="1" i="1" lang="en-US" sz="2000" spc="-1" strike="noStrike">
                <a:solidFill>
                  <a:srgbClr val="000000"/>
                </a:solidFill>
                <a:uFill>
                  <a:solidFill>
                    <a:srgbClr val="ffffff"/>
                  </a:solidFill>
                </a:uFill>
                <a:latin typeface="Arial"/>
              </a:rPr>
              <a:t>us</a:t>
            </a:r>
            <a:r>
              <a:rPr b="0" lang="en-US" sz="2000" spc="-1" strike="noStrike">
                <a:solidFill>
                  <a:srgbClr val="000000"/>
                </a:solidFill>
                <a:uFill>
                  <a:solidFill>
                    <a:srgbClr val="ffffff"/>
                  </a:solidFill>
                </a:uFill>
                <a:latin typeface="Arial"/>
              </a:rPr>
              <a:t> a choice?</a:t>
            </a:r>
            <a:endParaRPr b="1" lang="en-US" sz="2000" spc="-1" strike="noStrike">
              <a:solidFill>
                <a:srgbClr val="000000"/>
              </a:solidFill>
              <a:uFill>
                <a:solidFill>
                  <a:srgbClr val="ffffff"/>
                </a:solidFill>
              </a:uFill>
              <a:latin typeface="Arial"/>
            </a:endParaRPr>
          </a:p>
          <a:p>
            <a:pPr>
              <a:lnSpc>
                <a:spcPct val="100000"/>
              </a:lnSpc>
            </a:pPr>
            <a:r>
              <a:rPr b="0" i="1" lang="en-US" sz="2000" spc="-1" strike="noStrike">
                <a:solidFill>
                  <a:srgbClr val="000000"/>
                </a:solidFill>
                <a:uFill>
                  <a:solidFill>
                    <a:srgbClr val="ffffff"/>
                  </a:solidFill>
                </a:uFill>
                <a:latin typeface="Arial"/>
              </a:rPr>
              <a:t>“</a:t>
            </a:r>
            <a:r>
              <a:rPr b="1" i="1" lang="en-US" sz="2000" spc="-1" strike="noStrike">
                <a:solidFill>
                  <a:srgbClr val="000000"/>
                </a:solidFill>
                <a:uFill>
                  <a:solidFill>
                    <a:srgbClr val="ffffff"/>
                  </a:solidFill>
                </a:uFill>
                <a:latin typeface="Arial"/>
              </a:rPr>
              <a:t>I have </a:t>
            </a:r>
            <a:r>
              <a:rPr b="1" i="1" lang="en-US" sz="2000" spc="-1" strike="noStrike" u="sng">
                <a:solidFill>
                  <a:srgbClr val="000000"/>
                </a:solidFill>
                <a:uFill>
                  <a:solidFill>
                    <a:srgbClr val="ffffff"/>
                  </a:solidFill>
                </a:uFill>
                <a:latin typeface="Arial"/>
              </a:rPr>
              <a:t>stretched out My hands all day long</a:t>
            </a:r>
            <a:r>
              <a:rPr b="1" i="1" lang="en-US" sz="2000" spc="-1" strike="noStrike">
                <a:solidFill>
                  <a:srgbClr val="000000"/>
                </a:solidFill>
                <a:uFill>
                  <a:solidFill>
                    <a:srgbClr val="ffffff"/>
                  </a:solidFill>
                </a:uFill>
                <a:latin typeface="Arial"/>
              </a:rPr>
              <a:t> to a rebellious people</a:t>
            </a:r>
            <a:r>
              <a:rPr b="0" i="1" lang="en-US" sz="2000" spc="-1" strike="noStrike">
                <a:solidFill>
                  <a:srgbClr val="000000"/>
                </a:solidFill>
                <a:uFill>
                  <a:solidFill>
                    <a:srgbClr val="ffffff"/>
                  </a:solidFill>
                </a:uFill>
                <a:latin typeface="Arial"/>
              </a:rPr>
              <a:t>, Who walk in a way that is not good, According to their own thoughts;  A people who provoke Me to anger continually to My face; … Who say, ‘</a:t>
            </a:r>
            <a:r>
              <a:rPr b="1" i="1" lang="en-US" sz="2000" spc="-1" strike="noStrike">
                <a:solidFill>
                  <a:srgbClr val="000000"/>
                </a:solidFill>
                <a:uFill>
                  <a:solidFill>
                    <a:srgbClr val="ffffff"/>
                  </a:solidFill>
                </a:uFill>
                <a:latin typeface="Arial"/>
              </a:rPr>
              <a:t>Keep to yourself, Do not come near me, For I am holier than you!</a:t>
            </a:r>
            <a:r>
              <a:rPr b="0" i="1" lang="en-US" sz="2000" spc="-1" strike="noStrike">
                <a:solidFill>
                  <a:srgbClr val="000000"/>
                </a:solidFill>
                <a:uFill>
                  <a:solidFill>
                    <a:srgbClr val="ffffff"/>
                  </a:solidFill>
                </a:uFill>
                <a:latin typeface="Arial"/>
              </a:rPr>
              <a:t>’ These are smoke in My nostrils, A fire that burns all the day. Behold, it is written before Me: I will not keep silence, but will repay … Therefore I will number you for the sword, And you shall all bow down to the slaughter; </a:t>
            </a:r>
            <a:r>
              <a:rPr b="1" i="1" lang="en-US" sz="2000" spc="-1" strike="noStrike">
                <a:solidFill>
                  <a:srgbClr val="000000"/>
                </a:solidFill>
                <a:uFill>
                  <a:solidFill>
                    <a:srgbClr val="ffffff"/>
                  </a:solidFill>
                </a:uFill>
                <a:latin typeface="Arial"/>
              </a:rPr>
              <a:t>Because, </a:t>
            </a:r>
            <a:r>
              <a:rPr b="1" i="1" lang="en-US" sz="2000" spc="-1" strike="noStrike" u="sng">
                <a:solidFill>
                  <a:srgbClr val="000000"/>
                </a:solidFill>
                <a:uFill>
                  <a:solidFill>
                    <a:srgbClr val="ffffff"/>
                  </a:solidFill>
                </a:uFill>
                <a:latin typeface="Arial"/>
              </a:rPr>
              <a:t>when I called</a:t>
            </a:r>
            <a:r>
              <a:rPr b="1" i="1" lang="en-US" sz="2000" spc="-1" strike="noStrike">
                <a:solidFill>
                  <a:srgbClr val="000000"/>
                </a:solidFill>
                <a:uFill>
                  <a:solidFill>
                    <a:srgbClr val="ffffff"/>
                  </a:solidFill>
                </a:uFill>
                <a:latin typeface="Arial"/>
              </a:rPr>
              <a:t>, you did not answer</a:t>
            </a:r>
            <a:r>
              <a:rPr b="0" i="1" lang="en-US" sz="2000" spc="-1" strike="noStrike">
                <a:solidFill>
                  <a:srgbClr val="000000"/>
                </a:solidFill>
                <a:uFill>
                  <a:solidFill>
                    <a:srgbClr val="ffffff"/>
                  </a:solidFill>
                </a:uFill>
                <a:latin typeface="Arial"/>
              </a:rPr>
              <a:t>; </a:t>
            </a:r>
            <a:r>
              <a:rPr b="1" i="1" lang="en-US" sz="2000" spc="-1" strike="noStrike" u="sng">
                <a:solidFill>
                  <a:srgbClr val="000000"/>
                </a:solidFill>
                <a:uFill>
                  <a:solidFill>
                    <a:srgbClr val="ffffff"/>
                  </a:solidFill>
                </a:uFill>
                <a:latin typeface="Arial"/>
              </a:rPr>
              <a:t>When I spoke</a:t>
            </a:r>
            <a:r>
              <a:rPr b="1" i="1" lang="en-US" sz="2000" spc="-1" strike="noStrike">
                <a:solidFill>
                  <a:srgbClr val="000000"/>
                </a:solidFill>
                <a:uFill>
                  <a:solidFill>
                    <a:srgbClr val="ffffff"/>
                  </a:solidFill>
                </a:uFill>
                <a:latin typeface="Arial"/>
              </a:rPr>
              <a:t>, you did not hear</a:t>
            </a:r>
            <a:r>
              <a:rPr b="0" i="1" lang="en-US" sz="2000" spc="-1" strike="noStrike">
                <a:solidFill>
                  <a:srgbClr val="000000"/>
                </a:solidFill>
                <a:uFill>
                  <a:solidFill>
                    <a:srgbClr val="ffffff"/>
                  </a:solidFill>
                </a:uFill>
                <a:latin typeface="Arial"/>
              </a:rPr>
              <a:t>, But did evil before My eyes, And </a:t>
            </a:r>
            <a:r>
              <a:rPr b="1" i="1" lang="en-US" sz="2000" spc="-1" strike="noStrike" u="sng">
                <a:solidFill>
                  <a:srgbClr val="000000"/>
                </a:solidFill>
                <a:uFill>
                  <a:solidFill>
                    <a:srgbClr val="ffffff"/>
                  </a:solidFill>
                </a:uFill>
                <a:latin typeface="Arial"/>
              </a:rPr>
              <a:t>chose</a:t>
            </a:r>
            <a:r>
              <a:rPr b="1" i="1" lang="en-US" sz="2000" spc="-1" strike="noStrike">
                <a:solidFill>
                  <a:srgbClr val="000000"/>
                </a:solidFill>
                <a:uFill>
                  <a:solidFill>
                    <a:srgbClr val="ffffff"/>
                  </a:solidFill>
                </a:uFill>
                <a:latin typeface="Arial"/>
              </a:rPr>
              <a:t> that in which I do not delight</a:t>
            </a:r>
            <a:r>
              <a:rPr b="0" i="1" lang="en-US" sz="2000" spc="-1" strike="noStrike">
                <a:solidFill>
                  <a:srgbClr val="000000"/>
                </a:solidFill>
                <a:uFill>
                  <a:solidFill>
                    <a:srgbClr val="ffffff"/>
                  </a:solidFill>
                </a:uFill>
                <a:latin typeface="Arial"/>
              </a:rPr>
              <a:t>.”</a:t>
            </a:r>
            <a:r>
              <a:rPr b="0" lang="en-US" sz="2000" spc="-1" strike="noStrike">
                <a:solidFill>
                  <a:srgbClr val="000000"/>
                </a:solidFill>
                <a:uFill>
                  <a:solidFill>
                    <a:srgbClr val="ffffff"/>
                  </a:solidFill>
                </a:uFill>
                <a:latin typeface="Arial"/>
              </a:rPr>
              <a:t> (</a:t>
            </a:r>
            <a:r>
              <a:rPr b="1" lang="en-US" sz="2000" spc="-1" strike="noStrike">
                <a:solidFill>
                  <a:srgbClr val="d1282e"/>
                </a:solidFill>
                <a:uFill>
                  <a:solidFill>
                    <a:srgbClr val="ffffff"/>
                  </a:solidFill>
                </a:uFill>
                <a:latin typeface="Arial"/>
              </a:rPr>
              <a:t>Isaiah 65:2-12</a:t>
            </a:r>
            <a:r>
              <a:rPr b="0" lang="en-US" sz="2000" spc="-1" strike="noStrike">
                <a:solidFill>
                  <a:srgbClr val="000000"/>
                </a:solidFill>
                <a:uFill>
                  <a:solidFill>
                    <a:srgbClr val="ffffff"/>
                  </a:solidFill>
                </a:uFill>
                <a:latin typeface="Arial"/>
              </a:rPr>
              <a:t>)</a:t>
            </a:r>
            <a:endParaRPr b="1" lang="en-US" sz="2000" spc="-1" strike="noStrike">
              <a:solidFill>
                <a:srgbClr val="000000"/>
              </a:solidFill>
              <a:uFill>
                <a:solidFill>
                  <a:srgbClr val="ffffff"/>
                </a:solidFill>
              </a:uFill>
              <a:latin typeface="Arial"/>
            </a:endParaRPr>
          </a:p>
        </p:txBody>
      </p:sp>
      <p:sp>
        <p:nvSpPr>
          <p:cNvPr id="425" name="TextShape 3"/>
          <p:cNvSpPr txBox="1"/>
          <p:nvPr/>
        </p:nvSpPr>
        <p:spPr>
          <a:xfrm rot="16200000">
            <a:off x="8391600" y="4368600"/>
            <a:ext cx="986400" cy="364680"/>
          </a:xfrm>
          <a:prstGeom prst="rect">
            <a:avLst/>
          </a:prstGeom>
          <a:noFill/>
          <a:ln>
            <a:noFill/>
          </a:ln>
        </p:spPr>
        <p:txBody>
          <a:bodyPr anchor="ctr"/>
          <a:p>
            <a:pPr>
              <a:lnSpc>
                <a:spcPct val="100000"/>
              </a:lnSpc>
            </a:pPr>
            <a:fld id="{625A28B4-616D-4F20-8A5C-5FED7F970654}" type="slidenum">
              <a:rPr b="1" lang="en-US" sz="2400" spc="-1" strike="noStrike">
                <a:solidFill>
                  <a:srgbClr val="d1282e"/>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timing>
    <p:tnLst>
      <p:par>
        <p:cTn id="877" dur="indefinite" restart="never" nodeType="tmRoot">
          <p:childTnLst>
            <p:seq>
              <p:cTn id="878" dur="indefinite" nodeType="mainSeq">
                <p:childTnLst>
                  <p:par>
                    <p:cTn id="879" fill="hold">
                      <p:stCondLst>
                        <p:cond delay="indefinite"/>
                      </p:stCondLst>
                      <p:childTnLst>
                        <p:par>
                          <p:cTn id="880" fill="hold">
                            <p:stCondLst>
                              <p:cond delay="0"/>
                            </p:stCondLst>
                            <p:childTnLst>
                              <p:par>
                                <p:cTn id="881" nodeType="clickEffect" fill="hold" presetClass="entr" presetID="1">
                                  <p:stCondLst>
                                    <p:cond delay="0"/>
                                  </p:stCondLst>
                                  <p:childTnLst>
                                    <p:set>
                                      <p:cBhvr>
                                        <p:cTn id="882" dur="1" fill="hold">
                                          <p:stCondLst>
                                            <p:cond delay="0"/>
                                          </p:stCondLst>
                                        </p:cTn>
                                        <p:tgtEl>
                                          <p:spTgt spid="424">
                                            <p:txEl>
                                              <p:pRg st="181" end="237"/>
                                            </p:txEl>
                                          </p:spTgt>
                                        </p:tgtEl>
                                        <p:attrNameLst>
                                          <p:attrName>style.visibility</p:attrName>
                                        </p:attrNameLst>
                                      </p:cBhvr>
                                      <p:to>
                                        <p:strVal val="visible"/>
                                      </p:to>
                                    </p:set>
                                  </p:childTnLst>
                                </p:cTn>
                              </p:par>
                            </p:childTnLst>
                          </p:cTn>
                        </p:par>
                      </p:childTnLst>
                    </p:cTn>
                  </p:par>
                  <p:par>
                    <p:cTn id="883" fill="hold">
                      <p:stCondLst>
                        <p:cond delay="indefinite"/>
                      </p:stCondLst>
                      <p:childTnLst>
                        <p:par>
                          <p:cTn id="884" fill="hold">
                            <p:stCondLst>
                              <p:cond delay="0"/>
                            </p:stCondLst>
                            <p:childTnLst>
                              <p:par>
                                <p:cTn id="885" nodeType="clickEffect" fill="hold" presetClass="entr" presetID="1">
                                  <p:stCondLst>
                                    <p:cond delay="0"/>
                                  </p:stCondLst>
                                  <p:childTnLst>
                                    <p:set>
                                      <p:cBhvr>
                                        <p:cTn id="886" dur="1" fill="hold">
                                          <p:stCondLst>
                                            <p:cond delay="0"/>
                                          </p:stCondLst>
                                        </p:cTn>
                                        <p:tgtEl>
                                          <p:spTgt spid="424">
                                            <p:txEl>
                                              <p:pRg st="237" end="90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Essential</Template>
  <TotalTime>4958</TotalTime>
  <Application>LibreOffice/5.2.3.3$Linux_X86_64 LibreOffice_project/20m0$Build-3</Application>
  <Words>22787</Words>
  <Paragraphs>1277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C. Trevor Bowen</dc:creator>
  <dc:description/>
  <dc:language>en-US</dc:language>
  <cp:lastModifiedBy>Trevor Bowen</cp:lastModifiedBy>
  <dcterms:modified xsi:type="dcterms:W3CDTF">2017-03-21T15:40:29Z</dcterms:modified>
  <cp:revision>776</cp:revision>
  <dc:subject/>
  <dc:title>“Convicting Those Who Contradict”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16</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(16:9)</vt:lpwstr>
  </property>
  <property fmtid="{D5CDD505-2E9C-101B-9397-08002B2CF9AE}" pid="9" name="ScaleCrop">
    <vt:bool>0</vt:bool>
  </property>
  <property fmtid="{D5CDD505-2E9C-101B-9397-08002B2CF9AE}" pid="10" name="ShareDoc">
    <vt:bool>0</vt:bool>
  </property>
  <property fmtid="{D5CDD505-2E9C-101B-9397-08002B2CF9AE}" pid="11" name="Slides">
    <vt:i4>200</vt:i4>
  </property>
</Properties>
</file>